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3" r:id="rId2"/>
    <p:sldId id="256" r:id="rId3"/>
    <p:sldId id="257" r:id="rId4"/>
    <p:sldId id="258" r:id="rId5"/>
    <p:sldId id="259" r:id="rId6"/>
    <p:sldId id="281" r:id="rId7"/>
    <p:sldId id="260" r:id="rId8"/>
    <p:sldId id="261" r:id="rId9"/>
    <p:sldId id="262" r:id="rId10"/>
    <p:sldId id="263" r:id="rId11"/>
    <p:sldId id="264" r:id="rId12"/>
    <p:sldId id="265" r:id="rId13"/>
    <p:sldId id="266" r:id="rId14"/>
    <p:sldId id="267" r:id="rId15"/>
    <p:sldId id="268" r:id="rId16"/>
    <p:sldId id="269" r:id="rId17"/>
    <p:sldId id="272" r:id="rId18"/>
    <p:sldId id="270" r:id="rId19"/>
    <p:sldId id="271" r:id="rId20"/>
    <p:sldId id="273" r:id="rId21"/>
    <p:sldId id="276" r:id="rId22"/>
    <p:sldId id="372" r:id="rId23"/>
    <p:sldId id="373" r:id="rId24"/>
    <p:sldId id="374" r:id="rId25"/>
    <p:sldId id="274" r:id="rId26"/>
    <p:sldId id="275" r:id="rId27"/>
    <p:sldId id="277" r:id="rId28"/>
    <p:sldId id="324" r:id="rId29"/>
    <p:sldId id="326" r:id="rId30"/>
    <p:sldId id="327" r:id="rId31"/>
    <p:sldId id="328" r:id="rId32"/>
    <p:sldId id="325" r:id="rId33"/>
    <p:sldId id="278" r:id="rId34"/>
    <p:sldId id="330" r:id="rId35"/>
    <p:sldId id="331" r:id="rId36"/>
    <p:sldId id="333" r:id="rId37"/>
    <p:sldId id="332" r:id="rId38"/>
    <p:sldId id="334" r:id="rId39"/>
    <p:sldId id="335" r:id="rId40"/>
    <p:sldId id="336" r:id="rId41"/>
    <p:sldId id="337" r:id="rId42"/>
    <p:sldId id="338" r:id="rId43"/>
    <p:sldId id="280" r:id="rId44"/>
    <p:sldId id="279" r:id="rId45"/>
    <p:sldId id="329" r:id="rId46"/>
    <p:sldId id="283" r:id="rId47"/>
    <p:sldId id="285" r:id="rId48"/>
    <p:sldId id="284" r:id="rId49"/>
    <p:sldId id="286" r:id="rId50"/>
    <p:sldId id="288" r:id="rId51"/>
    <p:sldId id="287" r:id="rId52"/>
    <p:sldId id="289" r:id="rId53"/>
    <p:sldId id="290" r:id="rId54"/>
    <p:sldId id="291" r:id="rId55"/>
    <p:sldId id="292" r:id="rId56"/>
    <p:sldId id="293" r:id="rId57"/>
    <p:sldId id="294" r:id="rId58"/>
    <p:sldId id="295" r:id="rId59"/>
    <p:sldId id="296" r:id="rId60"/>
    <p:sldId id="299" r:id="rId61"/>
    <p:sldId id="300" r:id="rId62"/>
    <p:sldId id="301" r:id="rId63"/>
    <p:sldId id="302" r:id="rId64"/>
    <p:sldId id="297" r:id="rId65"/>
    <p:sldId id="298" r:id="rId66"/>
    <p:sldId id="303" r:id="rId67"/>
    <p:sldId id="304" r:id="rId68"/>
    <p:sldId id="305" r:id="rId69"/>
    <p:sldId id="306" r:id="rId70"/>
    <p:sldId id="308" r:id="rId71"/>
    <p:sldId id="307" r:id="rId72"/>
    <p:sldId id="309" r:id="rId73"/>
    <p:sldId id="310" r:id="rId74"/>
    <p:sldId id="312" r:id="rId75"/>
    <p:sldId id="313" r:id="rId76"/>
    <p:sldId id="340" r:id="rId77"/>
    <p:sldId id="341" r:id="rId78"/>
    <p:sldId id="342" r:id="rId79"/>
    <p:sldId id="343" r:id="rId80"/>
    <p:sldId id="344" r:id="rId81"/>
    <p:sldId id="345" r:id="rId82"/>
    <p:sldId id="346" r:id="rId83"/>
    <p:sldId id="351" r:id="rId84"/>
    <p:sldId id="347" r:id="rId85"/>
    <p:sldId id="349"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64" r:id="rId99"/>
    <p:sldId id="365" r:id="rId100"/>
    <p:sldId id="366" r:id="rId101"/>
    <p:sldId id="367" r:id="rId102"/>
    <p:sldId id="368" r:id="rId103"/>
    <p:sldId id="369" r:id="rId104"/>
    <p:sldId id="370" r:id="rId105"/>
    <p:sldId id="371" r:id="rId106"/>
    <p:sldId id="314" r:id="rId107"/>
    <p:sldId id="316" r:id="rId108"/>
    <p:sldId id="315" r:id="rId109"/>
    <p:sldId id="318" r:id="rId110"/>
    <p:sldId id="319" r:id="rId111"/>
    <p:sldId id="320" r:id="rId112"/>
    <p:sldId id="317" r:id="rId113"/>
    <p:sldId id="321" r:id="rId114"/>
    <p:sldId id="339" r:id="rId115"/>
    <p:sldId id="311" r:id="rId11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t DELMOTTE" initials="LD" lastIdx="1" clrIdx="0">
    <p:extLst>
      <p:ext uri="{19B8F6BF-5375-455C-9EA6-DF929625EA0E}">
        <p15:presenceInfo xmlns:p15="http://schemas.microsoft.com/office/powerpoint/2012/main" userId="S::ld@resolved.law::e7a6b560-acf4-4dcd-a550-22332a58d4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50DD0E8-8870-437E-97B1-0B904A2127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xmlns="" id="{FF91240D-40DC-484A-AE4A-21B7563E15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xmlns="" id="{A36223C1-8C63-4A74-855B-5C965F786DD7}"/>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5" name="Espace réservé du pied de page 4">
            <a:extLst>
              <a:ext uri="{FF2B5EF4-FFF2-40B4-BE49-F238E27FC236}">
                <a16:creationId xmlns:a16="http://schemas.microsoft.com/office/drawing/2014/main" xmlns="" id="{9056B35D-166B-468E-AE8F-3C25E34000E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xmlns="" id="{8FFF1E81-9679-4351-AE5F-433598194F4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612457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5333C17-A3A2-4E2A-9696-A264A8912DD1}"/>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xmlns="" id="{543C1CC6-2131-4EFC-B01C-07E1C4B98A8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xmlns="" id="{A8CAAC21-BDA0-4264-BE1F-8414EE475296}"/>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5" name="Espace réservé du pied de page 4">
            <a:extLst>
              <a:ext uri="{FF2B5EF4-FFF2-40B4-BE49-F238E27FC236}">
                <a16:creationId xmlns:a16="http://schemas.microsoft.com/office/drawing/2014/main" xmlns="" id="{5CA092AB-70A3-4AD7-BA3C-FE7910BD5CE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xmlns="" id="{BB8A6DA8-9108-445A-91A7-9B40EEC9B0E0}"/>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08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EE508EA-A248-48FC-B67C-D84D7C6EBDC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xmlns="" id="{4A31E0DA-1CA6-4370-88E5-087C899CCE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D94842B4-C17E-47D9-AC03-11C50F839245}"/>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5" name="Espace réservé du pied de page 4">
            <a:extLst>
              <a:ext uri="{FF2B5EF4-FFF2-40B4-BE49-F238E27FC236}">
                <a16:creationId xmlns:a16="http://schemas.microsoft.com/office/drawing/2014/main" xmlns="" id="{1B3A45A6-FDE2-46EA-8D02-36C4A51BF70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xmlns="" id="{F76E722F-99EA-494B-B58A-001DCDF807FD}"/>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13147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EBA11E1-6ECB-4B3C-B87C-93E0E8BF61F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xmlns="" id="{5046100D-DD20-4F55-BBFF-C75C9CFFE7D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xmlns="" id="{452B1917-02DF-4FDD-92A4-CA66FF8B3EB2}"/>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xmlns="" id="{E6599A76-0854-4716-9674-3B1281C9809E}"/>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6" name="Espace réservé du pied de page 5">
            <a:extLst>
              <a:ext uri="{FF2B5EF4-FFF2-40B4-BE49-F238E27FC236}">
                <a16:creationId xmlns:a16="http://schemas.microsoft.com/office/drawing/2014/main" xmlns="" id="{61002FE8-4162-49F5-9C75-BA34FF8779D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xmlns="" id="{386362A9-C6E7-4FA7-891E-5301D440E94B}"/>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77976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32DE270-70E4-4940-9DC4-D3D7C67F3B6B}"/>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xmlns="" id="{D7E5589A-3756-4893-A299-B50A4C564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4B1D8433-D8BF-4C1D-89BC-3B99B5A1FB2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xmlns="" id="{EDF64BC2-54CC-4D44-BA24-DD09AF6BE2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46DE03C1-96AE-45EF-B999-969BAAB022F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xmlns="" id="{CF36EC19-CD9A-40C2-A153-471950F44DF8}"/>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8" name="Espace réservé du pied de page 7">
            <a:extLst>
              <a:ext uri="{FF2B5EF4-FFF2-40B4-BE49-F238E27FC236}">
                <a16:creationId xmlns:a16="http://schemas.microsoft.com/office/drawing/2014/main" xmlns="" id="{0E459D97-3956-4656-9412-5C3473A1BDB6}"/>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xmlns="" id="{31850CFE-E52F-4459-BB39-A09EB63DE07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658749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5936019-D58D-4251-BD6C-657084BB63B6}"/>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xmlns="" id="{DACB8360-ADDB-4E16-AE97-F42A4513B1C7}"/>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4" name="Espace réservé du pied de page 3">
            <a:extLst>
              <a:ext uri="{FF2B5EF4-FFF2-40B4-BE49-F238E27FC236}">
                <a16:creationId xmlns:a16="http://schemas.microsoft.com/office/drawing/2014/main" xmlns="" id="{67DD3794-D7E3-4B8E-8009-CE02BE80CEE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xmlns="" id="{E9EC8B84-842B-44B5-B282-E0A268CD7CE5}"/>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97947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CC149AB7-E511-408D-8C1B-856C4C154C19}"/>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3" name="Espace réservé du pied de page 2">
            <a:extLst>
              <a:ext uri="{FF2B5EF4-FFF2-40B4-BE49-F238E27FC236}">
                <a16:creationId xmlns:a16="http://schemas.microsoft.com/office/drawing/2014/main" xmlns="" id="{4FF690E7-0AE2-4FD5-97AD-C30E759E3CC8}"/>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xmlns="" id="{6D0A4830-39F1-47C9-9E3B-3C5D199FDB5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2604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D7CC397-9162-43D3-90EF-A7DC6B642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xmlns="" id="{C3FB96B9-BABA-455D-9867-72BB02A818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xmlns="" id="{B67AE719-6CDD-4F74-936A-9D10C84A2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5EE52250-9335-4F67-85B7-5B5D89ACC26A}"/>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6" name="Espace réservé du pied de page 5">
            <a:extLst>
              <a:ext uri="{FF2B5EF4-FFF2-40B4-BE49-F238E27FC236}">
                <a16:creationId xmlns:a16="http://schemas.microsoft.com/office/drawing/2014/main" xmlns="" id="{03C57BC2-2CFF-4A50-967A-2C4C7A194D5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xmlns="" id="{B6EBF3F5-D4EC-40AE-ACE6-315A36AAB016}"/>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4008767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0DA4554-1C7F-4745-9F6D-7289656CEE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xmlns="" id="{7A659584-7F4A-4EED-8E2E-3D88C77791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xmlns="" id="{9C0D2411-0912-4BEF-831C-068B27BF4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7F46EF4-628E-49B2-BB19-33A60F125DAF}"/>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6" name="Espace réservé du pied de page 5">
            <a:extLst>
              <a:ext uri="{FF2B5EF4-FFF2-40B4-BE49-F238E27FC236}">
                <a16:creationId xmlns:a16="http://schemas.microsoft.com/office/drawing/2014/main" xmlns="" id="{CFADA460-C6C6-4F40-A6D1-642D38A9715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xmlns="" id="{381BBF89-DC8D-4DC0-807A-F7B871174D2F}"/>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245675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1E2CE71-8FAC-46D7-864B-244540165969}"/>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xmlns="" id="{A1B78ED5-4D8E-49E2-BB2B-F41EC908FBA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xmlns="" id="{3AE642FC-CBFD-49C0-9722-E7C3F6A8C0B1}"/>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5" name="Espace réservé du pied de page 4">
            <a:extLst>
              <a:ext uri="{FF2B5EF4-FFF2-40B4-BE49-F238E27FC236}">
                <a16:creationId xmlns:a16="http://schemas.microsoft.com/office/drawing/2014/main" xmlns="" id="{08335C8A-11D2-47B5-B7DD-16684D39851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xmlns="" id="{9A32424D-0532-49FD-A903-3D97521A26A1}"/>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1119846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2F9B115F-0039-4B35-8E19-CB26F2AA6EFB}"/>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xmlns="" id="{97CFCBC3-159B-406D-8BEB-90E7197BB6D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xmlns="" id="{B3DBB08E-DDA8-479A-8E19-8AF296BDAAA2}"/>
              </a:ext>
            </a:extLst>
          </p:cNvPr>
          <p:cNvSpPr>
            <a:spLocks noGrp="1"/>
          </p:cNvSpPr>
          <p:nvPr>
            <p:ph type="dt" sz="half" idx="10"/>
          </p:nvPr>
        </p:nvSpPr>
        <p:spPr/>
        <p:txBody>
          <a:bodyPr/>
          <a:lstStyle/>
          <a:p>
            <a:fld id="{B3A4FD27-2405-49B4-B847-F4E1D7488F39}" type="datetimeFigureOut">
              <a:rPr lang="fr-BE" smtClean="0"/>
              <a:t>13-12-21</a:t>
            </a:fld>
            <a:endParaRPr lang="fr-BE"/>
          </a:p>
        </p:txBody>
      </p:sp>
      <p:sp>
        <p:nvSpPr>
          <p:cNvPr id="5" name="Espace réservé du pied de page 4">
            <a:extLst>
              <a:ext uri="{FF2B5EF4-FFF2-40B4-BE49-F238E27FC236}">
                <a16:creationId xmlns:a16="http://schemas.microsoft.com/office/drawing/2014/main" xmlns="" id="{FC46F520-0407-4EB9-B495-528890A009E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xmlns="" id="{48FEDE57-1146-43D0-A3F1-F28486C33812}"/>
              </a:ext>
            </a:extLst>
          </p:cNvPr>
          <p:cNvSpPr>
            <a:spLocks noGrp="1"/>
          </p:cNvSpPr>
          <p:nvPr>
            <p:ph type="sldNum" sz="quarter" idx="12"/>
          </p:nvPr>
        </p:nvSpPr>
        <p:spPr/>
        <p:txBody>
          <a:bodyPr/>
          <a:lstStyle/>
          <a:p>
            <a:fld id="{0A92E921-3773-4787-9DFB-457DCBB369F8}" type="slidenum">
              <a:rPr lang="fr-BE" smtClean="0"/>
              <a:t>‹N°›</a:t>
            </a:fld>
            <a:endParaRPr lang="fr-BE"/>
          </a:p>
        </p:txBody>
      </p:sp>
    </p:spTree>
    <p:extLst>
      <p:ext uri="{BB962C8B-B14F-4D97-AF65-F5344CB8AC3E}">
        <p14:creationId xmlns:p14="http://schemas.microsoft.com/office/powerpoint/2010/main" val="30798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CEF4488D-3905-41DD-A6A9-2EAE7899F3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xmlns="" id="{8CA5DF79-03A7-4F5E-A692-694A92DB9E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xmlns="" id="{38201807-2405-4A9B-8548-3D4E82306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4FD27-2405-49B4-B847-F4E1D7488F39}" type="datetimeFigureOut">
              <a:rPr lang="fr-BE" smtClean="0"/>
              <a:t>13-12-21</a:t>
            </a:fld>
            <a:endParaRPr lang="fr-BE"/>
          </a:p>
        </p:txBody>
      </p:sp>
      <p:sp>
        <p:nvSpPr>
          <p:cNvPr id="5" name="Espace réservé du pied de page 4">
            <a:extLst>
              <a:ext uri="{FF2B5EF4-FFF2-40B4-BE49-F238E27FC236}">
                <a16:creationId xmlns:a16="http://schemas.microsoft.com/office/drawing/2014/main" xmlns="" id="{997BFEFA-9654-4662-A776-5E1B6CD88A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xmlns="" id="{5DD8BE9F-A0B9-44F3-950D-5DED0C9C53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92E921-3773-4787-9DFB-457DCBB369F8}" type="slidenum">
              <a:rPr lang="fr-BE" smtClean="0"/>
              <a:t>‹N°›</a:t>
            </a:fld>
            <a:endParaRPr lang="fr-BE"/>
          </a:p>
        </p:txBody>
      </p:sp>
    </p:spTree>
    <p:extLst>
      <p:ext uri="{BB962C8B-B14F-4D97-AF65-F5344CB8AC3E}">
        <p14:creationId xmlns:p14="http://schemas.microsoft.com/office/powerpoint/2010/main" val="1870694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mailto:ld@resolved.la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ejustice.just.fgov.be/cgi_loi/change_lg.pl?language=fr&amp;la=F&amp;cn=2020020416&amp;table_name=loi" TargetMode="External"/><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ejustice.just.fgov.be/cgi_loi/loi_a1.pl?language=fr&amp;la=F&amp;cn=2020020416&amp;table_name=loi&amp;&amp;caller=list&amp;F&amp;fromtab=loi&amp;tri=dd+AS+RANK&amp;rech=1&amp;numero=1&amp;sql=(text+contains+(''))#Art.38" TargetMode="External"/><Relationship Id="rId2" Type="http://schemas.openxmlformats.org/officeDocument/2006/relationships/hyperlink" Target="http://www.ejustice.just.fgov.be/cgi_loi/loi_a1.pl?language=fr&amp;la=F&amp;cn=2020020416&amp;table_name=loi&amp;&amp;caller=list&amp;F&amp;fromtab=loi&amp;tri=dd+AS+RANK&amp;rech=1&amp;numero=1&amp;sql=(text+contains+(''))#Art.36" TargetMode="External"/><Relationship Id="rId1" Type="http://schemas.openxmlformats.org/officeDocument/2006/relationships/slideLayout" Target="../slideLayouts/slideLayout2.xml"/><Relationship Id="rId5" Type="http://schemas.openxmlformats.org/officeDocument/2006/relationships/hyperlink" Target="mailto:ld@resolved.law"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mailto:ld@resolved.law"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mailto:ld@resolved.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xmlns="" id="{57239214-FC5A-F84D-A058-51D60B31DB71}"/>
              </a:ext>
            </a:extLst>
          </p:cNvPr>
          <p:cNvPicPr>
            <a:picLocks noChangeAspect="1"/>
          </p:cNvPicPr>
          <p:nvPr/>
        </p:nvPicPr>
        <p:blipFill>
          <a:blip r:embed="rId2"/>
          <a:stretch>
            <a:fillRect/>
          </a:stretch>
        </p:blipFill>
        <p:spPr>
          <a:xfrm>
            <a:off x="0" y="0"/>
            <a:ext cx="12192000" cy="6857999"/>
          </a:xfrm>
          <a:prstGeom prst="rect">
            <a:avLst/>
          </a:prstGeom>
        </p:spPr>
      </p:pic>
      <p:pic>
        <p:nvPicPr>
          <p:cNvPr id="3" name="Image 2">
            <a:extLst>
              <a:ext uri="{FF2B5EF4-FFF2-40B4-BE49-F238E27FC236}">
                <a16:creationId xmlns:a16="http://schemas.microsoft.com/office/drawing/2014/main" xmlns="" id="{C4C5AF34-D851-CD45-B7FB-B09F6ED4B49C}"/>
              </a:ext>
            </a:extLst>
          </p:cNvPr>
          <p:cNvPicPr>
            <a:picLocks noChangeAspect="1"/>
          </p:cNvPicPr>
          <p:nvPr/>
        </p:nvPicPr>
        <p:blipFill rotWithShape="1">
          <a:blip r:embed="rId3"/>
          <a:srcRect b="39790"/>
          <a:stretch/>
        </p:blipFill>
        <p:spPr>
          <a:xfrm>
            <a:off x="4197178" y="2250981"/>
            <a:ext cx="3797644" cy="1143287"/>
          </a:xfrm>
          <a:prstGeom prst="rect">
            <a:avLst/>
          </a:prstGeom>
        </p:spPr>
      </p:pic>
      <p:sp>
        <p:nvSpPr>
          <p:cNvPr id="5" name="ZoneTexte 4"/>
          <p:cNvSpPr txBox="1"/>
          <p:nvPr/>
        </p:nvSpPr>
        <p:spPr>
          <a:xfrm>
            <a:off x="4197178" y="3323793"/>
            <a:ext cx="3707570" cy="1138773"/>
          </a:xfrm>
          <a:prstGeom prst="rect">
            <a:avLst/>
          </a:prstGeom>
          <a:noFill/>
        </p:spPr>
        <p:txBody>
          <a:bodyPr wrap="square" rtlCol="0">
            <a:spAutoFit/>
          </a:bodyPr>
          <a:lstStyle/>
          <a:p>
            <a:r>
              <a:rPr lang="fr-BE" sz="2000" i="1" dirty="0">
                <a:solidFill>
                  <a:schemeClr val="bg1"/>
                </a:solidFill>
              </a:rPr>
              <a:t>Avocats – </a:t>
            </a:r>
            <a:r>
              <a:rPr lang="fr-BE" sz="2000" i="1" dirty="0" err="1">
                <a:solidFill>
                  <a:schemeClr val="bg1"/>
                </a:solidFill>
              </a:rPr>
              <a:t>Advocaten</a:t>
            </a:r>
            <a:r>
              <a:rPr lang="fr-BE" sz="2000" i="1" dirty="0">
                <a:solidFill>
                  <a:schemeClr val="bg1"/>
                </a:solidFill>
              </a:rPr>
              <a:t> – Attorneys</a:t>
            </a:r>
          </a:p>
          <a:p>
            <a:endParaRPr lang="fr-BE" sz="2000" i="1" dirty="0">
              <a:solidFill>
                <a:schemeClr val="bg1"/>
              </a:solidFill>
            </a:endParaRPr>
          </a:p>
          <a:p>
            <a:r>
              <a:rPr lang="fr-BE" sz="2800" i="1" dirty="0">
                <a:solidFill>
                  <a:schemeClr val="bg1"/>
                </a:solidFill>
              </a:rPr>
              <a:t>	On</a:t>
            </a:r>
            <a:r>
              <a:rPr lang="fr-BE" sz="2800" i="1" baseline="0" dirty="0">
                <a:solidFill>
                  <a:schemeClr val="bg1"/>
                </a:solidFill>
              </a:rPr>
              <a:t> </a:t>
            </a:r>
            <a:r>
              <a:rPr lang="fr-BE" sz="2800" i="1" baseline="0" dirty="0" err="1">
                <a:solidFill>
                  <a:schemeClr val="bg1"/>
                </a:solidFill>
              </a:rPr>
              <a:t>your</a:t>
            </a:r>
            <a:r>
              <a:rPr lang="fr-BE" sz="2800" i="1" baseline="0" dirty="0">
                <a:solidFill>
                  <a:schemeClr val="bg1"/>
                </a:solidFill>
              </a:rPr>
              <a:t> </a:t>
            </a:r>
            <a:r>
              <a:rPr lang="fr-BE" sz="2800" i="1" baseline="0" dirty="0" err="1">
                <a:solidFill>
                  <a:schemeClr val="bg1"/>
                </a:solidFill>
              </a:rPr>
              <a:t>side</a:t>
            </a:r>
            <a:endParaRPr lang="fr-BE" i="1" dirty="0">
              <a:solidFill>
                <a:schemeClr val="bg1"/>
              </a:solidFill>
            </a:endParaRPr>
          </a:p>
        </p:txBody>
      </p:sp>
      <p:sp>
        <p:nvSpPr>
          <p:cNvPr id="6" name="ZoneTexte 5"/>
          <p:cNvSpPr txBox="1"/>
          <p:nvPr/>
        </p:nvSpPr>
        <p:spPr>
          <a:xfrm>
            <a:off x="8390237" y="5607576"/>
            <a:ext cx="3801763"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a:t>
            </a:r>
          </a:p>
          <a:p>
            <a:r>
              <a:rPr lang="fr-BE" b="1" dirty="0" err="1">
                <a:solidFill>
                  <a:schemeClr val="bg1"/>
                </a:solidFill>
                <a:effectLst>
                  <a:outerShdw blurRad="38100" dist="38100" dir="2700000" algn="tl">
                    <a:srgbClr val="000000">
                      <a:alpha val="43137"/>
                    </a:srgbClr>
                  </a:outerShdw>
                </a:effectLst>
                <a:hlinkClick r:id="rId4"/>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a:t>
            </a:r>
            <a:r>
              <a:rPr lang="fr-BE" sz="1600" b="1" dirty="0" err="1">
                <a:solidFill>
                  <a:schemeClr val="bg1"/>
                </a:solidFill>
                <a:effectLst>
                  <a:outerShdw blurRad="38100" dist="38100" dir="2700000" algn="tl">
                    <a:srgbClr val="000000">
                      <a:alpha val="43137"/>
                    </a:srgbClr>
                  </a:outerShdw>
                </a:effectLst>
              </a:rPr>
              <a:t>Herrmann-Debroux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590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6F5A5072-7B47-4D32-B52A-4EBBF590B8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9715DAF0-AE1B-46C9-8A6B-DB2AA05AB9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6016219D-510E-4184-9090-6D5578A87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AFF4A713-7B75-4B21-90D7-5AB19547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DC631C0B-6DA6-4E57-8231-CE32B3434A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xmlns="" id="{C29501E6-A978-4A61-9689-9085AF97A5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re 1">
            <a:extLst>
              <a:ext uri="{FF2B5EF4-FFF2-40B4-BE49-F238E27FC236}">
                <a16:creationId xmlns:a16="http://schemas.microsoft.com/office/drawing/2014/main" xmlns="" id="{AEF1D122-9CD1-484F-B866-9E21DAD62B39}"/>
              </a:ext>
            </a:extLst>
          </p:cNvPr>
          <p:cNvSpPr>
            <a:spLocks noGrp="1"/>
          </p:cNvSpPr>
          <p:nvPr>
            <p:ph type="ctrTitle"/>
          </p:nvPr>
        </p:nvSpPr>
        <p:spPr>
          <a:xfrm>
            <a:off x="1314824" y="735106"/>
            <a:ext cx="10053763" cy="2928470"/>
          </a:xfrm>
        </p:spPr>
        <p:txBody>
          <a:bodyPr anchor="b">
            <a:normAutofit/>
          </a:bodyPr>
          <a:lstStyle/>
          <a:p>
            <a:pPr algn="l"/>
            <a:r>
              <a:rPr lang="fr-BE" sz="6600" dirty="0">
                <a:solidFill>
                  <a:srgbClr val="FFFFFF"/>
                </a:solidFill>
              </a:rPr>
              <a:t>La réforme du droit des biens</a:t>
            </a:r>
            <a:br>
              <a:rPr lang="fr-BE" sz="6600" dirty="0">
                <a:solidFill>
                  <a:srgbClr val="FFFFFF"/>
                </a:solidFill>
              </a:rPr>
            </a:br>
            <a:r>
              <a:rPr lang="fr-BE" sz="4800" dirty="0">
                <a:solidFill>
                  <a:srgbClr val="FFFFFF"/>
                </a:solidFill>
              </a:rPr>
              <a:t>(Aspects choisis)</a:t>
            </a:r>
          </a:p>
        </p:txBody>
      </p:sp>
      <p:sp>
        <p:nvSpPr>
          <p:cNvPr id="3" name="Sous-titre 2">
            <a:extLst>
              <a:ext uri="{FF2B5EF4-FFF2-40B4-BE49-F238E27FC236}">
                <a16:creationId xmlns:a16="http://schemas.microsoft.com/office/drawing/2014/main" xmlns="" id="{F2D3CEF9-024F-4FA2-8F9B-F3BFA8D8AB89}"/>
              </a:ext>
            </a:extLst>
          </p:cNvPr>
          <p:cNvSpPr>
            <a:spLocks noGrp="1"/>
          </p:cNvSpPr>
          <p:nvPr>
            <p:ph type="subTitle" idx="1"/>
          </p:nvPr>
        </p:nvSpPr>
        <p:spPr>
          <a:xfrm>
            <a:off x="1350682" y="4870824"/>
            <a:ext cx="10005951" cy="1458258"/>
          </a:xfrm>
        </p:spPr>
        <p:txBody>
          <a:bodyPr anchor="ctr">
            <a:normAutofit/>
          </a:bodyPr>
          <a:lstStyle/>
          <a:p>
            <a:pPr algn="l"/>
            <a:r>
              <a:rPr lang="fr-BE" dirty="0"/>
              <a:t>Formation à destination des géomètres, architectes et agents immobiliers</a:t>
            </a:r>
          </a:p>
          <a:p>
            <a:pPr algn="l"/>
            <a:r>
              <a:rPr lang="fr-BE" dirty="0"/>
              <a:t>UCM – RESOLVED AVOCATS – ADVOCATEN</a:t>
            </a:r>
          </a:p>
          <a:p>
            <a:pPr algn="l"/>
            <a:r>
              <a:rPr lang="fr-BE" dirty="0"/>
              <a:t>9 décembre 2021</a:t>
            </a:r>
          </a:p>
        </p:txBody>
      </p:sp>
    </p:spTree>
    <p:extLst>
      <p:ext uri="{BB962C8B-B14F-4D97-AF65-F5344CB8AC3E}">
        <p14:creationId xmlns:p14="http://schemas.microsoft.com/office/powerpoint/2010/main" val="370017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type="wd">
                                    <p:tmPct val="15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17C4340-06EC-4FAF-98A6-9818F44DD2FA}"/>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 Introduction - Contexte</a:t>
            </a:r>
          </a:p>
        </p:txBody>
      </p:sp>
      <p:sp>
        <p:nvSpPr>
          <p:cNvPr id="3" name="Espace réservé du contenu 2">
            <a:extLst>
              <a:ext uri="{FF2B5EF4-FFF2-40B4-BE49-F238E27FC236}">
                <a16:creationId xmlns:a16="http://schemas.microsoft.com/office/drawing/2014/main" xmlns="" id="{C42DA9F9-CDA0-4380-B55B-9DFC5639C8E2}"/>
              </a:ext>
            </a:extLst>
          </p:cNvPr>
          <p:cNvSpPr>
            <a:spLocks noGrp="1"/>
          </p:cNvSpPr>
          <p:nvPr>
            <p:ph idx="1"/>
          </p:nvPr>
        </p:nvSpPr>
        <p:spPr>
          <a:xfrm>
            <a:off x="6503158" y="649480"/>
            <a:ext cx="4862447" cy="5546047"/>
          </a:xfrm>
        </p:spPr>
        <p:txBody>
          <a:bodyPr anchor="ctr">
            <a:normAutofit/>
          </a:bodyPr>
          <a:lstStyle/>
          <a:p>
            <a:r>
              <a:rPr lang="fr-BE" sz="1900" dirty="0"/>
              <a:t>Rappel de quelques notions  :  droit des biens ?</a:t>
            </a:r>
          </a:p>
          <a:p>
            <a:endParaRPr lang="fr-BE" sz="1900" dirty="0"/>
          </a:p>
          <a:p>
            <a:r>
              <a:rPr lang="fr-BE" sz="1900" dirty="0"/>
              <a:t>Un droit d’une très grande importance pratique</a:t>
            </a:r>
          </a:p>
          <a:p>
            <a:pPr marL="0" indent="0">
              <a:buNone/>
            </a:pPr>
            <a:endParaRPr lang="fr-BE" sz="1900" dirty="0"/>
          </a:p>
          <a:p>
            <a:r>
              <a:rPr lang="fr-BE" sz="1900" dirty="0"/>
              <a:t>Un droit gouverné par des textes anciens mais dont l’interprétation a beaucoup évolué</a:t>
            </a:r>
          </a:p>
          <a:p>
            <a:pPr marL="0" indent="0">
              <a:buNone/>
            </a:pPr>
            <a:endParaRPr lang="fr-BE" sz="1900" dirty="0"/>
          </a:p>
          <a:p>
            <a:r>
              <a:rPr lang="fr-BE" sz="1900" dirty="0"/>
              <a:t>Réforme et modernisation : inscription dans un mouvement général de modernisation du Code civil </a:t>
            </a:r>
          </a:p>
          <a:p>
            <a:pPr marL="0" indent="0">
              <a:buNone/>
            </a:pPr>
            <a:endParaRPr lang="fr-BE" sz="1900" dirty="0"/>
          </a:p>
          <a:p>
            <a:r>
              <a:rPr lang="fr-BE" sz="1900" dirty="0"/>
              <a:t>Un droit resté fédéral (pas régionalisé ≠ Urbanisme et environnement, Baux de résidence principale ou commerciaux,… )</a:t>
            </a:r>
          </a:p>
          <a:p>
            <a:pPr marL="0" indent="0">
              <a:buNone/>
            </a:pPr>
            <a:endParaRPr lang="fr-BE" sz="1900" dirty="0"/>
          </a:p>
          <a:p>
            <a:pPr marL="0" indent="0">
              <a:buNone/>
            </a:pPr>
            <a:endParaRPr lang="fr-BE" sz="1900"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4" name="Rectangle 3"/>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72039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3B372E8B-945A-40E3-A96B-38D346564D3D}"/>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Rappel de quelques notions  :  droit des biens ?</a:t>
            </a:r>
            <a:br>
              <a:rPr lang="fr-BE" sz="4000">
                <a:solidFill>
                  <a:srgbClr val="FFFFFF"/>
                </a:solidFill>
              </a:rPr>
            </a:br>
            <a:endParaRPr lang="fr-BE" sz="4000">
              <a:solidFill>
                <a:srgbClr val="FFFFFF"/>
              </a:solidFill>
            </a:endParaRPr>
          </a:p>
        </p:txBody>
      </p:sp>
      <p:sp>
        <p:nvSpPr>
          <p:cNvPr id="3" name="Espace réservé du contenu 2">
            <a:extLst>
              <a:ext uri="{FF2B5EF4-FFF2-40B4-BE49-F238E27FC236}">
                <a16:creationId xmlns:a16="http://schemas.microsoft.com/office/drawing/2014/main" xmlns="" id="{49AE2373-D58A-44BD-AF36-0E9710E18FC2}"/>
              </a:ext>
            </a:extLst>
          </p:cNvPr>
          <p:cNvSpPr>
            <a:spLocks noGrp="1"/>
          </p:cNvSpPr>
          <p:nvPr>
            <p:ph idx="1"/>
          </p:nvPr>
        </p:nvSpPr>
        <p:spPr>
          <a:xfrm>
            <a:off x="6503158" y="649480"/>
            <a:ext cx="4862447" cy="5546047"/>
          </a:xfrm>
        </p:spPr>
        <p:txBody>
          <a:bodyPr anchor="ctr">
            <a:normAutofit/>
          </a:bodyPr>
          <a:lstStyle/>
          <a:p>
            <a:r>
              <a:rPr lang="fr-BE" sz="2000" dirty="0"/>
              <a:t>Branche du droit </a:t>
            </a:r>
            <a:r>
              <a:rPr lang="fr-BE" sz="2000" u="sng" dirty="0"/>
              <a:t>civil</a:t>
            </a:r>
            <a:r>
              <a:rPr lang="fr-BE" sz="2000" dirty="0"/>
              <a:t> (mais liens très étroits avec le droit fiscal, le droit administratif (urbanisme, environnement, domanialité) ou d’autres branches du droit civil comme le droit des obligations)</a:t>
            </a:r>
          </a:p>
          <a:p>
            <a:endParaRPr lang="fr-BE" sz="2000" dirty="0"/>
          </a:p>
          <a:p>
            <a:r>
              <a:rPr lang="fr-BE" sz="2000" dirty="0"/>
              <a:t>En substance : règle les rapports entre les personnes et les choses</a:t>
            </a:r>
          </a:p>
          <a:p>
            <a:endParaRPr lang="fr-BE" sz="2000" dirty="0"/>
          </a:p>
          <a:p>
            <a:r>
              <a:rPr lang="fr-BE" sz="2000" dirty="0"/>
              <a:t>Comparer avec les droits de créance/droits personnels : droit d’exiger d’une personne de donner, faire ou de s’abstenir de faire</a:t>
            </a:r>
          </a:p>
        </p:txBody>
      </p:sp>
      <p:pic>
        <p:nvPicPr>
          <p:cNvPr id="15" name="Image 14">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7" name="Rectangle 16"/>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478955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Un droit d’une grande importance dans la pratique des professionnels de l’immobilier (et de tout un chacun)</a:t>
            </a:r>
          </a:p>
        </p:txBody>
      </p:sp>
      <p:sp>
        <p:nvSpPr>
          <p:cNvPr id="3" name="Espace réservé du contenu 2">
            <a:extLst>
              <a:ext uri="{FF2B5EF4-FFF2-40B4-BE49-F238E27FC236}">
                <a16:creationId xmlns:a16="http://schemas.microsoft.com/office/drawing/2014/main" xmlns="" id="{9E71D92B-2E7E-44C0-9FF9-545981364625}"/>
              </a:ext>
            </a:extLst>
          </p:cNvPr>
          <p:cNvSpPr>
            <a:spLocks noGrp="1"/>
          </p:cNvSpPr>
          <p:nvPr>
            <p:ph idx="1"/>
          </p:nvPr>
        </p:nvSpPr>
        <p:spPr>
          <a:xfrm>
            <a:off x="6503158" y="649480"/>
            <a:ext cx="4862447" cy="5546047"/>
          </a:xfrm>
        </p:spPr>
        <p:txBody>
          <a:bodyPr anchor="ctr">
            <a:normAutofit/>
          </a:bodyPr>
          <a:lstStyle/>
          <a:p>
            <a:r>
              <a:rPr lang="fr-BE" sz="2000" dirty="0"/>
              <a:t>Omniprésent : (</a:t>
            </a:r>
            <a:r>
              <a:rPr lang="fr-BE" sz="2000" dirty="0" err="1"/>
              <a:t>co</a:t>
            </a:r>
            <a:r>
              <a:rPr lang="fr-BE" sz="2000" dirty="0"/>
              <a:t>)propriété et démembrements, mitoyenneté, servitudes, hypothèques, troubles du voisinage,…  </a:t>
            </a:r>
          </a:p>
          <a:p>
            <a:pPr marL="0" indent="0">
              <a:buNone/>
            </a:pPr>
            <a:endParaRPr lang="fr-BE" sz="2000" dirty="0">
              <a:sym typeface="Wingdings" panose="05000000000000000000" pitchFamily="2" charset="2"/>
            </a:endParaRPr>
          </a:p>
          <a:p>
            <a:pPr marL="0" indent="0">
              <a:buNone/>
            </a:pPr>
            <a:r>
              <a:rPr lang="fr-BE" sz="2000" dirty="0">
                <a:sym typeface="Wingdings" panose="05000000000000000000" pitchFamily="2" charset="2"/>
              </a:rPr>
              <a:t> Impossible d’échapper au champ d’application très large du droit des biens, dans sa vie quotidienne que professionnelle</a:t>
            </a: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189630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BCB2B939-B9F5-405A-8B35-BE640B1CD28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A quel point les architectes et les géomètres doivent-ils maîtriser le droit des biens ?</a:t>
            </a:r>
          </a:p>
        </p:txBody>
      </p:sp>
      <p:sp>
        <p:nvSpPr>
          <p:cNvPr id="3" name="Espace réservé du contenu 2">
            <a:extLst>
              <a:ext uri="{FF2B5EF4-FFF2-40B4-BE49-F238E27FC236}">
                <a16:creationId xmlns:a16="http://schemas.microsoft.com/office/drawing/2014/main" xmlns="" id="{9E71D92B-2E7E-44C0-9FF9-545981364625}"/>
              </a:ext>
            </a:extLst>
          </p:cNvPr>
          <p:cNvSpPr>
            <a:spLocks noGrp="1"/>
          </p:cNvSpPr>
          <p:nvPr>
            <p:ph idx="1"/>
          </p:nvPr>
        </p:nvSpPr>
        <p:spPr>
          <a:xfrm>
            <a:off x="6503158" y="649480"/>
            <a:ext cx="4862447" cy="5546047"/>
          </a:xfrm>
        </p:spPr>
        <p:txBody>
          <a:bodyPr anchor="ctr">
            <a:normAutofit fontScale="85000" lnSpcReduction="10000"/>
          </a:bodyPr>
          <a:lstStyle/>
          <a:p>
            <a:r>
              <a:rPr lang="fr-BE" sz="2000" dirty="0"/>
              <a:t>Devoir de conseil (étendue différente si client professionnel de la construction ou particulier);</a:t>
            </a:r>
          </a:p>
          <a:p>
            <a:r>
              <a:rPr lang="fr-BE" sz="2000" dirty="0"/>
              <a:t>Importance dans les projets, en particulier dans les permis d’urbanisme/urbanisation/lotir/environnement;</a:t>
            </a:r>
          </a:p>
          <a:p>
            <a:r>
              <a:rPr lang="fr-BE" sz="2000" dirty="0"/>
              <a:t>Importance dans l’exécution des travaux (troubles du voisinage, empiètement, tour d’échelle,…)</a:t>
            </a:r>
          </a:p>
          <a:p>
            <a:r>
              <a:rPr lang="fr-BE" sz="2000" dirty="0"/>
              <a:t>Architecte/géomètre normalement prudent et diligent;</a:t>
            </a:r>
          </a:p>
          <a:p>
            <a:r>
              <a:rPr lang="fr-BE" sz="2000" dirty="0"/>
              <a:t>Attention aux assurances (ex : couverture en 1382 mais pas en troubles du voisinage)</a:t>
            </a:r>
          </a:p>
          <a:p>
            <a:endParaRPr lang="fr-BE" sz="2000" dirty="0"/>
          </a:p>
          <a:p>
            <a:pPr>
              <a:buFont typeface="Wingdings" panose="05000000000000000000" pitchFamily="2" charset="2"/>
              <a:buChar char="è"/>
            </a:pPr>
            <a:r>
              <a:rPr lang="fr-BE" sz="2000" dirty="0">
                <a:sym typeface="Wingdings" panose="05000000000000000000" pitchFamily="2" charset="2"/>
              </a:rPr>
              <a:t>Connaissance générale obligatoire, pouvoir détecter les questions sans forcément y répondre soi-même, p ex « le mur est-il mitoyen ? ») : « </a:t>
            </a:r>
            <a:r>
              <a:rPr lang="fr-BE" sz="2000" b="1" dirty="0">
                <a:sym typeface="Wingdings" panose="05000000000000000000" pitchFamily="2" charset="2"/>
              </a:rPr>
              <a:t>Clignotants</a:t>
            </a:r>
            <a:r>
              <a:rPr lang="fr-BE" sz="2000" dirty="0">
                <a:sym typeface="Wingdings" panose="05000000000000000000" pitchFamily="2" charset="2"/>
              </a:rPr>
              <a:t> »</a:t>
            </a:r>
          </a:p>
          <a:p>
            <a:pPr>
              <a:buFont typeface="Wingdings" panose="05000000000000000000" pitchFamily="2" charset="2"/>
              <a:buChar char="è"/>
            </a:pPr>
            <a:r>
              <a:rPr lang="fr-BE" sz="2000" dirty="0">
                <a:sym typeface="Wingdings" panose="05000000000000000000" pitchFamily="2" charset="2"/>
              </a:rPr>
              <a:t> importance de la vérification des titres des clients </a:t>
            </a:r>
          </a:p>
          <a:p>
            <a:pPr>
              <a:buFont typeface="Wingdings" panose="05000000000000000000" pitchFamily="2" charset="2"/>
              <a:buChar char="è"/>
            </a:pPr>
            <a:r>
              <a:rPr lang="fr-BE" sz="2000" dirty="0">
                <a:sym typeface="Wingdings" panose="05000000000000000000" pitchFamily="2" charset="2"/>
              </a:rPr>
              <a:t>Reprendre des clauses dans les contrats avec les clients les invitant à consulter un juriste pour les questions sensibles permet de limiter sa responsabilité</a:t>
            </a: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086952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xmlns=""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7D716929-E3BB-41E7-9845-D751492B09B5}"/>
              </a:ext>
            </a:extLst>
          </p:cNvPr>
          <p:cNvSpPr>
            <a:spLocks noGrp="1"/>
          </p:cNvSpPr>
          <p:nvPr>
            <p:ph type="title"/>
          </p:nvPr>
        </p:nvSpPr>
        <p:spPr>
          <a:xfrm>
            <a:off x="630936" y="640080"/>
            <a:ext cx="4818888" cy="1481328"/>
          </a:xfrm>
        </p:spPr>
        <p:txBody>
          <a:bodyPr anchor="b">
            <a:normAutofit/>
          </a:bodyPr>
          <a:lstStyle/>
          <a:p>
            <a:r>
              <a:rPr lang="fr-BE" sz="2200" dirty="0"/>
              <a:t>Un droit gouverné (avant la réforme) par des textes anciens mais dont l’interprétation a beaucoup évolué</a:t>
            </a:r>
            <a:br>
              <a:rPr lang="fr-BE" sz="2200" dirty="0"/>
            </a:br>
            <a:endParaRPr lang="fr-BE" sz="2200" dirty="0"/>
          </a:p>
        </p:txBody>
      </p:sp>
      <p:sp>
        <p:nvSpPr>
          <p:cNvPr id="73" name="sketch line">
            <a:extLst>
              <a:ext uri="{FF2B5EF4-FFF2-40B4-BE49-F238E27FC236}">
                <a16:creationId xmlns:a16="http://schemas.microsoft.com/office/drawing/2014/main" xmlns="" id="{650D18FE-0824-4A46-B22C-A86B52E578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AFDBFBAC-1381-445B-9024-391367C509D6}"/>
              </a:ext>
            </a:extLst>
          </p:cNvPr>
          <p:cNvSpPr>
            <a:spLocks noGrp="1"/>
          </p:cNvSpPr>
          <p:nvPr>
            <p:ph idx="1"/>
          </p:nvPr>
        </p:nvSpPr>
        <p:spPr>
          <a:xfrm>
            <a:off x="630936" y="2660904"/>
            <a:ext cx="4818888" cy="3547872"/>
          </a:xfrm>
        </p:spPr>
        <p:txBody>
          <a:bodyPr anchor="t">
            <a:normAutofit/>
          </a:bodyPr>
          <a:lstStyle/>
          <a:p>
            <a:r>
              <a:rPr lang="fr-BE" sz="1500" dirty="0"/>
              <a:t>(Ancien) Code civil (1804)</a:t>
            </a:r>
          </a:p>
          <a:p>
            <a:endParaRPr lang="fr-BE" sz="1500" dirty="0"/>
          </a:p>
          <a:p>
            <a:r>
              <a:rPr lang="fr-BE" sz="1500" dirty="0"/>
              <a:t>Lois du 10 janvier 1824 (superficie et emphytéose)</a:t>
            </a:r>
          </a:p>
          <a:p>
            <a:endParaRPr lang="fr-BE" sz="1500" dirty="0"/>
          </a:p>
          <a:p>
            <a:r>
              <a:rPr lang="fr-BE" sz="1500" dirty="0"/>
              <a:t>Loi hypothécaire (1851)</a:t>
            </a:r>
          </a:p>
          <a:p>
            <a:pPr marL="0" indent="0">
              <a:buNone/>
            </a:pPr>
            <a:endParaRPr lang="fr-BE" sz="1500" dirty="0"/>
          </a:p>
          <a:p>
            <a:r>
              <a:rPr lang="fr-BE" sz="1500" dirty="0"/>
              <a:t>Code rural du 7 octobre 1886 (s’applique aussi en ville )</a:t>
            </a:r>
          </a:p>
          <a:p>
            <a:endParaRPr lang="fr-BE" sz="1500" dirty="0"/>
          </a:p>
          <a:p>
            <a:r>
              <a:rPr lang="fr-BE" sz="1500" dirty="0"/>
              <a:t>…</a:t>
            </a:r>
          </a:p>
          <a:p>
            <a:endParaRPr lang="fr-BE" sz="1500" dirty="0"/>
          </a:p>
        </p:txBody>
      </p:sp>
      <p:pic>
        <p:nvPicPr>
          <p:cNvPr id="1026" name="Picture 2">
            <a:extLst>
              <a:ext uri="{FF2B5EF4-FFF2-40B4-BE49-F238E27FC236}">
                <a16:creationId xmlns:a16="http://schemas.microsoft.com/office/drawing/2014/main" xmlns="" id="{DC1E9C05-4FBD-49B6-B11A-72641FD5CDE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29870" y="640080"/>
            <a:ext cx="4197324"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54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6E97490D-21F7-4CC9-8292-F0DA37AD7888}"/>
              </a:ext>
            </a:extLst>
          </p:cNvPr>
          <p:cNvSpPr>
            <a:spLocks noGrp="1"/>
          </p:cNvSpPr>
          <p:nvPr>
            <p:ph type="title"/>
          </p:nvPr>
        </p:nvSpPr>
        <p:spPr>
          <a:xfrm>
            <a:off x="826396" y="586855"/>
            <a:ext cx="4230100" cy="3387497"/>
          </a:xfrm>
        </p:spPr>
        <p:txBody>
          <a:bodyPr anchor="b">
            <a:normAutofit/>
          </a:bodyPr>
          <a:lstStyle/>
          <a:p>
            <a:pPr algn="r"/>
            <a:r>
              <a:rPr lang="fr-BE" sz="3400">
                <a:solidFill>
                  <a:srgbClr val="FFFFFF"/>
                </a:solidFill>
              </a:rPr>
              <a:t>Réforme et modernisation : inscription dans un mouvement général de réforme du droit civil</a:t>
            </a:r>
            <a:br>
              <a:rPr lang="fr-BE" sz="3400">
                <a:solidFill>
                  <a:srgbClr val="FFFFFF"/>
                </a:solidFill>
              </a:rPr>
            </a:br>
            <a:endParaRPr lang="fr-BE" sz="3400">
              <a:solidFill>
                <a:srgbClr val="FFFFFF"/>
              </a:solidFill>
            </a:endParaRPr>
          </a:p>
        </p:txBody>
      </p:sp>
      <p:sp>
        <p:nvSpPr>
          <p:cNvPr id="3" name="Espace réservé du contenu 2">
            <a:extLst>
              <a:ext uri="{FF2B5EF4-FFF2-40B4-BE49-F238E27FC236}">
                <a16:creationId xmlns:a16="http://schemas.microsoft.com/office/drawing/2014/main" xmlns="" id="{01E74FCF-4229-4C6E-9631-4FFB47123C52}"/>
              </a:ext>
            </a:extLst>
          </p:cNvPr>
          <p:cNvSpPr>
            <a:spLocks noGrp="1"/>
          </p:cNvSpPr>
          <p:nvPr>
            <p:ph idx="1"/>
          </p:nvPr>
        </p:nvSpPr>
        <p:spPr>
          <a:xfrm>
            <a:off x="6503158" y="649480"/>
            <a:ext cx="4862447" cy="5546047"/>
          </a:xfrm>
        </p:spPr>
        <p:txBody>
          <a:bodyPr anchor="ctr">
            <a:normAutofit/>
          </a:bodyPr>
          <a:lstStyle/>
          <a:p>
            <a:r>
              <a:rPr lang="fr-BE" sz="2000" dirty="0"/>
              <a:t>Nécessité d’adapter les textes anciens (société essentiellement agricole) aux évolutions sociétales (densification, développement des villes,…) et technologiques </a:t>
            </a:r>
          </a:p>
          <a:p>
            <a:endParaRPr lang="fr-BE" sz="2000" dirty="0"/>
          </a:p>
          <a:p>
            <a:r>
              <a:rPr lang="fr-BE" sz="2000" dirty="0"/>
              <a:t>Volonté de moderniser des textes utilisant un vocabulaire suranné (disparition des termes « baliveaux », « colon partiaire », « atterrissement », …) =&gt; plus grande accessibilité</a:t>
            </a:r>
          </a:p>
          <a:p>
            <a:endParaRPr lang="fr-BE" sz="2000" dirty="0"/>
          </a:p>
          <a:p>
            <a:r>
              <a:rPr lang="fr-BE" sz="2000" dirty="0"/>
              <a:t>Faire coller les textes aux solutions dégagées par les juges</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680181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E555F78D-05AF-4F21-ADBC-DED836BF888B}"/>
              </a:ext>
            </a:extLst>
          </p:cNvPr>
          <p:cNvSpPr>
            <a:spLocks noGrp="1"/>
          </p:cNvSpPr>
          <p:nvPr>
            <p:ph type="title"/>
          </p:nvPr>
        </p:nvSpPr>
        <p:spPr>
          <a:xfrm>
            <a:off x="826396" y="586855"/>
            <a:ext cx="4230100" cy="3387497"/>
          </a:xfrm>
        </p:spPr>
        <p:txBody>
          <a:bodyPr anchor="b">
            <a:normAutofit/>
          </a:bodyPr>
          <a:lstStyle/>
          <a:p>
            <a:pPr algn="r"/>
            <a:r>
              <a:rPr lang="fr-BE" sz="3400">
                <a:solidFill>
                  <a:srgbClr val="FFFFFF"/>
                </a:solidFill>
              </a:rPr>
              <a:t>Un droit resté fédéral (pas régionalisé ≠ Urbanisme et environnement, Baux d’habitation ou commerciaux,… )</a:t>
            </a:r>
            <a:br>
              <a:rPr lang="fr-BE" sz="3400">
                <a:solidFill>
                  <a:srgbClr val="FFFFFF"/>
                </a:solidFill>
              </a:rPr>
            </a:br>
            <a:endParaRPr lang="fr-BE" sz="3400">
              <a:solidFill>
                <a:srgbClr val="FFFFFF"/>
              </a:solidFill>
            </a:endParaRPr>
          </a:p>
        </p:txBody>
      </p:sp>
      <p:sp>
        <p:nvSpPr>
          <p:cNvPr id="3" name="Espace réservé du contenu 2">
            <a:extLst>
              <a:ext uri="{FF2B5EF4-FFF2-40B4-BE49-F238E27FC236}">
                <a16:creationId xmlns:a16="http://schemas.microsoft.com/office/drawing/2014/main" xmlns="" id="{3128CA81-9CD7-4249-B443-072F00193E2C}"/>
              </a:ext>
            </a:extLst>
          </p:cNvPr>
          <p:cNvSpPr>
            <a:spLocks noGrp="1"/>
          </p:cNvSpPr>
          <p:nvPr>
            <p:ph idx="1"/>
          </p:nvPr>
        </p:nvSpPr>
        <p:spPr>
          <a:xfrm>
            <a:off x="6503158" y="649480"/>
            <a:ext cx="4862447" cy="5546047"/>
          </a:xfrm>
        </p:spPr>
        <p:txBody>
          <a:bodyPr anchor="ctr">
            <a:normAutofit/>
          </a:bodyPr>
          <a:lstStyle/>
          <a:p>
            <a:r>
              <a:rPr lang="fr-BE" sz="2000"/>
              <a:t> A quelques exceptions près, le droit des Biens est resté unitaire : solutions identiques de Knokke à Arlon, en passant par Bruxelles</a:t>
            </a:r>
          </a:p>
          <a:p>
            <a:endParaRPr lang="fr-BE" sz="2000"/>
          </a:p>
          <a:p>
            <a:r>
              <a:rPr lang="fr-BE" sz="2000"/>
              <a:t>Attention cependant aux liens avec des législations qui, elles, sont régionalisées : urbanisme et environnement, baux commerciaux et d’habitation, certaines branches du droit fiscal</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802171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E6B92CF-A7B7-4311-8B7F-5A43825BB8A9}"/>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 La réforme du droit des biens elle-même</a:t>
            </a:r>
          </a:p>
        </p:txBody>
      </p:sp>
      <p:sp>
        <p:nvSpPr>
          <p:cNvPr id="3" name="Espace réservé du contenu 2">
            <a:extLst>
              <a:ext uri="{FF2B5EF4-FFF2-40B4-BE49-F238E27FC236}">
                <a16:creationId xmlns:a16="http://schemas.microsoft.com/office/drawing/2014/main" xmlns="" id="{671A68A6-0454-4836-A207-244962CD919B}"/>
              </a:ext>
            </a:extLst>
          </p:cNvPr>
          <p:cNvSpPr>
            <a:spLocks noGrp="1"/>
          </p:cNvSpPr>
          <p:nvPr>
            <p:ph idx="1"/>
          </p:nvPr>
        </p:nvSpPr>
        <p:spPr>
          <a:xfrm>
            <a:off x="6503158" y="649480"/>
            <a:ext cx="4862447" cy="5546047"/>
          </a:xfrm>
        </p:spPr>
        <p:txBody>
          <a:bodyPr anchor="ctr">
            <a:normAutofit/>
          </a:bodyPr>
          <a:lstStyle/>
          <a:p>
            <a:pPr marL="0" indent="0">
              <a:buNone/>
            </a:pPr>
            <a:r>
              <a:rPr lang="fr-BE" sz="2000"/>
              <a:t>II.1. Généralités – Evolution, modernisation ≠ révolution</a:t>
            </a:r>
          </a:p>
          <a:p>
            <a:pPr marL="0" indent="0">
              <a:buNone/>
            </a:pPr>
            <a:r>
              <a:rPr lang="fr-BE" sz="2000"/>
              <a:t>II.2. Structure du nouveau Livre III du (Nouveau) Code civil</a:t>
            </a:r>
          </a:p>
          <a:p>
            <a:pPr marL="0" indent="0">
              <a:buNone/>
            </a:pPr>
            <a:r>
              <a:rPr lang="fr-BE" sz="2000"/>
              <a:t>II.3. Application dans le temps : date charnière </a:t>
            </a:r>
            <a:r>
              <a:rPr lang="fr-BE" sz="2000" b="1"/>
              <a:t>1</a:t>
            </a:r>
            <a:r>
              <a:rPr lang="fr-BE" sz="2000" b="1" baseline="30000"/>
              <a:t>er</a:t>
            </a:r>
            <a:r>
              <a:rPr lang="fr-BE" sz="2000" b="1"/>
              <a:t> septembre 2021</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955323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4D369352-39EF-42DA-A098-57F95F7364DF}"/>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II.1. Généralités – Evolution, modernisation ≠ révolution</a:t>
            </a:r>
            <a:br>
              <a:rPr lang="fr-BE" sz="4000">
                <a:solidFill>
                  <a:srgbClr val="FFFFFF"/>
                </a:solidFill>
              </a:rPr>
            </a:br>
            <a:endParaRPr lang="fr-BE" sz="4000">
              <a:solidFill>
                <a:srgbClr val="FFFFFF"/>
              </a:solidFill>
            </a:endParaRPr>
          </a:p>
        </p:txBody>
      </p:sp>
      <p:sp>
        <p:nvSpPr>
          <p:cNvPr id="3" name="Espace réservé du contenu 2">
            <a:extLst>
              <a:ext uri="{FF2B5EF4-FFF2-40B4-BE49-F238E27FC236}">
                <a16:creationId xmlns:a16="http://schemas.microsoft.com/office/drawing/2014/main" xmlns="" id="{81FFF745-0CD5-4A4B-9857-5DA46C356CD9}"/>
              </a:ext>
            </a:extLst>
          </p:cNvPr>
          <p:cNvSpPr>
            <a:spLocks noGrp="1"/>
          </p:cNvSpPr>
          <p:nvPr>
            <p:ph idx="1"/>
          </p:nvPr>
        </p:nvSpPr>
        <p:spPr>
          <a:xfrm>
            <a:off x="6503158" y="649480"/>
            <a:ext cx="4862447" cy="5546047"/>
          </a:xfrm>
        </p:spPr>
        <p:txBody>
          <a:bodyPr anchor="ctr">
            <a:normAutofit/>
          </a:bodyPr>
          <a:lstStyle/>
          <a:p>
            <a:r>
              <a:rPr lang="fr-BE" sz="2000"/>
              <a:t>Pas de volonté de révolutionner la matière =&gt; la réforme n’est dans l’ensemble pas une rupture mais vise à la modernisation;</a:t>
            </a:r>
          </a:p>
          <a:p>
            <a:endParaRPr lang="fr-BE" sz="2000"/>
          </a:p>
          <a:p>
            <a:r>
              <a:rPr lang="fr-BE" sz="2000"/>
              <a:t>Volonté de trancher certaines controverses et de transcrire dans le texte des solutions dégagées par la doctrine juridique et les juges;</a:t>
            </a:r>
          </a:p>
          <a:p>
            <a:endParaRPr lang="fr-BE" sz="2000"/>
          </a:p>
          <a:p>
            <a:r>
              <a:rPr lang="fr-BE" sz="2000"/>
              <a:t>Apport du droit comparé : réformes récentes en France, aux Pays-Bas et au Canada</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118663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8C365E63-A058-4959-B059-D71751AEEC3C}"/>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II.1. Généralités – Evolution, modernisation ≠ révolution</a:t>
            </a:r>
          </a:p>
        </p:txBody>
      </p:sp>
      <p:sp>
        <p:nvSpPr>
          <p:cNvPr id="3" name="Espace réservé du contenu 2">
            <a:extLst>
              <a:ext uri="{FF2B5EF4-FFF2-40B4-BE49-F238E27FC236}">
                <a16:creationId xmlns:a16="http://schemas.microsoft.com/office/drawing/2014/main" xmlns="" id="{1F2EB3CE-334E-4176-91F8-365E72675446}"/>
              </a:ext>
            </a:extLst>
          </p:cNvPr>
          <p:cNvSpPr>
            <a:spLocks noGrp="1"/>
          </p:cNvSpPr>
          <p:nvPr>
            <p:ph idx="1"/>
          </p:nvPr>
        </p:nvSpPr>
        <p:spPr>
          <a:xfrm>
            <a:off x="6503158" y="649480"/>
            <a:ext cx="4862447" cy="5546047"/>
          </a:xfrm>
        </p:spPr>
        <p:txBody>
          <a:bodyPr anchor="ctr">
            <a:normAutofit/>
          </a:bodyPr>
          <a:lstStyle/>
          <a:p>
            <a:r>
              <a:rPr lang="fr-BE" sz="2000" dirty="0"/>
              <a:t>Volonté d’intégration et de cohérence (réduction de la fragmentation des sources) </a:t>
            </a:r>
          </a:p>
          <a:p>
            <a:pPr marL="0" indent="0">
              <a:buNone/>
            </a:pPr>
            <a:r>
              <a:rPr lang="fr-BE" sz="2000" dirty="0"/>
              <a:t> </a:t>
            </a:r>
            <a:r>
              <a:rPr lang="fr-BE" sz="2000" dirty="0">
                <a:sym typeface="Wingdings" panose="05000000000000000000" pitchFamily="2" charset="2"/>
              </a:rPr>
              <a:t> Principe qui connaît des exceptions  : Il reste des pans importants du droit des biens hors du Code civil :</a:t>
            </a:r>
          </a:p>
          <a:p>
            <a:pPr marL="0" indent="0">
              <a:buNone/>
            </a:pPr>
            <a:endParaRPr lang="fr-BE" sz="2000" dirty="0">
              <a:sym typeface="Wingdings" panose="05000000000000000000" pitchFamily="2" charset="2"/>
            </a:endParaRPr>
          </a:p>
          <a:p>
            <a:pPr marL="0" indent="0">
              <a:buNone/>
            </a:pPr>
            <a:r>
              <a:rPr lang="fr-BE" sz="2000" dirty="0">
                <a:sym typeface="Wingdings" panose="05000000000000000000" pitchFamily="2" charset="2"/>
              </a:rPr>
              <a:t>- Droits intellectuels (p.m. – Code de droit économique);</a:t>
            </a:r>
          </a:p>
          <a:p>
            <a:pPr>
              <a:buFontTx/>
              <a:buChar char="-"/>
            </a:pPr>
            <a:r>
              <a:rPr lang="fr-BE" sz="2000" dirty="0">
                <a:sym typeface="Wingdings" panose="05000000000000000000" pitchFamily="2" charset="2"/>
              </a:rPr>
              <a:t>Biens culturels,…</a:t>
            </a:r>
          </a:p>
          <a:p>
            <a:pPr marL="0" indent="0">
              <a:buNone/>
            </a:pPr>
            <a:endParaRPr lang="fr-BE" sz="2000" dirty="0">
              <a:sym typeface="Wingdings" panose="05000000000000000000" pitchFamily="2" charset="2"/>
            </a:endParaRPr>
          </a:p>
          <a:p>
            <a:pPr marL="0" indent="0">
              <a:buNone/>
            </a:pP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803031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0F175637-A7C5-4868-A215-2B521FC77CBD}"/>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II.1. Généralités – Evolution, modernisation ≠ révolution</a:t>
            </a:r>
          </a:p>
        </p:txBody>
      </p:sp>
      <p:sp>
        <p:nvSpPr>
          <p:cNvPr id="3" name="Espace réservé du contenu 2">
            <a:extLst>
              <a:ext uri="{FF2B5EF4-FFF2-40B4-BE49-F238E27FC236}">
                <a16:creationId xmlns:a16="http://schemas.microsoft.com/office/drawing/2014/main" xmlns="" id="{412A8E1E-721C-4BB3-854E-AF120B36DFDB}"/>
              </a:ext>
            </a:extLst>
          </p:cNvPr>
          <p:cNvSpPr>
            <a:spLocks noGrp="1"/>
          </p:cNvSpPr>
          <p:nvPr>
            <p:ph idx="1"/>
          </p:nvPr>
        </p:nvSpPr>
        <p:spPr>
          <a:xfrm>
            <a:off x="6503158" y="649480"/>
            <a:ext cx="4862447" cy="5546047"/>
          </a:xfrm>
        </p:spPr>
        <p:txBody>
          <a:bodyPr anchor="ctr">
            <a:normAutofit/>
          </a:bodyPr>
          <a:lstStyle/>
          <a:p>
            <a:r>
              <a:rPr lang="fr-BE" sz="2000" dirty="0"/>
              <a:t>Volonté de rester efficace et fonctionnel, de tenir compte de la dimension sociétale</a:t>
            </a:r>
          </a:p>
          <a:p>
            <a:endParaRPr lang="fr-BE" sz="2000" dirty="0"/>
          </a:p>
          <a:p>
            <a:pPr>
              <a:buFontTx/>
              <a:buChar char="-"/>
            </a:pPr>
            <a:r>
              <a:rPr lang="fr-BE" sz="2000" dirty="0"/>
              <a:t>Maintien et ancrage légal de la liste « fermée » de droits réels :</a:t>
            </a:r>
          </a:p>
          <a:p>
            <a:pPr algn="l"/>
            <a:r>
              <a:rPr lang="fr-FR" sz="1400" b="0" i="0" dirty="0">
                <a:solidFill>
                  <a:srgbClr val="000000"/>
                </a:solidFill>
                <a:effectLst/>
                <a:latin typeface="ff1"/>
              </a:rPr>
              <a:t>propriété, copropriété, usufruit, </a:t>
            </a:r>
            <a:r>
              <a:rPr lang="fr-FR" sz="1400" b="0" i="0" strike="sngStrike" dirty="0">
                <a:solidFill>
                  <a:srgbClr val="000000"/>
                </a:solidFill>
                <a:latin typeface="ff1"/>
              </a:rPr>
              <a:t>usage et habitation</a:t>
            </a:r>
            <a:r>
              <a:rPr lang="fr-FR" sz="1400" b="0" i="0" dirty="0">
                <a:solidFill>
                  <a:srgbClr val="000000"/>
                </a:solidFill>
                <a:effectLst/>
                <a:latin typeface="ff1"/>
              </a:rPr>
              <a:t>, servitudes, superficie et emphytéose (droits réels principaux)</a:t>
            </a:r>
          </a:p>
          <a:p>
            <a:r>
              <a:rPr lang="fr-FR" sz="1400" dirty="0">
                <a:solidFill>
                  <a:srgbClr val="000000"/>
                </a:solidFill>
                <a:latin typeface="ff1"/>
              </a:rPr>
              <a:t>Hypothèque, gage </a:t>
            </a:r>
            <a:r>
              <a:rPr lang="fr-FR" sz="1400" b="0" i="0" dirty="0">
                <a:solidFill>
                  <a:srgbClr val="000000"/>
                </a:solidFill>
                <a:effectLst/>
                <a:latin typeface="ff1"/>
              </a:rPr>
              <a:t>et privilège(droits réels accessoires – « sûretés réelles »)</a:t>
            </a:r>
          </a:p>
          <a:p>
            <a:pPr marL="0" indent="0">
              <a:buNone/>
            </a:pPr>
            <a:endParaRPr lang="fr-BE" sz="2000" dirty="0"/>
          </a:p>
          <a:p>
            <a:pPr marL="0" indent="0">
              <a:buNone/>
            </a:pPr>
            <a:r>
              <a:rPr lang="fr-BE" sz="2000" dirty="0"/>
              <a:t>- Attention pour la dimension sociétale : p.ex. les troubles du voisinage, prise en compte de l’intérêt « écologique », conscience de la raréfaction de l’espace disponible…</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412896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6F221139-95F2-41B7-B7F6-15B296648E1E}"/>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II.1. Généralités – Evolution, modernisation ≠ révolution</a:t>
            </a:r>
          </a:p>
        </p:txBody>
      </p:sp>
      <p:sp>
        <p:nvSpPr>
          <p:cNvPr id="3" name="Espace réservé du contenu 2">
            <a:extLst>
              <a:ext uri="{FF2B5EF4-FFF2-40B4-BE49-F238E27FC236}">
                <a16:creationId xmlns:a16="http://schemas.microsoft.com/office/drawing/2014/main" xmlns="" id="{17BE93B0-160C-4648-ADA3-8BD63DBA07D5}"/>
              </a:ext>
            </a:extLst>
          </p:cNvPr>
          <p:cNvSpPr>
            <a:spLocks noGrp="1"/>
          </p:cNvSpPr>
          <p:nvPr>
            <p:ph idx="1"/>
          </p:nvPr>
        </p:nvSpPr>
        <p:spPr>
          <a:xfrm>
            <a:off x="6503158" y="649480"/>
            <a:ext cx="4862447" cy="5546047"/>
          </a:xfrm>
        </p:spPr>
        <p:txBody>
          <a:bodyPr anchor="ctr">
            <a:normAutofit/>
          </a:bodyPr>
          <a:lstStyle/>
          <a:p>
            <a:r>
              <a:rPr lang="fr-BE" sz="2000" dirty="0"/>
              <a:t>Volonté également d’introduire des mécanismes de flexibilité :</a:t>
            </a:r>
          </a:p>
          <a:p>
            <a:endParaRPr lang="fr-BE" sz="2000" dirty="0"/>
          </a:p>
          <a:p>
            <a:pPr marL="0" indent="0">
              <a:buNone/>
            </a:pPr>
            <a:r>
              <a:rPr lang="fr-BE" sz="2000" dirty="0"/>
              <a:t> - Maintien d’une large autonomie contractuelle (encadrée);</a:t>
            </a:r>
          </a:p>
          <a:p>
            <a:pPr marL="0" indent="0">
              <a:buNone/>
            </a:pPr>
            <a:endParaRPr lang="fr-BE" sz="2000" dirty="0"/>
          </a:p>
          <a:p>
            <a:pPr marL="0" indent="0">
              <a:buNone/>
            </a:pPr>
            <a:r>
              <a:rPr lang="fr-BE" sz="2000" dirty="0"/>
              <a:t>- Assouplissement de certaines règles (durées des droits réels,…)</a:t>
            </a:r>
          </a:p>
          <a:p>
            <a:pPr marL="0" indent="0">
              <a:buNone/>
            </a:pP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068395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0443CE76-D1BE-4464-B157-9CBEFB9FEBF9}"/>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II.2. Structure du nouveau Livre 3 du Code civil</a:t>
            </a:r>
          </a:p>
        </p:txBody>
      </p:sp>
      <p:sp>
        <p:nvSpPr>
          <p:cNvPr id="3" name="Espace réservé du contenu 2">
            <a:extLst>
              <a:ext uri="{FF2B5EF4-FFF2-40B4-BE49-F238E27FC236}">
                <a16:creationId xmlns:a16="http://schemas.microsoft.com/office/drawing/2014/main" xmlns="" id="{98D13549-C03E-4C1A-B7CE-6C4368C3A0D6}"/>
              </a:ext>
            </a:extLst>
          </p:cNvPr>
          <p:cNvSpPr>
            <a:spLocks noGrp="1"/>
          </p:cNvSpPr>
          <p:nvPr>
            <p:ph idx="1"/>
          </p:nvPr>
        </p:nvSpPr>
        <p:spPr>
          <a:xfrm>
            <a:off x="6503158" y="649480"/>
            <a:ext cx="4862447" cy="5546047"/>
          </a:xfrm>
        </p:spPr>
        <p:txBody>
          <a:bodyPr anchor="ctr">
            <a:normAutofit/>
          </a:bodyPr>
          <a:lstStyle/>
          <a:p>
            <a:r>
              <a:rPr lang="fr-BE" sz="2000" dirty="0"/>
              <a:t>Base légale : L. du 4 février 2020 </a:t>
            </a:r>
            <a:r>
              <a:rPr lang="fr-FR" sz="2000" i="0" dirty="0">
                <a:effectLst/>
              </a:rPr>
              <a:t>portant le livre 3 " Les biens " du Code civil : lien vers le site du SPF justice</a:t>
            </a:r>
          </a:p>
          <a:p>
            <a:pPr marL="0" indent="0">
              <a:buNone/>
            </a:pPr>
            <a:r>
              <a:rPr lang="fr-FR" sz="2000" i="0" dirty="0">
                <a:effectLst/>
                <a:hlinkClick r:id="rId2"/>
              </a:rPr>
              <a:t>http://www.ejustice.just.fgov.be/cgi_loi/change_lg.pl?language=fr&amp;la=F&amp;cn=2020020416&amp;table_name=loi</a:t>
            </a:r>
            <a:endParaRPr lang="fr-FR" sz="2000" i="0" dirty="0">
              <a:effectLst/>
            </a:endParaRPr>
          </a:p>
          <a:p>
            <a:endParaRPr lang="fr-BE" sz="2000" dirty="0"/>
          </a:p>
          <a:p>
            <a:pPr marL="0" indent="0">
              <a:buNone/>
            </a:pP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3"/>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4"/>
              </a:rPr>
              <a:t>l</a:t>
            </a:r>
            <a:r>
              <a:rPr lang="fr-BE" sz="1400" b="1" dirty="0" err="1" smtClean="0">
                <a:solidFill>
                  <a:srgbClr val="FF0000"/>
                </a:solidFill>
                <a:effectLst>
                  <a:outerShdw blurRad="38100" dist="38100" dir="2700000" algn="tl">
                    <a:srgbClr val="000000">
                      <a:alpha val="43137"/>
                    </a:srgbClr>
                  </a:outerShdw>
                </a:effectLst>
                <a:hlinkClick r:id="rId4"/>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161997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0443CE76-D1BE-4464-B157-9CBEFB9FEBF9}"/>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II.2. Structure du nouveau Livre 3 du Code civil</a:t>
            </a:r>
          </a:p>
        </p:txBody>
      </p:sp>
      <p:sp>
        <p:nvSpPr>
          <p:cNvPr id="3" name="Espace réservé du contenu 2">
            <a:extLst>
              <a:ext uri="{FF2B5EF4-FFF2-40B4-BE49-F238E27FC236}">
                <a16:creationId xmlns:a16="http://schemas.microsoft.com/office/drawing/2014/main" xmlns="" id="{98D13549-C03E-4C1A-B7CE-6C4368C3A0D6}"/>
              </a:ext>
            </a:extLst>
          </p:cNvPr>
          <p:cNvSpPr>
            <a:spLocks noGrp="1"/>
          </p:cNvSpPr>
          <p:nvPr>
            <p:ph idx="1"/>
          </p:nvPr>
        </p:nvSpPr>
        <p:spPr>
          <a:xfrm>
            <a:off x="6503158" y="649480"/>
            <a:ext cx="4862447" cy="5546047"/>
          </a:xfrm>
        </p:spPr>
        <p:txBody>
          <a:bodyPr anchor="ctr">
            <a:normAutofit/>
          </a:bodyPr>
          <a:lstStyle/>
          <a:p>
            <a:r>
              <a:rPr lang="fr-BE" sz="2000" dirty="0"/>
              <a:t>Le Livre 3 est divisé en 8 titres :</a:t>
            </a:r>
          </a:p>
          <a:p>
            <a:pPr algn="l" fontAlgn="base">
              <a:buFont typeface="Arial" panose="020B0604020202020204" pitchFamily="34" charset="0"/>
              <a:buChar char="•"/>
            </a:pPr>
            <a:r>
              <a:rPr lang="fr-FR" sz="1400" b="0" i="0" dirty="0">
                <a:solidFill>
                  <a:srgbClr val="232323"/>
                </a:solidFill>
                <a:effectLst/>
                <a:latin typeface="inherit"/>
              </a:rPr>
              <a:t>Titre 1</a:t>
            </a:r>
            <a:r>
              <a:rPr lang="fr-FR" sz="1400" b="0" i="0" baseline="30000" dirty="0">
                <a:solidFill>
                  <a:srgbClr val="787878"/>
                </a:solidFill>
                <a:effectLst/>
                <a:latin typeface="inherit"/>
              </a:rPr>
              <a:t>er</a:t>
            </a:r>
            <a:r>
              <a:rPr lang="fr-FR" sz="1400" b="0" i="0" dirty="0">
                <a:solidFill>
                  <a:srgbClr val="232323"/>
                </a:solidFill>
                <a:effectLst/>
                <a:latin typeface="inherit"/>
              </a:rPr>
              <a:t>. Dispositions générales (art. 3.1 – 3.37) : objet des droits réels, subrogation, transformation, modes d’acquisition, possession, prescription acquisitive.</a:t>
            </a:r>
          </a:p>
          <a:p>
            <a:pPr algn="l" fontAlgn="base">
              <a:buFont typeface="Arial" panose="020B0604020202020204" pitchFamily="34" charset="0"/>
              <a:buChar char="•"/>
            </a:pPr>
            <a:r>
              <a:rPr lang="fr-FR" sz="1400" b="0" i="0" dirty="0">
                <a:solidFill>
                  <a:srgbClr val="232323"/>
                </a:solidFill>
                <a:effectLst/>
                <a:latin typeface="inherit"/>
              </a:rPr>
              <a:t>Titre 2. Classifications des biens (art. 3.38 – 3.49) : choses, animaux, choses corporelles et incorporelles, biens, choses communes et biens sans maître, biens publics et biens privés, meubles ou immeubles.</a:t>
            </a:r>
          </a:p>
          <a:p>
            <a:pPr algn="l" fontAlgn="base">
              <a:buFont typeface="Arial" panose="020B0604020202020204" pitchFamily="34" charset="0"/>
              <a:buChar char="•"/>
            </a:pPr>
            <a:r>
              <a:rPr lang="fr-FR" sz="1400" b="0" i="0" dirty="0">
                <a:solidFill>
                  <a:srgbClr val="232323"/>
                </a:solidFill>
                <a:effectLst/>
                <a:latin typeface="inherit"/>
              </a:rPr>
              <a:t>Titre 3. Droit de propriété (art. 3.50 – 3.67) : preuve de la propriété, accession, choses corporelles trouvées, étendue horizontale et verticale de la propriété foncière, simples tolérances.</a:t>
            </a:r>
          </a:p>
          <a:p>
            <a:pPr algn="l" fontAlgn="base">
              <a:buFont typeface="Arial" panose="020B0604020202020204" pitchFamily="34" charset="0"/>
              <a:buChar char="•"/>
            </a:pPr>
            <a:r>
              <a:rPr lang="fr-FR" sz="1400" b="0" i="0" dirty="0">
                <a:solidFill>
                  <a:srgbClr val="232323"/>
                </a:solidFill>
                <a:effectLst/>
                <a:latin typeface="inherit"/>
              </a:rPr>
              <a:t>Titre 4. Copropriété (art. 3.68 – 3.100) : copropriété fortuite, copropriété volontaire, copropriété forcée (droit des appartements), actions, transfert.</a:t>
            </a:r>
          </a:p>
          <a:p>
            <a:pPr marL="0" indent="0">
              <a:buNone/>
            </a:pP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992511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0443CE76-D1BE-4464-B157-9CBEFB9FEBF9}"/>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rPr>
              <a:t>II.2. Structure du nouveau Livre 3 du Code civil</a:t>
            </a:r>
          </a:p>
        </p:txBody>
      </p:sp>
      <p:sp>
        <p:nvSpPr>
          <p:cNvPr id="3" name="Espace réservé du contenu 2">
            <a:extLst>
              <a:ext uri="{FF2B5EF4-FFF2-40B4-BE49-F238E27FC236}">
                <a16:creationId xmlns:a16="http://schemas.microsoft.com/office/drawing/2014/main" xmlns="" id="{98D13549-C03E-4C1A-B7CE-6C4368C3A0D6}"/>
              </a:ext>
            </a:extLst>
          </p:cNvPr>
          <p:cNvSpPr>
            <a:spLocks noGrp="1"/>
          </p:cNvSpPr>
          <p:nvPr>
            <p:ph idx="1"/>
          </p:nvPr>
        </p:nvSpPr>
        <p:spPr>
          <a:xfrm>
            <a:off x="6503158" y="649480"/>
            <a:ext cx="4862447" cy="5546047"/>
          </a:xfrm>
        </p:spPr>
        <p:txBody>
          <a:bodyPr anchor="ctr">
            <a:normAutofit/>
          </a:bodyPr>
          <a:lstStyle/>
          <a:p>
            <a:r>
              <a:rPr lang="fr-BE" sz="2000" dirty="0"/>
              <a:t>Le Livre 3 est divisé en 8 titres (suite) :</a:t>
            </a:r>
          </a:p>
          <a:p>
            <a:pPr algn="l" fontAlgn="base">
              <a:buFont typeface="Arial" panose="020B0604020202020204" pitchFamily="34" charset="0"/>
              <a:buChar char="•"/>
            </a:pPr>
            <a:r>
              <a:rPr lang="fr-FR" sz="1400" b="0" i="0" dirty="0">
                <a:solidFill>
                  <a:srgbClr val="232323"/>
                </a:solidFill>
                <a:effectLst/>
                <a:latin typeface="inherit"/>
              </a:rPr>
              <a:t>Titre 5. Relations de voisinage (art. 3.101 – 3.137) : troubles de voisinage, clôture mitoyenne, preuve de la mitoyenneté, indemnisation en cas d’acquisition ou de cession, servitudes, écoulement d’eaux entre fonds voisins, égout des toits ; distances pour les fenêtres, ouvertures de murs et autres ouvrages semblables, distances de plantations, branches et racines envahissantes, enclave.</a:t>
            </a:r>
          </a:p>
          <a:p>
            <a:pPr algn="l" fontAlgn="base">
              <a:buFont typeface="Arial" panose="020B0604020202020204" pitchFamily="34" charset="0"/>
              <a:buChar char="•"/>
            </a:pPr>
            <a:r>
              <a:rPr lang="fr-FR" sz="1400" b="0" i="0" dirty="0">
                <a:solidFill>
                  <a:srgbClr val="232323"/>
                </a:solidFill>
                <a:effectLst/>
                <a:latin typeface="inherit"/>
              </a:rPr>
              <a:t>Titre 6. Droit d’usufruit (art. 3.138 – 3.166) : objet et durée, jouissance, droit de visite du nu-propriétaire, réparations, extinction du droit.</a:t>
            </a:r>
          </a:p>
          <a:p>
            <a:pPr algn="l" fontAlgn="base">
              <a:buFont typeface="Arial" panose="020B0604020202020204" pitchFamily="34" charset="0"/>
              <a:buChar char="•"/>
            </a:pPr>
            <a:r>
              <a:rPr lang="fr-FR" sz="1400" b="0" i="0" dirty="0">
                <a:solidFill>
                  <a:srgbClr val="232323"/>
                </a:solidFill>
                <a:effectLst/>
                <a:latin typeface="inherit"/>
              </a:rPr>
              <a:t>Titre 7. Droit d’emphytéose (art. 3.167 – 3.176) : objet et durée, modes d’acquisition, perte d’utilité, extinction du droit.</a:t>
            </a:r>
          </a:p>
          <a:p>
            <a:pPr algn="l" fontAlgn="base">
              <a:buFont typeface="Arial" panose="020B0604020202020204" pitchFamily="34" charset="0"/>
              <a:buChar char="•"/>
            </a:pPr>
            <a:r>
              <a:rPr lang="fr-FR" sz="1400" b="0" i="0" dirty="0">
                <a:solidFill>
                  <a:srgbClr val="232323"/>
                </a:solidFill>
                <a:effectLst/>
                <a:latin typeface="inherit"/>
              </a:rPr>
              <a:t>Titre 8. Droit de superficie (art. 3.177 – 3.188) : objet et durée, modes d’acquisition, extinction du droit.</a:t>
            </a:r>
          </a:p>
          <a:p>
            <a:pPr marL="0" indent="0">
              <a:buNone/>
            </a:pPr>
            <a:endParaRPr lang="fr-BE" sz="2000" dirty="0"/>
          </a:p>
          <a:p>
            <a:pPr marL="0" indent="0">
              <a:buNone/>
            </a:pPr>
            <a:r>
              <a:rPr lang="fr-BE" sz="2000" dirty="0">
                <a:sym typeface="Wingdings" panose="05000000000000000000" pitchFamily="2" charset="2"/>
              </a:rPr>
              <a:t> Nette amélioration de la logique et de la cohérence de la présentation du droit des biens</a:t>
            </a:r>
            <a:endParaRPr lang="fr-BE" sz="20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930573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II.3  Application de la réforme dans le temps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r>
              <a:rPr lang="fr-BE" sz="2000" dirty="0"/>
              <a:t>Entrée en vigueur le </a:t>
            </a:r>
            <a:r>
              <a:rPr lang="fr-BE" sz="2000" b="1" dirty="0"/>
              <a:t>1</a:t>
            </a:r>
            <a:r>
              <a:rPr lang="fr-BE" sz="2000" b="1" baseline="30000" dirty="0"/>
              <a:t>er</a:t>
            </a:r>
            <a:r>
              <a:rPr lang="fr-BE" sz="2000" b="1" dirty="0"/>
              <a:t> septembre 2021</a:t>
            </a:r>
          </a:p>
          <a:p>
            <a:endParaRPr lang="fr-BE" sz="2000" b="1" dirty="0"/>
          </a:p>
          <a:p>
            <a:r>
              <a:rPr lang="fr-BE" sz="2000" b="1" dirty="0"/>
              <a:t>Art. 37 L. 20 février 2020</a:t>
            </a:r>
          </a:p>
          <a:p>
            <a:r>
              <a:rPr lang="fr-FR" sz="1400" b="1" i="0" dirty="0">
                <a:solidFill>
                  <a:srgbClr val="000000"/>
                </a:solidFill>
                <a:effectLst/>
                <a:latin typeface="Times New Roman" panose="02020603050405020304" pitchFamily="18" charset="0"/>
              </a:rPr>
              <a:t> </a:t>
            </a:r>
            <a:r>
              <a:rPr lang="fr-FR" sz="1400" b="1" i="0" dirty="0">
                <a:effectLst/>
                <a:latin typeface="Times New Roman" panose="02020603050405020304" pitchFamily="18" charset="0"/>
                <a:hlinkClick r:id="rId2"/>
              </a:rPr>
              <a:t>Art.</a:t>
            </a:r>
            <a:r>
              <a:rPr lang="fr-FR" sz="1400" b="1" i="0" dirty="0">
                <a:solidFill>
                  <a:srgbClr val="000000"/>
                </a:solidFill>
                <a:effectLst/>
                <a:latin typeface="Times New Roman" panose="02020603050405020304" pitchFamily="18" charset="0"/>
              </a:rPr>
              <a:t> </a:t>
            </a:r>
            <a:r>
              <a:rPr lang="fr-FR" sz="1400" b="1" i="0" dirty="0">
                <a:effectLst/>
                <a:latin typeface="Times New Roman" panose="02020603050405020304" pitchFamily="18" charset="0"/>
                <a:hlinkClick r:id="rId3"/>
              </a:rPr>
              <a:t>37</a:t>
            </a:r>
            <a:r>
              <a:rPr lang="fr-FR" sz="1400" b="1" i="0" dirty="0">
                <a:solidFill>
                  <a:srgbClr val="000000"/>
                </a:solidFill>
                <a:effectLst/>
                <a:latin typeface="Times New Roman" panose="02020603050405020304" pitchFamily="18" charset="0"/>
              </a:rPr>
              <a:t>. § 1er. La présente loi s'applique à tous </a:t>
            </a:r>
            <a:r>
              <a:rPr lang="fr-FR" sz="1400" b="1" i="0" dirty="0">
                <a:solidFill>
                  <a:srgbClr val="FF0000"/>
                </a:solidFill>
                <a:effectLst/>
                <a:latin typeface="Times New Roman" panose="02020603050405020304" pitchFamily="18" charset="0"/>
              </a:rPr>
              <a:t>les actes juridiques </a:t>
            </a:r>
            <a:r>
              <a:rPr lang="fr-FR" sz="1400" b="1" i="0" dirty="0">
                <a:solidFill>
                  <a:srgbClr val="000000"/>
                </a:solidFill>
                <a:effectLst/>
                <a:latin typeface="Times New Roman" panose="02020603050405020304" pitchFamily="18" charset="0"/>
              </a:rPr>
              <a:t>et </a:t>
            </a:r>
            <a:r>
              <a:rPr lang="fr-FR" sz="1400" b="1" i="0" dirty="0">
                <a:solidFill>
                  <a:srgbClr val="FF0000"/>
                </a:solidFill>
                <a:effectLst/>
                <a:latin typeface="Times New Roman" panose="02020603050405020304" pitchFamily="18" charset="0"/>
              </a:rPr>
              <a:t>faits juridiques </a:t>
            </a:r>
            <a:r>
              <a:rPr lang="fr-FR" sz="1400" b="1" i="0" dirty="0">
                <a:solidFill>
                  <a:srgbClr val="000000"/>
                </a:solidFill>
                <a:effectLst/>
                <a:latin typeface="Times New Roman" panose="02020603050405020304" pitchFamily="18" charset="0"/>
              </a:rPr>
              <a:t>qui ont eu lieu </a:t>
            </a:r>
            <a:r>
              <a:rPr lang="fr-FR" sz="1400" b="1" i="0" dirty="0">
                <a:solidFill>
                  <a:srgbClr val="FF0000"/>
                </a:solidFill>
                <a:effectLst/>
                <a:latin typeface="Times New Roman" panose="02020603050405020304" pitchFamily="18" charset="0"/>
              </a:rPr>
              <a:t>après son entrée en vigueur.</a:t>
            </a:r>
            <a:r>
              <a:rPr lang="fr-FR" sz="1400" dirty="0"/>
              <a:t/>
            </a:r>
            <a:br>
              <a:rPr lang="fr-FR" sz="1400" dirty="0"/>
            </a:br>
            <a:r>
              <a:rPr lang="fr-FR" sz="1400" b="1" i="0" dirty="0">
                <a:solidFill>
                  <a:srgbClr val="000000"/>
                </a:solidFill>
                <a:effectLst/>
                <a:latin typeface="Times New Roman" panose="02020603050405020304" pitchFamily="18" charset="0"/>
              </a:rPr>
              <a:t>  </a:t>
            </a:r>
            <a:r>
              <a:rPr lang="fr-FR" sz="1400" b="1" i="0" dirty="0">
                <a:solidFill>
                  <a:srgbClr val="FF0000"/>
                </a:solidFill>
                <a:effectLst/>
                <a:latin typeface="Times New Roman" panose="02020603050405020304" pitchFamily="18" charset="0"/>
              </a:rPr>
              <a:t>Sauf accord contraire entre les parties</a:t>
            </a:r>
            <a:r>
              <a:rPr lang="fr-FR" sz="1400" b="1" i="0" dirty="0">
                <a:solidFill>
                  <a:srgbClr val="000000"/>
                </a:solidFill>
                <a:effectLst/>
                <a:latin typeface="Times New Roman" panose="02020603050405020304" pitchFamily="18" charset="0"/>
              </a:rPr>
              <a:t>, la présente loi ne </a:t>
            </a:r>
            <a:r>
              <a:rPr lang="fr-FR" sz="1400" b="1" i="0" dirty="0">
                <a:solidFill>
                  <a:srgbClr val="FF0000"/>
                </a:solidFill>
                <a:effectLst/>
                <a:latin typeface="Times New Roman" panose="02020603050405020304" pitchFamily="18" charset="0"/>
              </a:rPr>
              <a:t>s'applique pas</a:t>
            </a:r>
            <a:r>
              <a:rPr lang="fr-FR" sz="1400" b="1" i="0" dirty="0">
                <a:solidFill>
                  <a:srgbClr val="000000"/>
                </a:solidFill>
                <a:effectLst/>
                <a:latin typeface="Times New Roman" panose="02020603050405020304" pitchFamily="18" charset="0"/>
              </a:rPr>
              <a:t>:</a:t>
            </a:r>
            <a:r>
              <a:rPr lang="fr-FR" sz="1400" dirty="0"/>
              <a:t/>
            </a:r>
            <a:br>
              <a:rPr lang="fr-FR" sz="1400" dirty="0"/>
            </a:br>
            <a:r>
              <a:rPr lang="fr-FR" sz="1400" b="1" i="0" dirty="0">
                <a:solidFill>
                  <a:srgbClr val="000000"/>
                </a:solidFill>
                <a:effectLst/>
                <a:latin typeface="Times New Roman" panose="02020603050405020304" pitchFamily="18" charset="0"/>
              </a:rPr>
              <a:t>  1° aux </a:t>
            </a:r>
            <a:r>
              <a:rPr lang="fr-FR" sz="1400" b="1" i="0" dirty="0">
                <a:solidFill>
                  <a:srgbClr val="FF0000"/>
                </a:solidFill>
                <a:effectLst/>
                <a:latin typeface="Times New Roman" panose="02020603050405020304" pitchFamily="18" charset="0"/>
              </a:rPr>
              <a:t>effets futurs </a:t>
            </a:r>
            <a:r>
              <a:rPr lang="fr-FR" sz="1400" b="1" i="0" dirty="0">
                <a:solidFill>
                  <a:srgbClr val="000000"/>
                </a:solidFill>
                <a:effectLst/>
                <a:latin typeface="Times New Roman" panose="02020603050405020304" pitchFamily="18" charset="0"/>
              </a:rPr>
              <a:t>des actes juridiques et des </a:t>
            </a:r>
            <a:r>
              <a:rPr lang="fr-FR" sz="1400" b="1" i="0" dirty="0">
                <a:solidFill>
                  <a:srgbClr val="FF0000"/>
                </a:solidFill>
                <a:effectLst/>
                <a:latin typeface="Times New Roman" panose="02020603050405020304" pitchFamily="18" charset="0"/>
              </a:rPr>
              <a:t>faits juridiques survenus avant son entrée en vigueur</a:t>
            </a:r>
            <a:r>
              <a:rPr lang="fr-FR" sz="1400" b="1" i="0" dirty="0">
                <a:solidFill>
                  <a:srgbClr val="000000"/>
                </a:solidFill>
                <a:effectLst/>
                <a:latin typeface="Times New Roman" panose="02020603050405020304" pitchFamily="18" charset="0"/>
              </a:rPr>
              <a:t>;</a:t>
            </a:r>
            <a:r>
              <a:rPr lang="fr-FR" sz="1400" dirty="0"/>
              <a:t/>
            </a:r>
            <a:br>
              <a:rPr lang="fr-FR" sz="1400" dirty="0"/>
            </a:br>
            <a:r>
              <a:rPr lang="fr-FR" sz="1400" b="1" i="0" dirty="0">
                <a:solidFill>
                  <a:srgbClr val="000000"/>
                </a:solidFill>
                <a:effectLst/>
                <a:latin typeface="Times New Roman" panose="02020603050405020304" pitchFamily="18" charset="0"/>
              </a:rPr>
              <a:t>  2° </a:t>
            </a:r>
            <a:r>
              <a:rPr lang="fr-FR" sz="1400" b="1" i="0" dirty="0">
                <a:solidFill>
                  <a:srgbClr val="FF0000"/>
                </a:solidFill>
                <a:effectLst/>
                <a:latin typeface="Times New Roman" panose="02020603050405020304" pitchFamily="18" charset="0"/>
              </a:rPr>
              <a:t>aux actes juridiques et aux faits juridiques qui se sont produits après son entrée en vigueur et qui se rapportent à des droits réels découlant d'un acte juridique ou d'un fait juridique survenu avant son entrée en vigueur.</a:t>
            </a:r>
            <a:r>
              <a:rPr lang="fr-FR" sz="1400" dirty="0">
                <a:solidFill>
                  <a:srgbClr val="FF0000"/>
                </a:solidFill>
              </a:rPr>
              <a:t/>
            </a:r>
            <a:br>
              <a:rPr lang="fr-FR" sz="1400" dirty="0">
                <a:solidFill>
                  <a:srgbClr val="FF0000"/>
                </a:solidFill>
              </a:rPr>
            </a:br>
            <a:r>
              <a:rPr lang="fr-FR" sz="1400" b="1" i="0" dirty="0">
                <a:solidFill>
                  <a:srgbClr val="000000"/>
                </a:solidFill>
                <a:effectLst/>
                <a:latin typeface="Times New Roman" panose="02020603050405020304" pitchFamily="18" charset="0"/>
              </a:rPr>
              <a:t>  </a:t>
            </a:r>
            <a:r>
              <a:rPr lang="fr-FR" sz="1400" b="1" i="0" dirty="0">
                <a:solidFill>
                  <a:srgbClr val="FF0000"/>
                </a:solidFill>
                <a:effectLst/>
                <a:latin typeface="Times New Roman" panose="02020603050405020304" pitchFamily="18" charset="0"/>
              </a:rPr>
              <a:t>Les dispositions de la présente loi ne peuvent porter atteinte aux droits qui auraient été acquis avant l'entrée en vigueur de la présente loi.</a:t>
            </a:r>
            <a:r>
              <a:rPr lang="fr-FR" sz="1400" dirty="0">
                <a:solidFill>
                  <a:srgbClr val="FF0000"/>
                </a:solidFill>
              </a:rPr>
              <a:t/>
            </a:r>
            <a:br>
              <a:rPr lang="fr-FR" sz="1400" dirty="0">
                <a:solidFill>
                  <a:srgbClr val="FF0000"/>
                </a:solidFill>
              </a:rPr>
            </a:br>
            <a:r>
              <a:rPr lang="fr-FR" sz="1400" b="1" i="0" dirty="0">
                <a:solidFill>
                  <a:srgbClr val="000000"/>
                </a:solidFill>
                <a:effectLst/>
                <a:latin typeface="Times New Roman" panose="02020603050405020304" pitchFamily="18" charset="0"/>
              </a:rPr>
              <a:t>  § 2. Lorsque le délai de prescription a commencé à courir avant l'entrée en vigueur des nouveaux délais de prescription prévus par la présente loi, la prescription ne court qu'à compter de cette entrée en vigueur. </a:t>
            </a:r>
            <a:r>
              <a:rPr lang="fr-FR" sz="1400" b="1" i="0" dirty="0">
                <a:solidFill>
                  <a:srgbClr val="FF0000"/>
                </a:solidFill>
                <a:effectLst/>
                <a:latin typeface="Times New Roman" panose="02020603050405020304" pitchFamily="18" charset="0"/>
              </a:rPr>
              <a:t>La durée totale du délai de prescription ne peut toutefois excéder celle qui était applicable avant l'entrée en vigueur de la présente loi.</a:t>
            </a:r>
            <a:endParaRPr lang="fr-BE" sz="20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4"/>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5"/>
              </a:rPr>
              <a:t>l</a:t>
            </a:r>
            <a:r>
              <a:rPr lang="fr-BE" sz="1400" b="1" dirty="0" err="1" smtClean="0">
                <a:solidFill>
                  <a:srgbClr val="FF0000"/>
                </a:solidFill>
                <a:effectLst>
                  <a:outerShdw blurRad="38100" dist="38100" dir="2700000" algn="tl">
                    <a:srgbClr val="000000">
                      <a:alpha val="43137"/>
                    </a:srgbClr>
                  </a:outerShdw>
                </a:effectLst>
                <a:hlinkClick r:id="rId5"/>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502770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II.3  Application de la réforme dans le temps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lnSpcReduction="10000"/>
          </a:bodyPr>
          <a:lstStyle/>
          <a:p>
            <a:pPr marL="0" indent="0">
              <a:buNone/>
            </a:pPr>
            <a:r>
              <a:rPr lang="fr-BE" sz="2000" dirty="0"/>
              <a:t>Exemples :</a:t>
            </a:r>
          </a:p>
          <a:p>
            <a:pPr>
              <a:buFontTx/>
              <a:buChar char="-"/>
            </a:pPr>
            <a:r>
              <a:rPr lang="fr-BE" sz="2000" dirty="0"/>
              <a:t>Contrat d’Emphytéose de 1999 pour une durée de 29 ans : reste soumis à la loi du 10 janvier 1824 (acte juridique)</a:t>
            </a:r>
          </a:p>
          <a:p>
            <a:pPr>
              <a:buFontTx/>
              <a:buChar char="-"/>
            </a:pPr>
            <a:r>
              <a:rPr lang="fr-BE" sz="2000" dirty="0"/>
              <a:t>Arbre planté le 31 août 2021 : reste soumis au code rural (fait juridique)</a:t>
            </a:r>
          </a:p>
          <a:p>
            <a:pPr>
              <a:buFontTx/>
              <a:buChar char="-"/>
            </a:pPr>
            <a:r>
              <a:rPr lang="fr-BE" sz="2000" dirty="0"/>
              <a:t>Arbre planté le 1</a:t>
            </a:r>
            <a:r>
              <a:rPr lang="fr-BE" sz="2000" baseline="30000" dirty="0"/>
              <a:t>er</a:t>
            </a:r>
            <a:r>
              <a:rPr lang="fr-BE" sz="2000" dirty="0"/>
              <a:t> septembre 2021 : soumis au titre 3 du (nouveau) Code civil</a:t>
            </a:r>
          </a:p>
          <a:p>
            <a:pPr>
              <a:buFontTx/>
              <a:buChar char="-"/>
            </a:pPr>
            <a:r>
              <a:rPr lang="fr-BE" sz="2000" dirty="0"/>
              <a:t>Branches d’un arbre planté avant le 1</a:t>
            </a:r>
            <a:r>
              <a:rPr lang="fr-BE" sz="2000" baseline="30000" dirty="0"/>
              <a:t>er</a:t>
            </a:r>
            <a:r>
              <a:rPr lang="fr-BE" sz="2000" dirty="0"/>
              <a:t> septembre 2021 : régime du Code rural, même après le 1</a:t>
            </a:r>
            <a:r>
              <a:rPr lang="fr-BE" sz="2000" baseline="30000" dirty="0"/>
              <a:t>er</a:t>
            </a:r>
            <a:r>
              <a:rPr lang="fr-BE" sz="2000" dirty="0"/>
              <a:t> septembre 2021, malgré son abrogation </a:t>
            </a:r>
          </a:p>
          <a:p>
            <a:pPr>
              <a:buFontTx/>
              <a:buChar char="-"/>
            </a:pPr>
            <a:r>
              <a:rPr lang="fr-BE" sz="2000" dirty="0"/>
              <a:t>Acte sous seing privé le 15 juillet 2021 et acte authentique le 2 septembre 2021 : pas d’application de la réforme</a:t>
            </a:r>
          </a:p>
          <a:p>
            <a:pPr>
              <a:buFontTx/>
              <a:buChar char="-"/>
            </a:pPr>
            <a:r>
              <a:rPr lang="fr-BE" sz="2000" dirty="0"/>
              <a:t>Clauses suspensives qui se réalisent après le 1</a:t>
            </a:r>
            <a:r>
              <a:rPr lang="fr-BE" sz="2000" baseline="30000" dirty="0"/>
              <a:t>er</a:t>
            </a:r>
            <a:r>
              <a:rPr lang="fr-BE" sz="2000" dirty="0"/>
              <a:t> septembre 2021 ? Incertitude, à régler de préférence par contrat</a:t>
            </a:r>
          </a:p>
          <a:p>
            <a:pPr>
              <a:buFontTx/>
              <a:buChar char="-"/>
            </a:pPr>
            <a:endParaRPr lang="fr-BE" sz="2000" dirty="0"/>
          </a:p>
          <a:p>
            <a:pPr>
              <a:buFontTx/>
              <a:buChar char="-"/>
            </a:pPr>
            <a:endParaRPr lang="fr-BE" sz="2000" dirty="0"/>
          </a:p>
          <a:p>
            <a:pPr marL="0" indent="0">
              <a:buNone/>
            </a:pPr>
            <a:endParaRPr lang="fr-BE" sz="20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240987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xmlns="" id="{2E17E911-875F-4DE5-8699-99D9F1805A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Freeform: Shape 78">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Rectangle 80">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466722" y="586855"/>
            <a:ext cx="3201366" cy="3387497"/>
          </a:xfrm>
        </p:spPr>
        <p:txBody>
          <a:bodyPr anchor="b">
            <a:normAutofit/>
          </a:bodyPr>
          <a:lstStyle/>
          <a:p>
            <a:pPr algn="r"/>
            <a:r>
              <a:rPr lang="fr-BE" sz="4000">
                <a:solidFill>
                  <a:srgbClr val="FFFFFF"/>
                </a:solidFill>
              </a:rPr>
              <a:t>II.3  Application de la réforme dans le temps</a:t>
            </a:r>
            <a:br>
              <a:rPr lang="fr-BE" sz="400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4581727" y="649480"/>
            <a:ext cx="3025303" cy="5546047"/>
          </a:xfrm>
        </p:spPr>
        <p:txBody>
          <a:bodyPr anchor="ctr">
            <a:normAutofit fontScale="62500" lnSpcReduction="20000"/>
          </a:bodyPr>
          <a:lstStyle/>
          <a:p>
            <a:pPr>
              <a:buFont typeface="Wingdings" panose="05000000000000000000" pitchFamily="2" charset="2"/>
              <a:buChar char="è"/>
            </a:pPr>
            <a:r>
              <a:rPr lang="fr-BE" dirty="0">
                <a:sym typeface="Wingdings" panose="05000000000000000000" pitchFamily="2" charset="2"/>
              </a:rPr>
              <a:t>Le code civil ancien va continuer à s’appliquer à de nombreuses situations pendant une longue période même après le 1</a:t>
            </a:r>
            <a:r>
              <a:rPr lang="fr-BE" baseline="30000" dirty="0">
                <a:sym typeface="Wingdings" panose="05000000000000000000" pitchFamily="2" charset="2"/>
              </a:rPr>
              <a:t>er</a:t>
            </a:r>
            <a:r>
              <a:rPr lang="fr-BE" dirty="0">
                <a:sym typeface="Wingdings" panose="05000000000000000000" pitchFamily="2" charset="2"/>
              </a:rPr>
              <a:t> septembre 2021</a:t>
            </a:r>
          </a:p>
          <a:p>
            <a:pPr>
              <a:buFont typeface="Wingdings" panose="05000000000000000000" pitchFamily="2" charset="2"/>
              <a:buChar char="è"/>
            </a:pPr>
            <a:endParaRPr lang="fr-BE" dirty="0">
              <a:sym typeface="Wingdings" panose="05000000000000000000" pitchFamily="2" charset="2"/>
            </a:endParaRPr>
          </a:p>
          <a:p>
            <a:pPr>
              <a:buFont typeface="Wingdings" panose="05000000000000000000" pitchFamily="2" charset="2"/>
              <a:buChar char="è"/>
            </a:pPr>
            <a:r>
              <a:rPr lang="fr-BE" dirty="0">
                <a:sym typeface="Wingdings" panose="05000000000000000000" pitchFamily="2" charset="2"/>
              </a:rPr>
              <a:t>ne jetez pas votre bibliothèque actuelle</a:t>
            </a:r>
          </a:p>
          <a:p>
            <a:pPr>
              <a:buFont typeface="Wingdings" panose="05000000000000000000" pitchFamily="2" charset="2"/>
              <a:buChar char="è"/>
            </a:pPr>
            <a:endParaRPr lang="fr-BE" dirty="0">
              <a:sym typeface="Wingdings" panose="05000000000000000000" pitchFamily="2" charset="2"/>
            </a:endParaRPr>
          </a:p>
          <a:p>
            <a:pPr>
              <a:buFont typeface="Wingdings" panose="05000000000000000000" pitchFamily="2" charset="2"/>
              <a:buChar char="è"/>
            </a:pPr>
            <a:r>
              <a:rPr lang="fr-BE" dirty="0">
                <a:sym typeface="Wingdings" panose="05000000000000000000" pitchFamily="2" charset="2"/>
              </a:rPr>
              <a:t>Il faut vérifier si l’on a contractuellement anticipé l’entrée en vigueur : examen au cas par cas</a:t>
            </a:r>
          </a:p>
          <a:p>
            <a:pPr marL="0" indent="0">
              <a:buNone/>
            </a:pPr>
            <a:endParaRPr lang="fr-BE" dirty="0">
              <a:sym typeface="Wingdings" panose="05000000000000000000" pitchFamily="2" charset="2"/>
            </a:endParaRPr>
          </a:p>
          <a:p>
            <a:pPr>
              <a:buFont typeface="Wingdings" panose="05000000000000000000" pitchFamily="2" charset="2"/>
              <a:buChar char="è"/>
            </a:pPr>
            <a:r>
              <a:rPr lang="fr-BE" dirty="0">
                <a:sym typeface="Wingdings" panose="05000000000000000000" pitchFamily="2" charset="2"/>
              </a:rPr>
              <a:t>Les juges vont-ils se laisser « influencer » par la réforme pour trancher les situations soumises au code civil ancien ?</a:t>
            </a:r>
          </a:p>
          <a:p>
            <a:pPr>
              <a:buFont typeface="Wingdings" panose="05000000000000000000" pitchFamily="2" charset="2"/>
              <a:buChar char="è"/>
            </a:pPr>
            <a:endParaRPr lang="fr-BE" dirty="0"/>
          </a:p>
          <a:p>
            <a:pPr>
              <a:buFontTx/>
              <a:buChar char="-"/>
            </a:pPr>
            <a:endParaRPr lang="fr-BE" sz="1700" dirty="0"/>
          </a:p>
          <a:p>
            <a:pPr>
              <a:buFontTx/>
              <a:buChar char="-"/>
            </a:pPr>
            <a:endParaRPr lang="fr-BE" sz="1700" dirty="0"/>
          </a:p>
          <a:p>
            <a:pPr>
              <a:buFontTx/>
              <a:buChar char="-"/>
            </a:pPr>
            <a:endParaRPr lang="fr-BE" sz="1700" dirty="0"/>
          </a:p>
          <a:p>
            <a:pPr marL="0" indent="0">
              <a:buNone/>
            </a:pPr>
            <a:endParaRPr lang="fr-BE" sz="1700" b="1" dirty="0"/>
          </a:p>
        </p:txBody>
      </p:sp>
      <p:pic>
        <p:nvPicPr>
          <p:cNvPr id="2050" name="Picture 2">
            <a:extLst>
              <a:ext uri="{FF2B5EF4-FFF2-40B4-BE49-F238E27FC236}">
                <a16:creationId xmlns:a16="http://schemas.microsoft.com/office/drawing/2014/main" xmlns="" id="{AF25B306-ED98-489A-9F50-A4467101D1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768" r="25712" b="2"/>
          <a:stretch/>
        </p:blipFill>
        <p:spPr bwMode="auto">
          <a:xfrm>
            <a:off x="8109502" y="10"/>
            <a:ext cx="4082498"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627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II.3  Application de la réforme dans le temps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000" b="1" dirty="0"/>
              <a:t> ! PRESCRIPTION ACQUISITIVE</a:t>
            </a:r>
          </a:p>
          <a:p>
            <a:r>
              <a:rPr lang="fr-BE" sz="2000" b="1" dirty="0"/>
              <a:t>Art. 37 L. 20 février 2020</a:t>
            </a:r>
          </a:p>
          <a:p>
            <a:r>
              <a:rPr lang="fr-FR" sz="1400" b="1" i="0" dirty="0">
                <a:solidFill>
                  <a:srgbClr val="000000"/>
                </a:solidFill>
                <a:effectLst/>
                <a:latin typeface="Times New Roman" panose="02020603050405020304" pitchFamily="18" charset="0"/>
              </a:rPr>
              <a:t>  § 2. Lorsque le délai de prescription a commencé à courir avant l'entrée en vigueur des nouveaux délais de prescription prévus par la présente loi, la prescription ne court qu'à compter de cette entrée en vigueur. </a:t>
            </a:r>
            <a:r>
              <a:rPr lang="fr-FR" sz="1400" b="1" i="0" dirty="0">
                <a:solidFill>
                  <a:srgbClr val="FF0000"/>
                </a:solidFill>
                <a:effectLst/>
                <a:latin typeface="Times New Roman" panose="02020603050405020304" pitchFamily="18" charset="0"/>
              </a:rPr>
              <a:t>La durée totale du délai de prescription ne peut toutefois excéder celle qui était applicable avant l'entrée en vigueur de la présente loi.</a:t>
            </a:r>
            <a:endParaRPr lang="fr-BE" sz="20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192024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II.3  Application de la réforme dans le temps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000" b="1" dirty="0"/>
              <a:t> Première décision : arrêt n° 148/2011 du 21 octobre 2021 :</a:t>
            </a:r>
          </a:p>
          <a:p>
            <a:pPr marL="0" indent="0">
              <a:buNone/>
            </a:pPr>
            <a:endParaRPr lang="fr-BE" sz="2000" b="1" dirty="0">
              <a:solidFill>
                <a:srgbClr val="FF0000"/>
              </a:solidFill>
            </a:endParaRPr>
          </a:p>
          <a:p>
            <a:pPr marL="0" indent="0">
              <a:buNone/>
            </a:pPr>
            <a:r>
              <a:rPr lang="fr-FR" sz="1400" dirty="0"/>
              <a:t>B.22.1. La branche du moyen repose sur la prémisse selon laquelle les nouvelles règles relatives aux distances de plantations doivent être appliquées aux plantations faites sur le domaine public avant l’entrée en vigueur de la loi du 4 février 2020. Cette prémisse est toutefois erronée, étant donné qu’il découle de l’article 37, § 1er, alinéa 1er, de la loi du 4 février 2020 que cette loi, y compris les dispositions attaquées, n’est applicable qu’aux faits juridiques, comme la réalisation de plantations, survenus après son entrée en vigueur. En outre, l’article 37, § 1er, alinéa 2, 1°, dispose que la même loi ne s’applique pas aux effets futurs de faits juridiques qui ont eu lieu avant son entrée en vigueur.</a:t>
            </a:r>
            <a:endParaRPr lang="fr-BE" sz="20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782934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II.3  Application de la réforme dans le temps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000" b="1" dirty="0"/>
              <a:t> Première décision : arrêt n° 148/2011 du 21 octobre 2021 :</a:t>
            </a:r>
          </a:p>
          <a:p>
            <a:pPr marL="0" indent="0">
              <a:buNone/>
            </a:pPr>
            <a:r>
              <a:rPr lang="fr-FR" sz="1400" dirty="0"/>
              <a:t>B.22.2. Contrairement à ce que les parties requérantes prétendent, une telle lecture de l’article 37 de la loi du 4 février 2020 n’est pas en contradiction avec le fait que les règles existantes en matière de distances de plantations et de branches et racines envahissantes, contenues dans les articles 35, 36 et 37 du Code rural, sont, en vertu de l’article 31 de la loi du 4 février 2020, abrogées à compter de l’entrée en vigueur de cette loi. L’abrogation de ces règles existantes s’applique en effet exclusivement aux actes et faits juridiques ou aux effets auxquels  les nouvelles règles relatives à la même matière, contenues dans les articles 3.133 et 3.134 de la loi du 4 février 2020, sont applicables en vertu de l’article 37 précité. Pareille lecture de la disposition abrogatoire de l’article 31 trouve du reste appui dans l’objectif qui, selon les travaux préparatoires, est poursuivi en vue d’« assurer une sécurité juridique maximale », ce qui se fait « en excluant notamment, […], l’application des nouvelles dispositions aux effets futurs des actes et faits juridiques survenus avant l’entrée en vigueur » (ibid., p. 351).</a:t>
            </a:r>
            <a:endParaRPr lang="fr-BE" sz="20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483662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II.3  Application de la réforme dans le temps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000" b="1" dirty="0"/>
              <a:t> Première décision : arrêt n° 148/2011 du 21 octobre 2021 :</a:t>
            </a:r>
          </a:p>
          <a:p>
            <a:pPr marL="0" indent="0">
              <a:buNone/>
            </a:pPr>
            <a:r>
              <a:rPr lang="fr-FR" sz="1050" dirty="0"/>
              <a:t>Les articles 35, 36 et 37 du Code rural restent dès lors applicables aux plantations réalisées avant l’entrée en vigueur de la loi du 4 février 2020, auxquelles les articles 3.133 et 3.134 de ladite loi ne sont pas applicables, en vertu de l’article 37 de la même loi.</a:t>
            </a:r>
          </a:p>
          <a:p>
            <a:pPr marL="0" indent="0">
              <a:buNone/>
            </a:pPr>
            <a:endParaRPr lang="fr-FR" sz="1050" b="1" dirty="0">
              <a:solidFill>
                <a:srgbClr val="FF0000"/>
              </a:solidFill>
            </a:endParaRPr>
          </a:p>
          <a:p>
            <a:pPr marL="0" indent="0">
              <a:buNone/>
            </a:pPr>
            <a:r>
              <a:rPr lang="fr-FR" sz="2000" b="1" dirty="0">
                <a:sym typeface="Wingdings" panose="05000000000000000000" pitchFamily="2" charset="2"/>
              </a:rPr>
              <a:t> La détermination de l’âge d’un arbre va prendre une importance croissante puisque le régime juridique de ses branches dépendra de sa plantation avant ou après le 1</a:t>
            </a:r>
            <a:r>
              <a:rPr lang="fr-FR" sz="2000" b="1" baseline="30000" dirty="0">
                <a:sym typeface="Wingdings" panose="05000000000000000000" pitchFamily="2" charset="2"/>
              </a:rPr>
              <a:t>er</a:t>
            </a:r>
            <a:r>
              <a:rPr lang="fr-FR" sz="2000" b="1" dirty="0">
                <a:sym typeface="Wingdings" panose="05000000000000000000" pitchFamily="2" charset="2"/>
              </a:rPr>
              <a:t> septembre 2021</a:t>
            </a:r>
            <a:endParaRPr lang="fr-BE"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999361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dirty="0">
                <a:solidFill>
                  <a:srgbClr val="FFFFFF"/>
                </a:solidFill>
              </a:rPr>
              <a:t>III. QUESTIONS CHOISIES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000" dirty="0"/>
              <a:t>Sélection de thèmes susceptibles d’être pertinents pour la pratique des architectes et géomètres</a:t>
            </a:r>
          </a:p>
          <a:p>
            <a:pPr>
              <a:buFontTx/>
              <a:buChar char="-"/>
            </a:pPr>
            <a:endParaRPr lang="fr-BE" sz="2000" dirty="0"/>
          </a:p>
          <a:p>
            <a:pPr marL="0" indent="0">
              <a:buNone/>
            </a:pPr>
            <a:r>
              <a:rPr lang="fr-BE" sz="2000" b="1" dirty="0">
                <a:solidFill>
                  <a:srgbClr val="FF0000"/>
                </a:solidFill>
              </a:rPr>
              <a:t>Choisir, c’est malheureusement aussi renoncer…</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277887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1. Statut des dispositions (impératives ou supplétives)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a:buFontTx/>
              <a:buChar char="-"/>
            </a:pPr>
            <a:r>
              <a:rPr lang="fr-BE" sz="2000" dirty="0"/>
              <a:t>Dispositions supplétives (en règle)  vs dispositions impératives (limitativement énumérées) </a:t>
            </a:r>
          </a:p>
          <a:p>
            <a:pPr marL="0" indent="0">
              <a:buNone/>
            </a:pPr>
            <a:endParaRPr lang="fr-BE" sz="2000" b="1" dirty="0">
              <a:solidFill>
                <a:srgbClr val="FF0000"/>
              </a:solidFill>
            </a:endParaRPr>
          </a:p>
          <a:p>
            <a:pPr marL="0" indent="0">
              <a:buNone/>
            </a:pPr>
            <a:r>
              <a:rPr lang="fr-BE" sz="2000" b="1" dirty="0"/>
              <a:t>Art. 3.1.</a:t>
            </a:r>
          </a:p>
          <a:p>
            <a:pPr marL="0" indent="0">
              <a:buNone/>
            </a:pPr>
            <a:r>
              <a:rPr lang="fr-FR" sz="1400" b="1" i="0" dirty="0">
                <a:solidFill>
                  <a:srgbClr val="000000"/>
                </a:solidFill>
                <a:effectLst/>
              </a:rPr>
              <a:t> Art. 3.1. Droit supplétif</a:t>
            </a:r>
            <a:r>
              <a:rPr lang="fr-FR" sz="1400" dirty="0"/>
              <a:t/>
            </a:r>
            <a:br>
              <a:rPr lang="fr-FR" sz="1400" dirty="0"/>
            </a:br>
            <a:r>
              <a:rPr lang="fr-FR" sz="1400" b="1" i="0" dirty="0">
                <a:solidFill>
                  <a:srgbClr val="000000"/>
                </a:solidFill>
                <a:effectLst/>
              </a:rPr>
              <a:t>  Les parties peuvent déroger aux dispositions du présent Livre, sauf s'il s'agit de définitions ou si la loi en dispose autrement.</a:t>
            </a:r>
            <a:r>
              <a:rPr lang="fr-FR" sz="1400" dirty="0"/>
              <a:t/>
            </a:r>
            <a:br>
              <a:rPr lang="fr-FR" sz="1400" dirty="0"/>
            </a:br>
            <a:r>
              <a:rPr lang="fr-FR" sz="1400" b="1" i="0" dirty="0">
                <a:solidFill>
                  <a:srgbClr val="000000"/>
                </a:solidFill>
                <a:effectLst/>
              </a:rPr>
              <a:t> </a:t>
            </a:r>
            <a:endParaRPr lang="fr-BE"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34330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1. Statut des dispositions</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a:buFontTx/>
              <a:buChar char="-"/>
            </a:pPr>
            <a:r>
              <a:rPr lang="fr-BE" sz="2000" dirty="0"/>
              <a:t>Dispositions supplétives (en règle)  vs dispositions impératives (limitativement énumérées) </a:t>
            </a:r>
          </a:p>
          <a:p>
            <a:pPr marL="0" indent="0">
              <a:buNone/>
            </a:pPr>
            <a:endParaRPr lang="fr-BE" sz="2000" b="1" dirty="0">
              <a:solidFill>
                <a:srgbClr val="FF0000"/>
              </a:solidFill>
            </a:endParaRPr>
          </a:p>
          <a:p>
            <a:pPr marL="0" indent="0">
              <a:buNone/>
            </a:pPr>
            <a:r>
              <a:rPr lang="fr-FR" sz="2000" b="1" i="0" u="sng" dirty="0">
                <a:solidFill>
                  <a:srgbClr val="000000"/>
                </a:solidFill>
                <a:latin typeface="Times New Roman" panose="02020603050405020304" pitchFamily="18" charset="0"/>
              </a:rPr>
              <a:t> </a:t>
            </a:r>
            <a:r>
              <a:rPr lang="fr-FR" sz="2000" b="1" i="0" u="sng" dirty="0">
                <a:solidFill>
                  <a:srgbClr val="000000"/>
                </a:solidFill>
              </a:rPr>
              <a:t>Art. 3.2. Dispositions particulières - subsidiarité</a:t>
            </a:r>
            <a:r>
              <a:rPr lang="fr-FR" sz="2000" dirty="0"/>
              <a:t/>
            </a:r>
            <a:br>
              <a:rPr lang="fr-FR" sz="2000" dirty="0"/>
            </a:br>
            <a:r>
              <a:rPr lang="fr-FR" sz="2000" b="1" i="0" dirty="0">
                <a:solidFill>
                  <a:srgbClr val="000000"/>
                </a:solidFill>
                <a:effectLst/>
              </a:rPr>
              <a:t>  Les dispositions du présent Livre ne préjudicient pas aux dispositions spéciales régissant des biens particuliers tels que les droits de propriété intellectuelle ou les biens culturels.</a:t>
            </a:r>
            <a:endParaRPr lang="fr-BE"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716117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lnSpcReduction="10000"/>
          </a:bodyPr>
          <a:lstStyle/>
          <a:p>
            <a:pPr>
              <a:buFontTx/>
              <a:buChar char="-"/>
            </a:pPr>
            <a:r>
              <a:rPr lang="fr-FR" sz="2400" b="1" i="0" u="sng" dirty="0">
                <a:solidFill>
                  <a:srgbClr val="000000"/>
                </a:solidFill>
                <a:effectLst/>
              </a:rPr>
              <a:t>Prescription acquisitive - Usucapion (en </a:t>
            </a:r>
            <a:r>
              <a:rPr lang="fr-FR" sz="2400" b="1" i="0" u="sng" dirty="0">
                <a:solidFill>
                  <a:srgbClr val="000000"/>
                </a:solidFill>
              </a:rPr>
              <a:t>matière immobilière)</a:t>
            </a:r>
          </a:p>
          <a:p>
            <a:pPr>
              <a:buFontTx/>
              <a:buChar char="-"/>
            </a:pPr>
            <a:r>
              <a:rPr lang="fr-FR" sz="1600" b="1" i="0" u="sng" dirty="0">
                <a:solidFill>
                  <a:srgbClr val="000000"/>
                </a:solidFill>
                <a:latin typeface="Times New Roman" panose="02020603050405020304" pitchFamily="18" charset="0"/>
              </a:rPr>
              <a:t>  Art. 3.26. Prescription acquisitive des droits réels en général</a:t>
            </a:r>
            <a:r>
              <a:rPr lang="fr-FR" sz="1600" dirty="0">
                <a:effectLst>
                  <a:outerShdw blurRad="38100" dist="38100" dir="2700000" algn="tl">
                    <a:srgbClr val="000000">
                      <a:alpha val="43137"/>
                    </a:srgbClr>
                  </a:outerShdw>
                </a:effectLst>
              </a:rPr>
              <a:t/>
            </a:r>
            <a:br>
              <a:rPr lang="fr-FR" sz="1600" dirty="0">
                <a:effectLst>
                  <a:outerShdw blurRad="38100" dist="38100" dir="2700000" algn="tl">
                    <a:srgbClr val="000000">
                      <a:alpha val="43137"/>
                    </a:srgbClr>
                  </a:outerShdw>
                </a:effectLst>
              </a:rPr>
            </a:br>
            <a:r>
              <a:rPr lang="fr-FR" sz="1600" b="1" i="0" dirty="0">
                <a:solidFill>
                  <a:srgbClr val="000000"/>
                </a:solidFill>
                <a:effectLst/>
                <a:latin typeface="Times New Roman" panose="02020603050405020304" pitchFamily="18" charset="0"/>
              </a:rPr>
              <a:t>  Sans préjudice de l'article 3.118, la prescription acquisitive est un </a:t>
            </a:r>
            <a:r>
              <a:rPr lang="fr-FR" sz="1600" b="1" i="0" dirty="0">
                <a:solidFill>
                  <a:srgbClr val="FF0000"/>
                </a:solidFill>
                <a:effectLst/>
                <a:latin typeface="Times New Roman" panose="02020603050405020304" pitchFamily="18" charset="0"/>
              </a:rPr>
              <a:t>mode d'acquisition </a:t>
            </a:r>
            <a:r>
              <a:rPr lang="fr-FR" sz="1600" b="1" i="0" dirty="0">
                <a:solidFill>
                  <a:srgbClr val="000000"/>
                </a:solidFill>
                <a:effectLst/>
                <a:latin typeface="Times New Roman" panose="02020603050405020304" pitchFamily="18" charset="0"/>
              </a:rPr>
              <a:t>de la propriété d'un bien ou d'un droit réel d'usage par une possession, avec les qualités </a:t>
            </a:r>
            <a:r>
              <a:rPr lang="fr-FR" sz="1600" b="1" i="0" dirty="0">
                <a:solidFill>
                  <a:srgbClr val="FF0000"/>
                </a:solidFill>
                <a:effectLst/>
                <a:latin typeface="Times New Roman" panose="02020603050405020304" pitchFamily="18" charset="0"/>
              </a:rPr>
              <a:t>requises à l'article 3.21, prolongée </a:t>
            </a:r>
            <a:r>
              <a:rPr lang="fr-FR" sz="1600" b="1" i="0" dirty="0">
                <a:solidFill>
                  <a:srgbClr val="000000"/>
                </a:solidFill>
                <a:effectLst/>
                <a:latin typeface="Times New Roman" panose="02020603050405020304" pitchFamily="18" charset="0"/>
              </a:rPr>
              <a:t>pendant un certain temps.</a:t>
            </a:r>
            <a:r>
              <a:rPr lang="fr-FR" sz="1600" dirty="0"/>
              <a:t/>
            </a:r>
            <a:br>
              <a:rPr lang="fr-FR" sz="1600" dirty="0"/>
            </a:br>
            <a:r>
              <a:rPr lang="fr-FR" sz="1600" b="1" i="0" dirty="0">
                <a:solidFill>
                  <a:srgbClr val="000000"/>
                </a:solidFill>
                <a:effectLst/>
                <a:latin typeface="Times New Roman" panose="02020603050405020304" pitchFamily="18" charset="0"/>
              </a:rPr>
              <a:t>  La prescription acquisitive est </a:t>
            </a:r>
            <a:r>
              <a:rPr lang="fr-FR" sz="1600" b="1" i="0" dirty="0">
                <a:solidFill>
                  <a:srgbClr val="FF0000"/>
                </a:solidFill>
                <a:effectLst/>
                <a:latin typeface="Times New Roman" panose="02020603050405020304" pitchFamily="18" charset="0"/>
              </a:rPr>
              <a:t>constatée par décision de justice, le possesseur étant demandeur ou défendeur, par un accord entre le titulaire dépossédé et le possesseur ou par une déclaration unilatérale du titulaire dépossédé</a:t>
            </a:r>
            <a:r>
              <a:rPr lang="fr-FR" sz="1600" b="1" i="0" dirty="0">
                <a:solidFill>
                  <a:srgbClr val="000000"/>
                </a:solidFill>
                <a:effectLst/>
                <a:latin typeface="Times New Roman" panose="02020603050405020304" pitchFamily="18" charset="0"/>
              </a:rPr>
              <a:t>. S'ils ont trait à des immeubles, la décision de justice ou, s'ils sont actés authentiquement, l'accord ou la déclaration sont transcrits dans les registres du bureau compétent de l'administration générale de la documentation patrimoniale, conformément à l'article 3.30.</a:t>
            </a:r>
            <a:r>
              <a:rPr lang="fr-FR" sz="1600" dirty="0"/>
              <a:t/>
            </a:r>
            <a:br>
              <a:rPr lang="fr-FR" sz="1600" dirty="0"/>
            </a:br>
            <a:r>
              <a:rPr lang="fr-FR" sz="1600" b="1" i="0" dirty="0">
                <a:solidFill>
                  <a:srgbClr val="000000"/>
                </a:solidFill>
                <a:effectLst/>
                <a:latin typeface="Times New Roman" panose="02020603050405020304" pitchFamily="18" charset="0"/>
              </a:rPr>
              <a:t>  Sans préjudice du même article, la prescription acquisitive produit ses effets à compter du jour où la possession utile a commencé.</a:t>
            </a:r>
            <a:r>
              <a:rPr lang="fr-FR" sz="1600" dirty="0"/>
              <a:t/>
            </a:r>
            <a:br>
              <a:rPr lang="fr-FR" sz="1600" dirty="0"/>
            </a:br>
            <a:r>
              <a:rPr lang="fr-FR" sz="1600" b="1" i="0" dirty="0">
                <a:solidFill>
                  <a:srgbClr val="000000"/>
                </a:solidFill>
                <a:effectLst/>
                <a:latin typeface="Times New Roman" panose="02020603050405020304" pitchFamily="18" charset="0"/>
              </a:rPr>
              <a:t>  </a:t>
            </a:r>
            <a:endParaRPr lang="fr-BE" sz="24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02106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fontScale="92500" lnSpcReduction="20000"/>
          </a:bodyPr>
          <a:lstStyle/>
          <a:p>
            <a:pPr>
              <a:buFontTx/>
              <a:buChar char="-"/>
            </a:pPr>
            <a:r>
              <a:rPr lang="fr-FR" sz="2400" b="1" i="0" u="sng" dirty="0">
                <a:solidFill>
                  <a:srgbClr val="000000"/>
                </a:solidFill>
                <a:effectLst/>
              </a:rPr>
              <a:t>Prescription acquisitive  (en </a:t>
            </a:r>
            <a:r>
              <a:rPr lang="fr-FR" sz="2400" b="1" i="0" u="sng" dirty="0">
                <a:solidFill>
                  <a:srgbClr val="000000"/>
                </a:solidFill>
              </a:rPr>
              <a:t>matière immobilière)</a:t>
            </a:r>
          </a:p>
          <a:p>
            <a:pPr>
              <a:buFontTx/>
              <a:buChar char="-"/>
            </a:pPr>
            <a:r>
              <a:rPr lang="fr-FR" sz="1600" b="1" i="0" u="sng" dirty="0">
                <a:solidFill>
                  <a:srgbClr val="000000"/>
                </a:solidFill>
              </a:rPr>
              <a:t>  Art. 3.26. Prescription acquisitive des droits réels en général</a:t>
            </a:r>
            <a:endParaRPr lang="fr-FR" sz="1600" b="1" i="0" u="sng" dirty="0">
              <a:solidFill>
                <a:srgbClr val="000000"/>
              </a:solidFill>
              <a:effectLst>
                <a:outerShdw blurRad="38100" dist="38100" dir="2700000" algn="tl">
                  <a:srgbClr val="000000">
                    <a:alpha val="43137"/>
                  </a:srgbClr>
                </a:outerShdw>
              </a:effectLst>
            </a:endParaRPr>
          </a:p>
          <a:p>
            <a:pPr marL="0" indent="0">
              <a:buNone/>
            </a:pPr>
            <a:r>
              <a:rPr lang="fr-FR" sz="1600" b="1" i="0" dirty="0">
                <a:solidFill>
                  <a:srgbClr val="000000"/>
                </a:solidFill>
                <a:effectLst/>
              </a:rPr>
              <a:t> </a:t>
            </a:r>
            <a:r>
              <a:rPr lang="fr-FR" sz="1600" b="1" i="0" dirty="0">
                <a:solidFill>
                  <a:srgbClr val="000000"/>
                </a:solidFill>
                <a:effectLst/>
                <a:sym typeface="Wingdings" panose="05000000000000000000" pitchFamily="2" charset="2"/>
              </a:rPr>
              <a:t> on peut acquérir des droits réels par l’écoulement du temps : prescription acquisitive ou usucapion (obtenir par l’usage effectif)</a:t>
            </a:r>
          </a:p>
          <a:p>
            <a:pPr marL="0" indent="0">
              <a:buNone/>
            </a:pPr>
            <a:endParaRPr lang="fr-FR" sz="1600" b="1" dirty="0">
              <a:solidFill>
                <a:srgbClr val="000000"/>
              </a:solidFill>
              <a:sym typeface="Wingdings" panose="05000000000000000000" pitchFamily="2" charset="2"/>
            </a:endParaRPr>
          </a:p>
          <a:p>
            <a:pPr>
              <a:buFont typeface="Wingdings" panose="05000000000000000000" pitchFamily="2" charset="2"/>
              <a:buChar char="è"/>
            </a:pPr>
            <a:r>
              <a:rPr lang="fr-FR" sz="1600" b="1" dirty="0">
                <a:solidFill>
                  <a:srgbClr val="000000"/>
                </a:solidFill>
                <a:sym typeface="Wingdings" panose="05000000000000000000" pitchFamily="2" charset="2"/>
              </a:rPr>
              <a:t>Lien avec </a:t>
            </a:r>
            <a:r>
              <a:rPr lang="fr-FR" sz="1600" b="1" i="1" dirty="0">
                <a:solidFill>
                  <a:srgbClr val="000000"/>
                </a:solidFill>
                <a:sym typeface="Wingdings" panose="05000000000000000000" pitchFamily="2" charset="2"/>
              </a:rPr>
              <a:t>la possession (art. 3.18) </a:t>
            </a:r>
          </a:p>
          <a:p>
            <a:pPr marL="0" indent="0">
              <a:buNone/>
            </a:pPr>
            <a:r>
              <a:rPr lang="fr-FR" sz="1600" b="1" i="0" u="sng" dirty="0">
                <a:solidFill>
                  <a:srgbClr val="000000"/>
                </a:solidFill>
                <a:effectLst/>
              </a:rPr>
              <a:t>Art. 3.18. Possession et détention: définition</a:t>
            </a:r>
            <a:r>
              <a:rPr lang="fr-FR" sz="1600" dirty="0"/>
              <a:t/>
            </a:r>
            <a:br>
              <a:rPr lang="fr-FR" sz="1600" dirty="0"/>
            </a:br>
            <a:r>
              <a:rPr lang="fr-FR" sz="1600" b="1" i="0" dirty="0">
                <a:solidFill>
                  <a:srgbClr val="000000"/>
                </a:solidFill>
                <a:effectLst/>
              </a:rPr>
              <a:t>  La possession </a:t>
            </a:r>
            <a:r>
              <a:rPr lang="fr-FR" sz="1600" b="1" i="0" dirty="0">
                <a:solidFill>
                  <a:srgbClr val="FF0000"/>
                </a:solidFill>
                <a:effectLst/>
              </a:rPr>
              <a:t>est l'exercice </a:t>
            </a:r>
            <a:r>
              <a:rPr lang="fr-FR" sz="1600" b="1" i="0" u="sng" dirty="0">
                <a:solidFill>
                  <a:srgbClr val="FF0000"/>
                </a:solidFill>
                <a:effectLst/>
              </a:rPr>
              <a:t>de fait</a:t>
            </a:r>
            <a:r>
              <a:rPr lang="fr-FR" sz="1600" b="1" i="0" dirty="0">
                <a:solidFill>
                  <a:srgbClr val="FF0000"/>
                </a:solidFill>
                <a:effectLst/>
              </a:rPr>
              <a:t> d'un droit, </a:t>
            </a:r>
            <a:r>
              <a:rPr lang="fr-FR" sz="1600" b="1" i="0" u="sng" dirty="0">
                <a:solidFill>
                  <a:srgbClr val="FF0000"/>
                </a:solidFill>
                <a:effectLst/>
              </a:rPr>
              <a:t>comme si l'on en était titulaire</a:t>
            </a:r>
            <a:r>
              <a:rPr lang="fr-FR" sz="1600" b="1" i="0" dirty="0">
                <a:solidFill>
                  <a:srgbClr val="FF0000"/>
                </a:solidFill>
                <a:effectLst/>
              </a:rPr>
              <a:t>, soit par soi-même, soit par l'intermédiaire d'un tiers</a:t>
            </a:r>
            <a:r>
              <a:rPr lang="fr-FR" sz="1600" b="1" i="0" dirty="0">
                <a:solidFill>
                  <a:srgbClr val="000000"/>
                </a:solidFill>
                <a:effectLst/>
              </a:rPr>
              <a:t>.</a:t>
            </a:r>
            <a:r>
              <a:rPr lang="fr-FR" sz="1600" dirty="0"/>
              <a:t/>
            </a:r>
            <a:br>
              <a:rPr lang="fr-FR" sz="1600" dirty="0"/>
            </a:br>
            <a:r>
              <a:rPr lang="fr-FR" sz="1600" b="1" i="0" dirty="0">
                <a:solidFill>
                  <a:srgbClr val="000000"/>
                </a:solidFill>
                <a:effectLst/>
              </a:rPr>
              <a:t>  Celui qui a l'exercice de fait du droit est présumé être possesseur, sauf preuve contraire. Une obligation de restitution du droit possédé exclut l'intention d'en être titulaire.</a:t>
            </a:r>
            <a:r>
              <a:rPr lang="fr-FR" sz="1600" dirty="0"/>
              <a:t/>
            </a:r>
            <a:br>
              <a:rPr lang="fr-FR" sz="1600" dirty="0"/>
            </a:br>
            <a:r>
              <a:rPr lang="fr-FR" sz="1600" b="1" i="0" dirty="0">
                <a:solidFill>
                  <a:srgbClr val="000000"/>
                </a:solidFill>
                <a:effectLst/>
              </a:rPr>
              <a:t>  Si cette intention fait défaut en vertu d'un acte juridique ou d'un titre légal ou judiciaire, il y a détention dudit droit.</a:t>
            </a:r>
            <a:r>
              <a:rPr lang="fr-FR" sz="1600" dirty="0"/>
              <a:t/>
            </a:r>
            <a:br>
              <a:rPr lang="fr-FR" sz="1600" dirty="0"/>
            </a:br>
            <a:r>
              <a:rPr lang="fr-FR" sz="1600" b="1" i="0" dirty="0">
                <a:solidFill>
                  <a:srgbClr val="000000"/>
                </a:solidFill>
                <a:effectLst/>
              </a:rPr>
              <a:t>  Les actes de simple tolérance ne fondent ni possession, ni détention.</a:t>
            </a:r>
          </a:p>
          <a:p>
            <a:pPr marL="0" indent="0">
              <a:buNone/>
            </a:pPr>
            <a:r>
              <a:rPr lang="fr-FR" sz="1600" b="1" i="0" dirty="0">
                <a:solidFill>
                  <a:srgbClr val="000000"/>
                </a:solidFill>
                <a:effectLst/>
                <a:sym typeface="Wingdings" panose="05000000000000000000" pitchFamily="2" charset="2"/>
              </a:rPr>
              <a:t>=&gt;  Illustration (pour un immeuble) : « se comporter comme » le propriétaire (même si l’on sait qu’on ne l’est pas – question – différente - de la bonne ou de a mauvaise foi)</a:t>
            </a:r>
            <a:endParaRPr lang="fr-FR" sz="2400" b="1" i="0" dirty="0">
              <a:solidFill>
                <a:srgbClr val="000000"/>
              </a:solidFill>
              <a:effectLst/>
            </a:endParaRPr>
          </a:p>
          <a:p>
            <a:pPr>
              <a:buFont typeface="Wingdings" panose="05000000000000000000" pitchFamily="2" charset="2"/>
              <a:buChar char="è"/>
            </a:pPr>
            <a:endParaRPr lang="fr-FR" sz="1600" b="1" i="1" dirty="0">
              <a:solidFill>
                <a:srgbClr val="000000"/>
              </a:solidFill>
              <a:latin typeface="Times New Roman" panose="02020603050405020304" pitchFamily="18" charset="0"/>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232060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a:buFontTx/>
              <a:buChar char="-"/>
            </a:pPr>
            <a:r>
              <a:rPr lang="fr-FR" sz="2400" b="1" i="0" u="sng" dirty="0">
                <a:solidFill>
                  <a:srgbClr val="000000"/>
                </a:solidFill>
                <a:effectLst/>
              </a:rPr>
              <a:t>Prescription acquisitive  (en </a:t>
            </a:r>
            <a:r>
              <a:rPr lang="fr-FR" sz="2400" b="1" i="0" u="sng" dirty="0">
                <a:solidFill>
                  <a:srgbClr val="000000"/>
                </a:solidFill>
              </a:rPr>
              <a:t>matière immobilière)</a:t>
            </a:r>
          </a:p>
          <a:p>
            <a:pPr>
              <a:buFontTx/>
              <a:buChar char="-"/>
            </a:pPr>
            <a:r>
              <a:rPr lang="fr-FR" sz="1600" b="1" i="0" u="sng" dirty="0">
                <a:solidFill>
                  <a:srgbClr val="000000"/>
                </a:solidFill>
                <a:latin typeface="Times New Roman" panose="02020603050405020304" pitchFamily="18" charset="0"/>
              </a:rPr>
              <a:t>  Art. 3.26. Prescription acquisitive des droits réels en général</a:t>
            </a:r>
            <a:endParaRPr lang="fr-FR" sz="1600" b="1" i="0" u="sng" dirty="0">
              <a:solidFill>
                <a:srgbClr val="000000"/>
              </a:solidFill>
              <a:effectLst>
                <a:outerShdw blurRad="38100" dist="38100" dir="2700000" algn="tl">
                  <a:srgbClr val="000000">
                    <a:alpha val="43137"/>
                  </a:srgbClr>
                </a:outerShdw>
              </a:effectLst>
              <a:latin typeface="Times New Roman" panose="02020603050405020304" pitchFamily="18" charset="0"/>
            </a:endParaRPr>
          </a:p>
          <a:p>
            <a:pPr marL="0" indent="0">
              <a:buNone/>
            </a:pPr>
            <a:r>
              <a:rPr lang="fr-FR" sz="1600" b="1" i="0" dirty="0">
                <a:solidFill>
                  <a:srgbClr val="000000"/>
                </a:solidFill>
                <a:effectLst/>
                <a:latin typeface="Times New Roman" panose="02020603050405020304" pitchFamily="18" charset="0"/>
              </a:rPr>
              <a:t> </a:t>
            </a:r>
            <a:r>
              <a:rPr lang="fr-FR" sz="1600" b="1" dirty="0">
                <a:solidFill>
                  <a:srgbClr val="000000"/>
                </a:solidFill>
                <a:latin typeface="Times New Roman" panose="02020603050405020304" pitchFamily="18" charset="0"/>
                <a:sym typeface="Wingdings" panose="05000000000000000000" pitchFamily="2" charset="2"/>
              </a:rPr>
              <a:t> ≠  prescription extinctive (extinction d’un droit par le non usage) </a:t>
            </a:r>
          </a:p>
          <a:p>
            <a:pPr marL="0" indent="0">
              <a:buNone/>
            </a:pPr>
            <a:endParaRPr lang="fr-FR" sz="1600" b="1" i="0" dirty="0">
              <a:solidFill>
                <a:srgbClr val="000000"/>
              </a:solidFill>
              <a:effectLst/>
              <a:latin typeface="Times New Roman" panose="02020603050405020304" pitchFamily="18" charset="0"/>
              <a:sym typeface="Wingdings" panose="05000000000000000000" pitchFamily="2" charset="2"/>
            </a:endParaRPr>
          </a:p>
          <a:p>
            <a:pPr>
              <a:buFont typeface="Wingdings" panose="05000000000000000000" pitchFamily="2" charset="2"/>
              <a:buChar char="è"/>
            </a:pPr>
            <a:r>
              <a:rPr lang="fr-FR" sz="1600" b="1" i="0" dirty="0">
                <a:solidFill>
                  <a:srgbClr val="000000"/>
                </a:solidFill>
                <a:effectLst/>
                <a:latin typeface="Times New Roman" panose="02020603050405020304" pitchFamily="18" charset="0"/>
                <a:sym typeface="Wingdings" panose="05000000000000000000" pitchFamily="2" charset="2"/>
              </a:rPr>
              <a:t>On peut </a:t>
            </a:r>
            <a:r>
              <a:rPr lang="fr-FR" sz="1600" b="1" dirty="0">
                <a:solidFill>
                  <a:srgbClr val="000000"/>
                </a:solidFill>
                <a:latin typeface="Times New Roman" panose="02020603050405020304" pitchFamily="18" charset="0"/>
                <a:sym typeface="Wingdings" panose="05000000000000000000" pitchFamily="2" charset="2"/>
              </a:rPr>
              <a:t>agir devant le juge pour faire </a:t>
            </a:r>
            <a:r>
              <a:rPr lang="fr-FR" sz="1600" b="1" i="1" dirty="0">
                <a:solidFill>
                  <a:srgbClr val="000000"/>
                </a:solidFill>
                <a:latin typeface="Times New Roman" panose="02020603050405020304" pitchFamily="18" charset="0"/>
                <a:sym typeface="Wingdings" panose="05000000000000000000" pitchFamily="2" charset="2"/>
              </a:rPr>
              <a:t>constater</a:t>
            </a:r>
            <a:r>
              <a:rPr lang="fr-FR" sz="1600" b="1" i="1" dirty="0">
                <a:solidFill>
                  <a:srgbClr val="000000"/>
                </a:solidFill>
                <a:effectLst/>
                <a:latin typeface="Times New Roman" panose="02020603050405020304" pitchFamily="18" charset="0"/>
              </a:rPr>
              <a:t>  </a:t>
            </a:r>
            <a:r>
              <a:rPr lang="fr-FR" sz="1600" b="1" dirty="0">
                <a:solidFill>
                  <a:srgbClr val="000000"/>
                </a:solidFill>
                <a:effectLst/>
                <a:latin typeface="Times New Roman" panose="02020603050405020304" pitchFamily="18" charset="0"/>
              </a:rPr>
              <a:t>la prescriptions : action </a:t>
            </a:r>
            <a:r>
              <a:rPr lang="fr-FR" sz="1600" b="1" dirty="0">
                <a:solidFill>
                  <a:srgbClr val="000000"/>
                </a:solidFill>
                <a:latin typeface="Times New Roman" panose="02020603050405020304" pitchFamily="18" charset="0"/>
              </a:rPr>
              <a:t>confessoire (pas explicitement dans le code civil ancien)</a:t>
            </a:r>
            <a:endParaRPr lang="fr-FR" sz="1600" b="1" i="1" dirty="0">
              <a:solidFill>
                <a:srgbClr val="000000"/>
              </a:solidFill>
              <a:latin typeface="Times New Roman" panose="02020603050405020304" pitchFamily="18" charset="0"/>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493190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lnSpcReduction="10000"/>
          </a:bodyPr>
          <a:lstStyle/>
          <a:p>
            <a:pPr>
              <a:buFontTx/>
              <a:buChar char="-"/>
            </a:pPr>
            <a:r>
              <a:rPr lang="fr-FR" sz="2400" b="1" i="0" u="sng" dirty="0">
                <a:solidFill>
                  <a:srgbClr val="000000"/>
                </a:solidFill>
                <a:effectLst/>
              </a:rPr>
              <a:t>Prescription acquisitive  (en </a:t>
            </a:r>
            <a:r>
              <a:rPr lang="fr-FR" sz="2400" b="1" i="0" u="sng" dirty="0">
                <a:solidFill>
                  <a:srgbClr val="000000"/>
                </a:solidFill>
              </a:rPr>
              <a:t>matière immobilière)</a:t>
            </a:r>
          </a:p>
          <a:p>
            <a:pPr>
              <a:buFontTx/>
              <a:buChar char="-"/>
            </a:pPr>
            <a:r>
              <a:rPr lang="fr-FR" sz="1600" b="1" i="0" u="sng" dirty="0">
                <a:solidFill>
                  <a:srgbClr val="000000"/>
                </a:solidFill>
                <a:latin typeface="Times New Roman" panose="02020603050405020304" pitchFamily="18" charset="0"/>
              </a:rPr>
              <a:t> </a:t>
            </a:r>
            <a:r>
              <a:rPr lang="fr-FR" sz="1600" b="1" u="sng" dirty="0">
                <a:solidFill>
                  <a:srgbClr val="000000"/>
                </a:solidFill>
                <a:effectLst/>
                <a:latin typeface="Times New Roman" panose="02020603050405020304" pitchFamily="18" charset="0"/>
              </a:rPr>
              <a:t>La possession, pour permettre de prescrire doit être </a:t>
            </a:r>
            <a:r>
              <a:rPr lang="fr-FR" sz="1600" b="1" i="1" u="sng" dirty="0">
                <a:solidFill>
                  <a:srgbClr val="FF0000"/>
                </a:solidFill>
                <a:effectLst/>
                <a:latin typeface="Times New Roman" panose="02020603050405020304" pitchFamily="18" charset="0"/>
              </a:rPr>
              <a:t>utile</a:t>
            </a:r>
            <a:r>
              <a:rPr lang="fr-FR" sz="1600" b="1" u="sng" dirty="0">
                <a:solidFill>
                  <a:srgbClr val="000000"/>
                </a:solidFill>
                <a:effectLst/>
                <a:latin typeface="Times New Roman" panose="02020603050405020304" pitchFamily="18" charset="0"/>
              </a:rPr>
              <a:t>, soit :</a:t>
            </a:r>
          </a:p>
          <a:p>
            <a:pPr marL="0" indent="0">
              <a:buNone/>
            </a:pPr>
            <a:r>
              <a:rPr lang="fr-FR" sz="1600" b="1" dirty="0">
                <a:solidFill>
                  <a:srgbClr val="000000"/>
                </a:solidFill>
                <a:latin typeface="Times New Roman" panose="02020603050405020304" pitchFamily="18" charset="0"/>
              </a:rPr>
              <a:t>1.1. Continue : avec une fréquence équivalente à celle du propriétaire (≠ continuelle ex : jachère)</a:t>
            </a:r>
          </a:p>
          <a:p>
            <a:pPr marL="0" indent="0">
              <a:buNone/>
            </a:pPr>
            <a:r>
              <a:rPr lang="fr-FR" sz="1600" b="1" dirty="0">
                <a:solidFill>
                  <a:srgbClr val="000000"/>
                </a:solidFill>
                <a:latin typeface="Times New Roman" panose="02020603050405020304" pitchFamily="18" charset="0"/>
              </a:rPr>
              <a:t>1.2. Publique  : ostensible (par opposition à clandestine) ex: peut être clandestine la possession en sous-sol</a:t>
            </a:r>
          </a:p>
          <a:p>
            <a:pPr marL="0" indent="0">
              <a:buNone/>
            </a:pPr>
            <a:r>
              <a:rPr lang="fr-FR" sz="1600" b="1" dirty="0">
                <a:solidFill>
                  <a:srgbClr val="000000"/>
                </a:solidFill>
                <a:latin typeface="Times New Roman" panose="02020603050405020304" pitchFamily="18" charset="0"/>
              </a:rPr>
              <a:t>1.3. Paisible (exclut la « violence », notion controversée : ex : l’envoi de simples courriers vicie la possession pour certains juges mais pas pour d’autres )</a:t>
            </a:r>
          </a:p>
          <a:p>
            <a:pPr marL="0" indent="0">
              <a:buNone/>
            </a:pPr>
            <a:r>
              <a:rPr lang="fr-FR" sz="1600" b="1" dirty="0">
                <a:solidFill>
                  <a:srgbClr val="000000"/>
                </a:solidFill>
                <a:latin typeface="Times New Roman" panose="02020603050405020304" pitchFamily="18" charset="0"/>
              </a:rPr>
              <a:t>1.4. Non équivoque : notion également controversée, p. ex dans le contexte familial de cohabitation (se comporte-t-on comme propriétaire ou simple usager ?) : cas par cas</a:t>
            </a:r>
          </a:p>
          <a:p>
            <a:pPr marL="0" indent="0">
              <a:buNone/>
            </a:pPr>
            <a:endParaRPr lang="fr-FR" sz="1600" b="1" dirty="0">
              <a:solidFill>
                <a:srgbClr val="000000"/>
              </a:solidFill>
              <a:effectLst/>
              <a:latin typeface="Times New Roman" panose="02020603050405020304" pitchFamily="18" charset="0"/>
            </a:endParaRPr>
          </a:p>
          <a:p>
            <a:pPr marL="0" indent="0">
              <a:buNone/>
            </a:pPr>
            <a:r>
              <a:rPr lang="fr-FR" sz="1600" b="1" dirty="0">
                <a:solidFill>
                  <a:srgbClr val="000000"/>
                </a:solidFill>
                <a:latin typeface="Times New Roman" panose="02020603050405020304" pitchFamily="18" charset="0"/>
              </a:rPr>
              <a:t>! Ces qualités sont présumées, c’est à celui qui le conteste de le prouver</a:t>
            </a:r>
            <a:endParaRPr lang="fr-FR" sz="1600" b="1" dirty="0">
              <a:solidFill>
                <a:srgbClr val="000000"/>
              </a:solidFill>
              <a:effectLst/>
              <a:latin typeface="Times New Roman" panose="02020603050405020304" pitchFamily="18" charset="0"/>
            </a:endParaRPr>
          </a:p>
          <a:p>
            <a:pPr marL="0" indent="0">
              <a:buNone/>
            </a:pPr>
            <a:endParaRPr lang="fr-FR" sz="1600" b="1" i="1" dirty="0">
              <a:solidFill>
                <a:srgbClr val="000000"/>
              </a:solidFill>
              <a:latin typeface="Times New Roman" panose="02020603050405020304" pitchFamily="18" charset="0"/>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42063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a:buFontTx/>
              <a:buChar char="-"/>
            </a:pPr>
            <a:r>
              <a:rPr lang="fr-FR" sz="2400" b="1" i="0" u="sng" dirty="0">
                <a:solidFill>
                  <a:srgbClr val="000000"/>
                </a:solidFill>
                <a:effectLst/>
              </a:rPr>
              <a:t>Prescription acquisitive (en matière immobilière)</a:t>
            </a:r>
          </a:p>
          <a:p>
            <a:pPr>
              <a:buFontTx/>
              <a:buChar char="-"/>
            </a:pPr>
            <a:r>
              <a:rPr lang="fr-FR" sz="1600" b="1" i="0" dirty="0">
                <a:solidFill>
                  <a:srgbClr val="000000"/>
                </a:solidFill>
                <a:effectLst>
                  <a:outerShdw blurRad="38100" dist="38100" dir="2700000" algn="tl">
                    <a:srgbClr val="000000">
                      <a:alpha val="43137"/>
                    </a:srgbClr>
                  </a:outerShdw>
                </a:effectLst>
                <a:latin typeface="Times New Roman" panose="02020603050405020304" pitchFamily="18" charset="0"/>
              </a:rPr>
              <a:t>  </a:t>
            </a:r>
            <a:r>
              <a:rPr lang="fr-FR" sz="1600" b="1" i="0" dirty="0">
                <a:solidFill>
                  <a:srgbClr val="000000"/>
                </a:solidFill>
                <a:effectLst/>
              </a:rPr>
              <a:t>Art. 3.27. </a:t>
            </a:r>
            <a:r>
              <a:rPr lang="fr-FR" sz="1600" b="1" i="0" dirty="0">
                <a:solidFill>
                  <a:srgbClr val="FF0000"/>
                </a:solidFill>
                <a:effectLst/>
              </a:rPr>
              <a:t>Délais</a:t>
            </a:r>
            <a:r>
              <a:rPr lang="fr-FR" sz="1600" b="1" i="0" dirty="0">
                <a:solidFill>
                  <a:srgbClr val="000000"/>
                </a:solidFill>
                <a:effectLst/>
              </a:rPr>
              <a:t> de la prescription acquisitive</a:t>
            </a:r>
            <a:r>
              <a:rPr lang="fr-FR" sz="1600" dirty="0"/>
              <a:t/>
            </a:r>
            <a:br>
              <a:rPr lang="fr-FR" sz="1600" dirty="0"/>
            </a:br>
            <a:r>
              <a:rPr lang="fr-FR" sz="1600" b="1" i="0" dirty="0">
                <a:solidFill>
                  <a:srgbClr val="000000"/>
                </a:solidFill>
                <a:effectLst/>
              </a:rPr>
              <a:t>  Le délai de prescription acquisitive est de </a:t>
            </a:r>
            <a:r>
              <a:rPr lang="fr-FR" sz="1600" b="1" i="0" dirty="0">
                <a:solidFill>
                  <a:srgbClr val="FF0000"/>
                </a:solidFill>
                <a:effectLst/>
              </a:rPr>
              <a:t>dix ans</a:t>
            </a:r>
            <a:r>
              <a:rPr lang="fr-FR" sz="1600" b="1" i="0" dirty="0">
                <a:solidFill>
                  <a:srgbClr val="000000"/>
                </a:solidFill>
                <a:effectLst/>
              </a:rPr>
              <a:t>. Toutefois, si le possesseur est de </a:t>
            </a:r>
            <a:r>
              <a:rPr lang="fr-FR" sz="1600" b="1" i="0" dirty="0">
                <a:solidFill>
                  <a:srgbClr val="FF0000"/>
                </a:solidFill>
                <a:effectLst/>
              </a:rPr>
              <a:t>mauvaise foi </a:t>
            </a:r>
            <a:r>
              <a:rPr lang="fr-FR" sz="1600" b="1" i="0" dirty="0">
                <a:solidFill>
                  <a:srgbClr val="000000"/>
                </a:solidFill>
                <a:effectLst/>
              </a:rPr>
              <a:t>lors de son entrée en possession, le délai de prescription acquisitive est de </a:t>
            </a:r>
            <a:r>
              <a:rPr lang="fr-FR" sz="1600" b="1" i="0" dirty="0">
                <a:solidFill>
                  <a:srgbClr val="FF0000"/>
                </a:solidFill>
                <a:effectLst/>
              </a:rPr>
              <a:t>trente ans</a:t>
            </a:r>
            <a:r>
              <a:rPr lang="fr-FR" sz="1600" b="1" i="0" dirty="0">
                <a:solidFill>
                  <a:srgbClr val="000000"/>
                </a:solidFill>
                <a:effectLst/>
              </a:rPr>
              <a:t>.</a:t>
            </a:r>
            <a:r>
              <a:rPr lang="fr-FR" sz="1600" dirty="0"/>
              <a:t/>
            </a:r>
            <a:br>
              <a:rPr lang="fr-FR" sz="1600" dirty="0"/>
            </a:br>
            <a:r>
              <a:rPr lang="fr-FR" sz="1600" b="1" i="0" dirty="0">
                <a:solidFill>
                  <a:srgbClr val="000000"/>
                </a:solidFill>
                <a:effectLst/>
              </a:rPr>
              <a:t>  Le délai de prescription est suspendu par la privation de la possession visée à l'article 3.19, § 3, 4°, et pour la durée totale de celle-ci, si cette privation dure plus d'un an. Il est aussi interrompu ou suspendu conformément aux dispositions du Code civil.</a:t>
            </a:r>
            <a:endParaRPr lang="fr-FR" sz="2400" b="1" i="0" u="sng" dirty="0">
              <a:solidFill>
                <a:srgbClr val="000000"/>
              </a:solidFill>
              <a:effectLst/>
            </a:endParaRPr>
          </a:p>
          <a:p>
            <a:pPr marL="0" indent="0">
              <a:buNone/>
            </a:pPr>
            <a:endParaRPr lang="fr-BE" sz="2400" b="1" dirty="0"/>
          </a:p>
          <a:p>
            <a:pPr marL="0" indent="0">
              <a:buNone/>
            </a:pPr>
            <a:r>
              <a:rPr lang="fr-BE" sz="1800" b="1" dirty="0">
                <a:sym typeface="Wingdings" panose="05000000000000000000" pitchFamily="2" charset="2"/>
              </a:rPr>
              <a:t> Matière complexe, la prudence est de mise</a:t>
            </a: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854505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55976"/>
            <a:ext cx="4862447" cy="5546047"/>
          </a:xfrm>
        </p:spPr>
        <p:txBody>
          <a:bodyPr anchor="ctr">
            <a:normAutofit/>
          </a:bodyPr>
          <a:lstStyle/>
          <a:p>
            <a:pPr>
              <a:buFontTx/>
              <a:buChar char="-"/>
            </a:pPr>
            <a:r>
              <a:rPr lang="fr-FR" sz="1600" b="1" i="0" u="sng" dirty="0">
                <a:solidFill>
                  <a:srgbClr val="000000"/>
                </a:solidFill>
                <a:effectLst/>
              </a:rPr>
              <a:t>Art. </a:t>
            </a:r>
            <a:r>
              <a:rPr lang="fr-FR" sz="1800" b="1" i="0" u="sng" dirty="0">
                <a:solidFill>
                  <a:srgbClr val="000000"/>
                </a:solidFill>
                <a:effectLst/>
              </a:rPr>
              <a:t>3.4. Conflit entre droits réels</a:t>
            </a:r>
            <a:r>
              <a:rPr lang="fr-FR" sz="1800" dirty="0"/>
              <a:t/>
            </a:r>
            <a:br>
              <a:rPr lang="fr-FR" sz="1800" dirty="0"/>
            </a:br>
            <a:r>
              <a:rPr lang="fr-FR" sz="1800" b="1" i="0" dirty="0">
                <a:solidFill>
                  <a:srgbClr val="000000"/>
                </a:solidFill>
                <a:effectLst/>
              </a:rPr>
              <a:t>  Sans préjudice des articles </a:t>
            </a:r>
            <a:r>
              <a:rPr lang="fr-FR" sz="1800" b="1" i="0" dirty="0">
                <a:solidFill>
                  <a:srgbClr val="FF0000"/>
                </a:solidFill>
                <a:effectLst/>
              </a:rPr>
              <a:t>3.28 et 3.30 </a:t>
            </a:r>
            <a:r>
              <a:rPr lang="fr-FR" sz="1800" b="1" i="0" dirty="0">
                <a:solidFill>
                  <a:srgbClr val="000000"/>
                </a:solidFill>
                <a:effectLst/>
              </a:rPr>
              <a:t>du présent Livre et de l'article 96 de la Loi hypothécaire, un droit réel antérieur prévaut sur un droit réel postérieur.</a:t>
            </a:r>
            <a:r>
              <a:rPr lang="fr-FR" sz="1800" dirty="0"/>
              <a:t/>
            </a:r>
            <a:br>
              <a:rPr lang="fr-FR" sz="1800" dirty="0"/>
            </a:br>
            <a:r>
              <a:rPr lang="fr-FR" sz="1800" b="1" i="0" dirty="0">
                <a:solidFill>
                  <a:srgbClr val="000000"/>
                </a:solidFill>
                <a:effectLst/>
              </a:rPr>
              <a:t>  Par conséquent, sous réserve des mêmes articles, le droit réel est muni </a:t>
            </a:r>
            <a:r>
              <a:rPr lang="fr-FR" sz="1800" b="1" i="0" dirty="0">
                <a:solidFill>
                  <a:srgbClr val="FF0000"/>
                </a:solidFill>
                <a:effectLst/>
              </a:rPr>
              <a:t>d'un droit de suite</a:t>
            </a:r>
            <a:r>
              <a:rPr lang="fr-FR" sz="1800" b="1" i="0" dirty="0">
                <a:solidFill>
                  <a:srgbClr val="000000"/>
                </a:solidFill>
                <a:effectLst/>
              </a:rPr>
              <a:t>, en vertu duquel son titulaire peut l'opposer à chaque acquéreur successif d'un droit sur le bien.</a:t>
            </a:r>
          </a:p>
          <a:p>
            <a:pPr>
              <a:buFontTx/>
              <a:buChar char="-"/>
            </a:pPr>
            <a:endParaRPr lang="fr-FR" sz="1800" b="1" dirty="0">
              <a:solidFill>
                <a:srgbClr val="000000"/>
              </a:solidFill>
            </a:endParaRPr>
          </a:p>
          <a:p>
            <a:pPr marL="0" indent="0">
              <a:buNone/>
            </a:pPr>
            <a:r>
              <a:rPr lang="fr-FR" sz="1800" b="1" dirty="0">
                <a:solidFill>
                  <a:srgbClr val="000000"/>
                </a:solidFill>
                <a:sym typeface="Wingdings" panose="05000000000000000000" pitchFamily="2" charset="2"/>
              </a:rPr>
              <a:t>  </a:t>
            </a:r>
            <a:r>
              <a:rPr lang="fr-FR" sz="1800" b="1" dirty="0">
                <a:solidFill>
                  <a:srgbClr val="FF0000"/>
                </a:solidFill>
                <a:sym typeface="Wingdings" panose="05000000000000000000" pitchFamily="2" charset="2"/>
              </a:rPr>
              <a:t>Lien entre la publicité foncière et le fait que les transactions soient opposables aux tiers pour les actes qui doivent être transcrits</a:t>
            </a:r>
            <a:endParaRPr lang="fr-BE" sz="18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993692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a:buFontTx/>
              <a:buChar char="-"/>
            </a:pPr>
            <a:r>
              <a:rPr lang="fr-BE" sz="2400" b="1" i="0" u="sng" dirty="0">
                <a:solidFill>
                  <a:srgbClr val="000000"/>
                </a:solidFill>
                <a:effectLst/>
              </a:rPr>
              <a:t>PUBLICITE FONCIERE (art. 3.30 à 3.34)</a:t>
            </a:r>
          </a:p>
          <a:p>
            <a:pPr marL="0" indent="0">
              <a:buNone/>
            </a:pPr>
            <a:r>
              <a:rPr lang="fr-BE" sz="2400" b="1" i="0" dirty="0">
                <a:solidFill>
                  <a:srgbClr val="000000"/>
                </a:solidFill>
                <a:effectLst/>
              </a:rPr>
              <a:t> </a:t>
            </a:r>
            <a:r>
              <a:rPr lang="fr-BE" sz="2400" b="1" i="0" dirty="0">
                <a:solidFill>
                  <a:srgbClr val="000000"/>
                </a:solidFill>
                <a:effectLst/>
                <a:sym typeface="Wingdings" panose="05000000000000000000" pitchFamily="2" charset="2"/>
              </a:rPr>
              <a:t> </a:t>
            </a:r>
            <a:r>
              <a:rPr lang="fr-BE" sz="2400" b="1" i="0" dirty="0">
                <a:solidFill>
                  <a:srgbClr val="000000"/>
                </a:solidFill>
                <a:effectLst/>
              </a:rPr>
              <a:t>Nouveaut</a:t>
            </a:r>
            <a:r>
              <a:rPr lang="fr-BE" sz="2400" b="1" dirty="0">
                <a:solidFill>
                  <a:srgbClr val="000000"/>
                </a:solidFill>
              </a:rPr>
              <a:t>és importantes</a:t>
            </a:r>
          </a:p>
          <a:p>
            <a:pPr>
              <a:buFont typeface="Wingdings" panose="05000000000000000000" pitchFamily="2" charset="2"/>
              <a:buChar char="è"/>
            </a:pPr>
            <a:r>
              <a:rPr lang="fr-BE" sz="2400" b="1" i="0" dirty="0">
                <a:solidFill>
                  <a:srgbClr val="000000"/>
                </a:solidFill>
                <a:effectLst/>
                <a:sym typeface="Wingdings" panose="05000000000000000000" pitchFamily="2" charset="2"/>
              </a:rPr>
              <a:t>Rapatriement dans le droit des biens de dispositions de la L. </a:t>
            </a:r>
            <a:r>
              <a:rPr lang="fr-BE" sz="2400" b="1" i="0" dirty="0" err="1">
                <a:solidFill>
                  <a:srgbClr val="000000"/>
                </a:solidFill>
                <a:effectLst/>
                <a:sym typeface="Wingdings" panose="05000000000000000000" pitchFamily="2" charset="2"/>
              </a:rPr>
              <a:t>Hyp</a:t>
            </a:r>
            <a:endParaRPr lang="fr-BE" sz="2400" b="1" i="0" dirty="0">
              <a:solidFill>
                <a:srgbClr val="000000"/>
              </a:solidFill>
              <a:effectLst/>
              <a:sym typeface="Wingdings" panose="05000000000000000000" pitchFamily="2" charset="2"/>
            </a:endParaRPr>
          </a:p>
          <a:p>
            <a:pPr>
              <a:buFont typeface="Wingdings" panose="05000000000000000000" pitchFamily="2" charset="2"/>
              <a:buChar char="è"/>
            </a:pPr>
            <a:r>
              <a:rPr lang="fr-BE" sz="2400" b="1" dirty="0">
                <a:solidFill>
                  <a:srgbClr val="000000"/>
                </a:solidFill>
                <a:sym typeface="Wingdings" panose="05000000000000000000" pitchFamily="2" charset="2"/>
              </a:rPr>
              <a:t>Importance pratique très grande</a:t>
            </a:r>
            <a:endParaRPr lang="fr-BE" sz="2400" b="1" i="0" dirty="0">
              <a:solidFill>
                <a:srgbClr val="000000"/>
              </a:solidFill>
              <a:effectLst/>
            </a:endParaRPr>
          </a:p>
          <a:p>
            <a:pPr>
              <a:buFontTx/>
              <a:buChar char="-"/>
            </a:pPr>
            <a:endParaRPr lang="fr-BE" sz="2400" b="1" u="sng" dirty="0">
              <a:solidFill>
                <a:srgbClr val="000000"/>
              </a:solidFill>
            </a:endParaRPr>
          </a:p>
          <a:p>
            <a:pPr>
              <a:buFontTx/>
              <a:buChar char="-"/>
            </a:pPr>
            <a:r>
              <a:rPr lang="fr-FR" sz="1200" b="1" i="0" dirty="0">
                <a:solidFill>
                  <a:srgbClr val="000000"/>
                </a:solidFill>
                <a:effectLst/>
                <a:latin typeface="Times New Roman" panose="02020603050405020304" pitchFamily="18" charset="0"/>
              </a:rPr>
              <a:t>.</a:t>
            </a: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63439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Qu’est-ce que la transcription  ?</a:t>
            </a:r>
          </a:p>
          <a:p>
            <a:pPr>
              <a:buFont typeface="Symbol" panose="05050102010706020507" pitchFamily="18" charset="2"/>
              <a:buChar char="Þ"/>
            </a:pPr>
            <a:r>
              <a:rPr lang="fr-BE" sz="1800" b="1" dirty="0">
                <a:solidFill>
                  <a:srgbClr val="FF0000"/>
                </a:solidFill>
              </a:rPr>
              <a:t>Copie littérale </a:t>
            </a:r>
            <a:r>
              <a:rPr lang="fr-BE" sz="1800" b="1" dirty="0"/>
              <a:t>de certains actes dans un registre (des transcriptions)</a:t>
            </a:r>
          </a:p>
          <a:p>
            <a:pPr>
              <a:buFont typeface="Symbol" panose="05050102010706020507" pitchFamily="18" charset="2"/>
              <a:buChar char="Þ"/>
            </a:pPr>
            <a:endParaRPr lang="fr-BE" sz="1800" b="1" dirty="0"/>
          </a:p>
          <a:p>
            <a:pPr>
              <a:buFont typeface="Symbol" panose="05050102010706020507" pitchFamily="18" charset="2"/>
              <a:buChar char="Þ"/>
            </a:pP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112145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A quoi sert la transcription ?</a:t>
            </a:r>
          </a:p>
          <a:p>
            <a:pPr>
              <a:buFont typeface="Symbol" panose="05050102010706020507" pitchFamily="18" charset="2"/>
              <a:buChar char="Þ"/>
            </a:pPr>
            <a:r>
              <a:rPr lang="fr-BE" sz="1800" b="1" dirty="0">
                <a:solidFill>
                  <a:srgbClr val="FF0000"/>
                </a:solidFill>
              </a:rPr>
              <a:t>Publicité</a:t>
            </a:r>
            <a:r>
              <a:rPr lang="fr-BE" sz="1800" b="1" dirty="0"/>
              <a:t> (caractère public) de certaines transactions, au bénéfice de la sécurité juridique</a:t>
            </a:r>
          </a:p>
          <a:p>
            <a:pPr marL="0" indent="0">
              <a:buNone/>
            </a:pPr>
            <a:r>
              <a:rPr lang="fr-BE" sz="1800" b="1" dirty="0"/>
              <a:t> !  En Belgique, recherche par la personne du titulaire de droits et non par immeuble (&gt;&lt; « </a:t>
            </a:r>
            <a:r>
              <a:rPr lang="fr-BE" sz="1800" b="1" dirty="0" err="1"/>
              <a:t>Grundbuch</a:t>
            </a:r>
            <a:r>
              <a:rPr lang="fr-BE" sz="1800" b="1" dirty="0"/>
              <a:t> » allemand par bien immobilier) </a:t>
            </a:r>
          </a:p>
          <a:p>
            <a:pPr>
              <a:buFont typeface="Symbol" panose="05050102010706020507" pitchFamily="18" charset="2"/>
              <a:buChar char="Þ"/>
            </a:pP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4449767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A quoi sert la transcription ?</a:t>
            </a:r>
          </a:p>
          <a:p>
            <a:pPr>
              <a:buFont typeface="Wingdings" panose="05000000000000000000" pitchFamily="2" charset="2"/>
              <a:buChar char="è"/>
            </a:pPr>
            <a:r>
              <a:rPr lang="fr-BE" sz="1800" b="1" dirty="0"/>
              <a:t>La transcription n’est pas une condition de validité d’une convention (mais de son opposabilité)</a:t>
            </a:r>
          </a:p>
          <a:p>
            <a:pPr>
              <a:buFont typeface="Wingdings" panose="05000000000000000000" pitchFamily="2" charset="2"/>
              <a:buChar char="è"/>
            </a:pPr>
            <a:r>
              <a:rPr lang="fr-BE" sz="1800" b="1" dirty="0"/>
              <a:t> permet </a:t>
            </a:r>
            <a:r>
              <a:rPr lang="fr-BE" sz="1800" b="1" dirty="0">
                <a:solidFill>
                  <a:srgbClr val="FF0000"/>
                </a:solidFill>
              </a:rPr>
              <a:t>l’opposabilité</a:t>
            </a:r>
            <a:r>
              <a:rPr lang="fr-BE" sz="1800" b="1" dirty="0"/>
              <a:t> aux « tiers de bonne foi » (ceux qui ne sont pas encore au courant de l’acte transcrit)</a:t>
            </a:r>
          </a:p>
          <a:p>
            <a:pPr marL="0" indent="0">
              <a:buNone/>
            </a:pPr>
            <a:endParaRPr lang="fr-BE" sz="1800" b="1" dirty="0"/>
          </a:p>
          <a:p>
            <a:pPr>
              <a:buFont typeface="Wingdings" panose="05000000000000000000" pitchFamily="2" charset="2"/>
              <a:buChar char="è"/>
            </a:pPr>
            <a:r>
              <a:rPr lang="fr-BE" sz="1800" b="1" dirty="0"/>
              <a:t>Exemple : ventes successives</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276313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Qu’est-ce qui doit être transcrit ?</a:t>
            </a:r>
          </a:p>
          <a:p>
            <a:pPr>
              <a:buFont typeface="Wingdings" panose="05000000000000000000" pitchFamily="2" charset="2"/>
              <a:buChar char="è"/>
            </a:pPr>
            <a:r>
              <a:rPr lang="fr-BE" sz="1800" b="1" dirty="0">
                <a:sym typeface="Wingdings" panose="05000000000000000000" pitchFamily="2" charset="2"/>
              </a:rPr>
              <a:t>Certains actes relatifs aux </a:t>
            </a:r>
            <a:r>
              <a:rPr lang="fr-BE" sz="1800" b="1" i="1" dirty="0">
                <a:solidFill>
                  <a:srgbClr val="FF0000"/>
                </a:solidFill>
                <a:sym typeface="Wingdings" panose="05000000000000000000" pitchFamily="2" charset="2"/>
              </a:rPr>
              <a:t>immeubles :</a:t>
            </a:r>
          </a:p>
          <a:p>
            <a:pPr marL="0" indent="0">
              <a:buNone/>
            </a:pPr>
            <a:r>
              <a:rPr lang="fr-BE" sz="1800" b="1" i="1" dirty="0"/>
              <a:t>Ex : Actes entre vifs (&gt;&lt; testaments et héritages), donations, ventes, usufruits, servitudes, partages, certains jugements qui les remplacent, statuts de copropriétés,…</a:t>
            </a:r>
          </a:p>
          <a:p>
            <a:pPr marL="0" indent="0">
              <a:buNone/>
            </a:pPr>
            <a:r>
              <a:rPr lang="fr-BE" sz="1800" b="1" i="1" dirty="0">
                <a:sym typeface="Wingdings" panose="05000000000000000000" pitchFamily="2" charset="2"/>
              </a:rPr>
              <a:t> </a:t>
            </a:r>
            <a:r>
              <a:rPr lang="fr-BE" sz="1800" b="1" dirty="0">
                <a:sym typeface="Wingdings" panose="05000000000000000000" pitchFamily="2" charset="2"/>
              </a:rPr>
              <a:t>Les gages et hypothèques ne sont pas transcrits mais inscrits (autre registre)</a:t>
            </a:r>
            <a:endParaRPr lang="fr-BE" sz="1800" b="1" dirty="0"/>
          </a:p>
          <a:p>
            <a:pPr>
              <a:buFont typeface="Wingdings" panose="05000000000000000000" pitchFamily="2" charset="2"/>
              <a:buChar char="è"/>
            </a:pPr>
            <a:r>
              <a:rPr lang="fr-BE" sz="1800" b="1" dirty="0">
                <a:sym typeface="Wingdings" panose="05000000000000000000" pitchFamily="2" charset="2"/>
              </a:rPr>
              <a:t>Actes juridiques (&gt;&lt; faits juridiques)</a:t>
            </a:r>
          </a:p>
          <a:p>
            <a:pPr>
              <a:buFont typeface="Wingdings" panose="05000000000000000000" pitchFamily="2" charset="2"/>
              <a:buChar char="è"/>
            </a:pP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132070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marL="0" indent="0">
              <a:buNone/>
            </a:pPr>
            <a:r>
              <a:rPr lang="fr-BE" sz="1800" b="1" dirty="0"/>
              <a:t>Qu’est-ce qui doit être transcrit ?</a:t>
            </a:r>
          </a:p>
          <a:p>
            <a:pPr>
              <a:buFont typeface="Wingdings" panose="05000000000000000000" pitchFamily="2" charset="2"/>
              <a:buChar char="è"/>
            </a:pPr>
            <a:r>
              <a:rPr lang="fr-BE" sz="1800" b="1" dirty="0">
                <a:sym typeface="Wingdings" panose="05000000000000000000" pitchFamily="2" charset="2"/>
              </a:rPr>
              <a:t>Enumération à l’article 3.30 § 1</a:t>
            </a:r>
            <a:r>
              <a:rPr lang="fr-BE" sz="1800" b="1" baseline="30000" dirty="0">
                <a:sym typeface="Wingdings" panose="05000000000000000000" pitchFamily="2" charset="2"/>
              </a:rPr>
              <a:t>er</a:t>
            </a:r>
            <a:r>
              <a:rPr lang="fr-BE" sz="1800" b="1" dirty="0">
                <a:sym typeface="Wingdings" panose="05000000000000000000" pitchFamily="2" charset="2"/>
              </a:rPr>
              <a:t>, 1° à 8° (art. 1</a:t>
            </a:r>
            <a:r>
              <a:rPr lang="fr-BE" sz="1800" b="1" baseline="30000" dirty="0">
                <a:sym typeface="Wingdings" panose="05000000000000000000" pitchFamily="2" charset="2"/>
              </a:rPr>
              <a:t>er</a:t>
            </a:r>
            <a:r>
              <a:rPr lang="fr-BE" sz="1800" b="1" dirty="0">
                <a:sym typeface="Wingdings" panose="05000000000000000000" pitchFamily="2" charset="2"/>
              </a:rPr>
              <a:t> L </a:t>
            </a:r>
            <a:r>
              <a:rPr lang="fr-BE" sz="1800" b="1" dirty="0" err="1">
                <a:sym typeface="Wingdings" panose="05000000000000000000" pitchFamily="2" charset="2"/>
              </a:rPr>
              <a:t>Hyp</a:t>
            </a:r>
            <a:r>
              <a:rPr lang="fr-BE" sz="1800" b="1" dirty="0">
                <a:sym typeface="Wingdings" panose="05000000000000000000" pitchFamily="2" charset="2"/>
              </a:rPr>
              <a:t>. + </a:t>
            </a:r>
            <a:r>
              <a:rPr lang="fr-BE" sz="1800" b="1" dirty="0">
                <a:solidFill>
                  <a:srgbClr val="FF0000"/>
                </a:solidFill>
                <a:sym typeface="Wingdings" panose="05000000000000000000" pitchFamily="2" charset="2"/>
              </a:rPr>
              <a:t>nouveautés</a:t>
            </a:r>
            <a:r>
              <a:rPr lang="fr-BE" sz="1800" b="1" dirty="0">
                <a:sym typeface="Wingdings" panose="05000000000000000000" pitchFamily="2" charset="2"/>
              </a:rPr>
              <a:t>) :</a:t>
            </a:r>
          </a:p>
          <a:p>
            <a:pPr marL="0" indent="0">
              <a:buNone/>
            </a:pPr>
            <a:r>
              <a:rPr lang="fr-FR" sz="1200" b="1" i="0" dirty="0">
                <a:solidFill>
                  <a:srgbClr val="000000"/>
                </a:solidFill>
                <a:effectLst/>
                <a:latin typeface="Times New Roman" panose="02020603050405020304" pitchFamily="18" charset="0"/>
              </a:rPr>
              <a:t>§ 1er. Sont transcrits en entier dans un registre à ce destiné au bureau compétent de l'Administration générale de la Documentation patrimoniale:</a:t>
            </a:r>
            <a:r>
              <a:rPr lang="fr-FR" sz="1200" dirty="0"/>
              <a:t/>
            </a:r>
            <a:br>
              <a:rPr lang="fr-FR" sz="1200" dirty="0"/>
            </a:br>
            <a:r>
              <a:rPr lang="fr-FR" sz="1200" b="1" i="0" dirty="0">
                <a:solidFill>
                  <a:srgbClr val="000000"/>
                </a:solidFill>
                <a:effectLst/>
                <a:latin typeface="Times New Roman" panose="02020603050405020304" pitchFamily="18" charset="0"/>
              </a:rPr>
              <a:t>  1° les actes entre vifs à titre gratuit ou onéreux, constitutifs, translatifs ou déclaratifs de droits réels immobiliers, autres que les privilèges et hypothèques, y compris les actes authentiques visés aux articles 3.85, § 1er, et 3.98, § 4, ainsi que les modifications y apportées;</a:t>
            </a:r>
            <a:r>
              <a:rPr lang="fr-FR" sz="1200" dirty="0"/>
              <a:t/>
            </a:r>
            <a:br>
              <a:rPr lang="fr-FR" sz="1200" dirty="0"/>
            </a:br>
            <a:r>
              <a:rPr lang="fr-FR" sz="1200" b="1" i="0" dirty="0">
                <a:solidFill>
                  <a:srgbClr val="000000"/>
                </a:solidFill>
                <a:effectLst/>
                <a:latin typeface="Times New Roman" panose="02020603050405020304" pitchFamily="18" charset="0"/>
              </a:rPr>
              <a:t>  2° les actes de renonciation à de tels droits;</a:t>
            </a:r>
            <a:r>
              <a:rPr lang="fr-FR" sz="1200" dirty="0"/>
              <a:t/>
            </a:r>
            <a:br>
              <a:rPr lang="fr-FR" sz="1200" dirty="0"/>
            </a:br>
            <a:r>
              <a:rPr lang="fr-FR" sz="1200" b="1" i="0" dirty="0">
                <a:solidFill>
                  <a:srgbClr val="000000"/>
                </a:solidFill>
                <a:effectLst/>
                <a:latin typeface="Times New Roman" panose="02020603050405020304" pitchFamily="18" charset="0"/>
              </a:rPr>
              <a:t>  3° les actes </a:t>
            </a:r>
            <a:r>
              <a:rPr lang="fr-FR" sz="1200" b="1" i="0" dirty="0">
                <a:solidFill>
                  <a:srgbClr val="FF0000"/>
                </a:solidFill>
                <a:effectLst/>
                <a:latin typeface="Times New Roman" panose="02020603050405020304" pitchFamily="18" charset="0"/>
              </a:rPr>
              <a:t>constatant l'acquisition légale d'un droit réel immobilier</a:t>
            </a:r>
            <a:r>
              <a:rPr lang="fr-FR" sz="1200" b="1" i="0" dirty="0">
                <a:solidFill>
                  <a:srgbClr val="000000"/>
                </a:solidFill>
                <a:effectLst/>
                <a:latin typeface="Times New Roman" panose="02020603050405020304" pitchFamily="18" charset="0"/>
              </a:rPr>
              <a:t>, notamment ceux énoncés à l'article 3.26 et les jugements établissant l'existence d'une servitude légale visé à l'article 3.136; </a:t>
            </a:r>
            <a:r>
              <a:rPr lang="fr-FR" sz="1200" b="1" i="0" dirty="0">
                <a:solidFill>
                  <a:srgbClr val="FF0000"/>
                </a:solidFill>
                <a:effectLst/>
                <a:latin typeface="Times New Roman" panose="02020603050405020304" pitchFamily="18" charset="0"/>
                <a:sym typeface="Wingdings" panose="05000000000000000000" pitchFamily="2" charset="2"/>
              </a:rPr>
              <a:t> constat d’une prescription acquisitive,…)</a:t>
            </a:r>
            <a:r>
              <a:rPr lang="fr-FR" sz="1200" dirty="0"/>
              <a:t/>
            </a:r>
            <a:br>
              <a:rPr lang="fr-FR" sz="1200" dirty="0"/>
            </a:br>
            <a:r>
              <a:rPr lang="fr-FR" sz="1200" b="1" i="0" dirty="0">
                <a:solidFill>
                  <a:srgbClr val="000000"/>
                </a:solidFill>
                <a:effectLst/>
                <a:latin typeface="Times New Roman" panose="02020603050405020304" pitchFamily="18" charset="0"/>
              </a:rPr>
              <a:t>  4° les contrats visés à l'article 3.75, alinéa 2; </a:t>
            </a:r>
            <a:r>
              <a:rPr lang="fr-FR" sz="1200" b="1" i="0" dirty="0">
                <a:solidFill>
                  <a:srgbClr val="FF0000"/>
                </a:solidFill>
                <a:effectLst/>
                <a:latin typeface="Times New Roman" panose="02020603050405020304" pitchFamily="18" charset="0"/>
                <a:sym typeface="Wingdings" panose="05000000000000000000" pitchFamily="2" charset="2"/>
              </a:rPr>
              <a:t> (pacte d’indivision)</a:t>
            </a:r>
            <a:r>
              <a:rPr lang="fr-FR" sz="1200" dirty="0">
                <a:solidFill>
                  <a:srgbClr val="FF0000"/>
                </a:solidFill>
              </a:rPr>
              <a:t/>
            </a:r>
            <a:br>
              <a:rPr lang="fr-FR" sz="1200" dirty="0">
                <a:solidFill>
                  <a:srgbClr val="FF0000"/>
                </a:solidFill>
              </a:rPr>
            </a:br>
            <a:r>
              <a:rPr lang="fr-FR" sz="1200" b="1" i="0" dirty="0">
                <a:solidFill>
                  <a:srgbClr val="000000"/>
                </a:solidFill>
                <a:effectLst/>
                <a:latin typeface="Times New Roman" panose="02020603050405020304" pitchFamily="18" charset="0"/>
              </a:rPr>
              <a:t>  5° les actes </a:t>
            </a:r>
            <a:r>
              <a:rPr lang="fr-FR" sz="1200" b="1" i="0" dirty="0">
                <a:solidFill>
                  <a:srgbClr val="FF0000"/>
                </a:solidFill>
                <a:effectLst/>
                <a:latin typeface="Times New Roman" panose="02020603050405020304" pitchFamily="18" charset="0"/>
              </a:rPr>
              <a:t>qui accordent un droit de préférence, un droit de préemption ou un droit d'option sur un droit réel immobilier</a:t>
            </a:r>
            <a:r>
              <a:rPr lang="fr-FR" sz="1200" b="1" i="0" dirty="0">
                <a:solidFill>
                  <a:srgbClr val="000000"/>
                </a:solidFill>
                <a:effectLst/>
                <a:latin typeface="Times New Roman" panose="02020603050405020304" pitchFamily="18" charset="0"/>
              </a:rPr>
              <a:t>;</a:t>
            </a:r>
            <a:r>
              <a:rPr lang="fr-FR" sz="1200" dirty="0"/>
              <a:t/>
            </a:r>
            <a:br>
              <a:rPr lang="fr-FR" sz="1200" dirty="0"/>
            </a:br>
            <a:r>
              <a:rPr lang="fr-FR" sz="1200" b="1" i="0" dirty="0">
                <a:solidFill>
                  <a:srgbClr val="000000"/>
                </a:solidFill>
                <a:effectLst/>
                <a:latin typeface="Times New Roman" panose="02020603050405020304" pitchFamily="18" charset="0"/>
              </a:rPr>
              <a:t>  6° les baux excédant neuf années ou à vie ou contenant quittance d'au moins trois années de loyer;</a:t>
            </a:r>
            <a:r>
              <a:rPr lang="fr-FR" sz="1200" dirty="0"/>
              <a:t/>
            </a:r>
            <a:br>
              <a:rPr lang="fr-FR" sz="1200" dirty="0"/>
            </a:br>
            <a:r>
              <a:rPr lang="fr-FR" sz="1200" b="1" i="0" dirty="0">
                <a:solidFill>
                  <a:srgbClr val="000000"/>
                </a:solidFill>
                <a:effectLst/>
                <a:latin typeface="Times New Roman" panose="02020603050405020304" pitchFamily="18" charset="0"/>
              </a:rPr>
              <a:t>  7° </a:t>
            </a:r>
            <a:r>
              <a:rPr lang="fr-FR" sz="1200" b="1" i="0" dirty="0">
                <a:solidFill>
                  <a:srgbClr val="FF0000"/>
                </a:solidFill>
                <a:effectLst/>
                <a:latin typeface="Times New Roman" panose="02020603050405020304" pitchFamily="18" charset="0"/>
              </a:rPr>
              <a:t>les actes d'hérédité </a:t>
            </a:r>
            <a:r>
              <a:rPr lang="fr-FR" sz="1200" b="1" i="0" dirty="0">
                <a:solidFill>
                  <a:srgbClr val="000000"/>
                </a:solidFill>
                <a:effectLst/>
                <a:latin typeface="Times New Roman" panose="02020603050405020304" pitchFamily="18" charset="0"/>
              </a:rPr>
              <a:t>constatant qu'une personne a acquis un droit réel immobilier pour cause de mort;</a:t>
            </a:r>
            <a:r>
              <a:rPr lang="fr-FR" sz="1200" dirty="0"/>
              <a:t/>
            </a:r>
            <a:br>
              <a:rPr lang="fr-FR" sz="1200" dirty="0"/>
            </a:br>
            <a:r>
              <a:rPr lang="fr-FR" sz="1200" b="1" i="0" dirty="0">
                <a:solidFill>
                  <a:srgbClr val="000000"/>
                </a:solidFill>
                <a:effectLst/>
                <a:latin typeface="Times New Roman" panose="02020603050405020304" pitchFamily="18" charset="0"/>
              </a:rPr>
              <a:t>  8° les jugements ou arrêts passés en force de chose jugée, tenant lieu de titre pour un des actes énumérés aux 1° à 7°.</a:t>
            </a: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79506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PUBLICITE FONCIERE (art. 3.30 à 3.34)</a:t>
            </a:r>
          </a:p>
          <a:p>
            <a:pPr>
              <a:buFontTx/>
              <a:buChar char="-"/>
            </a:pPr>
            <a:r>
              <a:rPr lang="fr-BE" sz="3600" b="1" u="sng" dirty="0">
                <a:solidFill>
                  <a:srgbClr val="000000"/>
                </a:solidFill>
              </a:rPr>
              <a:t>Entrée en vigueur (art. 40 L. 20 février 2020) </a:t>
            </a:r>
          </a:p>
          <a:p>
            <a:pPr>
              <a:buFontTx/>
              <a:buChar char="-"/>
            </a:pPr>
            <a:r>
              <a:rPr lang="fr-FR" sz="1800" b="1" i="0" dirty="0">
                <a:solidFill>
                  <a:srgbClr val="000000"/>
                </a:solidFill>
                <a:effectLst/>
                <a:latin typeface="Times New Roman" panose="02020603050405020304" pitchFamily="18" charset="0"/>
              </a:rPr>
              <a:t> </a:t>
            </a:r>
            <a:r>
              <a:rPr lang="fr-FR" sz="1800" b="1" i="0" dirty="0">
                <a:effectLst/>
                <a:latin typeface="Times New Roman" panose="02020603050405020304" pitchFamily="18" charset="0"/>
              </a:rPr>
              <a:t>Art.</a:t>
            </a:r>
            <a:r>
              <a:rPr lang="fr-FR" sz="1800" b="1" i="0" dirty="0">
                <a:solidFill>
                  <a:srgbClr val="000000"/>
                </a:solidFill>
                <a:effectLst/>
                <a:latin typeface="Times New Roman" panose="02020603050405020304" pitchFamily="18" charset="0"/>
              </a:rPr>
              <a:t> 40. Les articles 3.30, § 1er, 3°, 3.30, § 1er, 5°, 3.30, § 1er, 7°, et 3.30, § 2, alinéa 2, du Code civil, insérés par l'article 2, </a:t>
            </a:r>
            <a:r>
              <a:rPr lang="fr-FR" sz="1800" b="1" i="0" dirty="0">
                <a:solidFill>
                  <a:srgbClr val="FF0000"/>
                </a:solidFill>
                <a:effectLst/>
                <a:latin typeface="Times New Roman" panose="02020603050405020304" pitchFamily="18" charset="0"/>
              </a:rPr>
              <a:t>entrent en vigueur à une date fixée par le Roi et au plus tard le 1er juillet 2022</a:t>
            </a:r>
            <a:endParaRPr lang="fr-BE" sz="18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003824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fontScale="92500" lnSpcReduction="10000"/>
          </a:bodyPr>
          <a:lstStyle/>
          <a:p>
            <a:pPr marL="0" indent="0">
              <a:buNone/>
            </a:pPr>
            <a:r>
              <a:rPr lang="fr-BE" sz="2400" b="1" i="0" u="sng" dirty="0">
                <a:solidFill>
                  <a:srgbClr val="000000"/>
                </a:solidFill>
                <a:effectLst/>
              </a:rPr>
              <a:t>Comptes tiers (aussi pour les agents immobiliers)</a:t>
            </a:r>
          </a:p>
          <a:p>
            <a:pPr marL="0" indent="0">
              <a:buNone/>
            </a:pPr>
            <a:r>
              <a:rPr lang="fr-FR" sz="1600" b="1" i="0" dirty="0">
                <a:solidFill>
                  <a:srgbClr val="FF0000"/>
                </a:solidFill>
                <a:effectLst/>
                <a:latin typeface="Times New Roman" panose="02020603050405020304" pitchFamily="18" charset="0"/>
              </a:rPr>
              <a:t>Art. 3.37. Comptes tiers</a:t>
            </a:r>
            <a:r>
              <a:rPr lang="fr-FR" sz="1600" dirty="0"/>
              <a:t/>
            </a:r>
            <a:br>
              <a:rPr lang="fr-FR" sz="1600" dirty="0"/>
            </a:br>
            <a:r>
              <a:rPr lang="fr-FR" sz="1600" b="1" i="0" dirty="0">
                <a:solidFill>
                  <a:srgbClr val="000000"/>
                </a:solidFill>
                <a:effectLst/>
                <a:latin typeface="Times New Roman" panose="02020603050405020304" pitchFamily="18" charset="0"/>
              </a:rPr>
              <a:t>  Les créances sur les sommes, titres et valeurs au porteur placés au profit d'un tiers sur les comptes visés aux articles 446quater, 446quinquies, 522/1 et 522/2 du Code Judiciaire, à l'article 21/2 de la loi du 11 février 2013 organisant la profession d'agent immobilier et aux articles 34 et 34bis de la loi de du 25 ventôse an XI contenant organisation du notariat sont séparés du patrimoine du titulaire du compte.</a:t>
            </a:r>
            <a:r>
              <a:rPr lang="fr-FR" sz="1600" dirty="0"/>
              <a:t/>
            </a:r>
            <a:br>
              <a:rPr lang="fr-FR" sz="1600" dirty="0"/>
            </a:br>
            <a:r>
              <a:rPr lang="fr-FR" sz="1600" b="1" i="0" dirty="0">
                <a:solidFill>
                  <a:srgbClr val="000000"/>
                </a:solidFill>
                <a:effectLst/>
                <a:latin typeface="Times New Roman" panose="02020603050405020304" pitchFamily="18" charset="0"/>
              </a:rPr>
              <a:t>  Ces créances échappent au concours entre les créanciers du titulaire du compte et toutes les opérations afférentes à ces créances peuvent être opposées à la masse pour autant qu'elles aient un lien avec l'affectation de ces sommes, titres et valeurs au porteur. Ces sommes, titres et valeurs au porteur sont également exclus de la liquidation du régime matrimonial et de la succession du titulaire du compte.</a:t>
            </a:r>
            <a:r>
              <a:rPr lang="fr-FR" sz="1600" dirty="0"/>
              <a:t/>
            </a:r>
            <a:br>
              <a:rPr lang="fr-FR" sz="1600" dirty="0"/>
            </a:br>
            <a:r>
              <a:rPr lang="fr-FR" sz="1600" b="1" i="0" dirty="0">
                <a:solidFill>
                  <a:srgbClr val="000000"/>
                </a:solidFill>
                <a:effectLst/>
                <a:latin typeface="Times New Roman" panose="02020603050405020304" pitchFamily="18" charset="0"/>
              </a:rPr>
              <a:t>  Si l'avoir du compte est insuffisant pour payer les tiers visés à l'alinéa 1er, il est réparti entre ceux-ci en proportion de leurs prétentions. Si le titulaire du compte peut lui-même faire valoir des droits à l'égard de l'avoir en compte, il ne lui est octroyé que le solde qui subsiste après que tous les droits des tiers ont été exercés.</a:t>
            </a:r>
            <a:endParaRPr lang="fr-BE" sz="2400" b="1" u="sng" dirty="0">
              <a:solidFill>
                <a:srgbClr val="000000"/>
              </a:solidFill>
            </a:endParaRPr>
          </a:p>
          <a:p>
            <a:pPr marL="0" indent="0">
              <a:buNone/>
            </a:pP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088585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4000" dirty="0">
                <a:solidFill>
                  <a:srgbClr val="FFFFFF"/>
                </a:solidFill>
              </a:rPr>
              <a:t>III. 2. Dispositions générales applicables aux droits réels (sélection)</a:t>
            </a:r>
            <a:br>
              <a:rPr lang="fr-BE" sz="4000" dirty="0">
                <a:solidFill>
                  <a:srgbClr val="FFFFFF"/>
                </a:solidFill>
              </a:rPr>
            </a:br>
            <a:endParaRPr lang="fr-BE" sz="4000" dirty="0">
              <a:solidFill>
                <a:srgbClr val="FFFFFF"/>
              </a:solidFill>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BE" sz="2400" b="1" i="0" u="sng" dirty="0">
                <a:solidFill>
                  <a:srgbClr val="000000"/>
                </a:solidFill>
                <a:effectLst/>
              </a:rPr>
              <a:t>Comptes tiers (aussi pour les agents immobiliers)</a:t>
            </a:r>
          </a:p>
          <a:p>
            <a:pPr>
              <a:buFontTx/>
              <a:buChar char="-"/>
            </a:pPr>
            <a:r>
              <a:rPr lang="fr-BE" sz="2400" b="1" i="0" dirty="0">
                <a:effectLst/>
              </a:rPr>
              <a:t>Concernent les avocats, </a:t>
            </a:r>
            <a:r>
              <a:rPr lang="fr-BE" sz="2400" b="1" dirty="0"/>
              <a:t>agents immobiliers et notaires  </a:t>
            </a:r>
            <a:r>
              <a:rPr lang="fr-BE" sz="2400" b="1" i="0" dirty="0">
                <a:effectLst/>
              </a:rPr>
              <a:t>(! uniquement);</a:t>
            </a:r>
          </a:p>
          <a:p>
            <a:pPr>
              <a:buFontTx/>
              <a:buChar char="-"/>
            </a:pPr>
            <a:r>
              <a:rPr lang="fr-BE" sz="2400" b="1" dirty="0"/>
              <a:t>Destinés à recueillir les montants placés au profit des tiers </a:t>
            </a:r>
            <a:r>
              <a:rPr lang="fr-BE" sz="2400" b="1" dirty="0">
                <a:sym typeface="Wingdings" panose="05000000000000000000" pitchFamily="2" charset="2"/>
              </a:rPr>
              <a:t> hors du patrimoine de leur titulaire</a:t>
            </a:r>
          </a:p>
          <a:p>
            <a:pPr>
              <a:buFontTx/>
              <a:buChar char="-"/>
            </a:pPr>
            <a:r>
              <a:rPr lang="fr-BE" sz="2400" b="1" dirty="0">
                <a:sym typeface="Wingdings" panose="05000000000000000000" pitchFamily="2" charset="2"/>
              </a:rPr>
              <a:t>A l’abri des créanciers du titulaire en cas de succession, faillite,…</a:t>
            </a:r>
            <a:endParaRPr lang="fr-BE" sz="2400" b="1" dirty="0"/>
          </a:p>
          <a:p>
            <a:pPr marL="0" indent="0">
              <a:buNone/>
            </a:pPr>
            <a:endParaRPr lang="fr-BE"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8599025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2</a:t>
            </a:r>
            <a:r>
              <a:rPr lang="fr-BE" sz="2800" dirty="0">
                <a:solidFill>
                  <a:schemeClr val="bg1"/>
                </a:solidFill>
                <a:latin typeface="+mn-lt"/>
              </a:rPr>
              <a:t>. </a:t>
            </a:r>
            <a:r>
              <a:rPr lang="fr-FR" sz="2800" b="1" i="0" dirty="0">
                <a:solidFill>
                  <a:schemeClr val="bg1"/>
                </a:solidFill>
                <a:effectLst/>
                <a:latin typeface="+mn-lt"/>
              </a:rPr>
              <a:t>Dispositions générales relatives à l'objet des droits réels (sélection)</a:t>
            </a:r>
            <a:r>
              <a:rPr lang="fr-BE" sz="2800" dirty="0">
                <a:solidFill>
                  <a:srgbClr val="FFFFFF"/>
                </a:solidFill>
                <a:latin typeface="+mn-lt"/>
              </a:rPr>
              <a:t/>
            </a:r>
            <a:br>
              <a:rPr lang="fr-BE" sz="2800" dirty="0">
                <a:solidFill>
                  <a:srgbClr val="FFFFFF"/>
                </a:solidFill>
                <a:latin typeface="+mn-lt"/>
              </a:rPr>
            </a:b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lnSpcReduction="10000"/>
          </a:bodyPr>
          <a:lstStyle/>
          <a:p>
            <a:pPr>
              <a:buFontTx/>
              <a:buChar char="-"/>
            </a:pPr>
            <a:r>
              <a:rPr lang="fr-FR" sz="2000" b="1" i="0" u="sng" dirty="0">
                <a:solidFill>
                  <a:srgbClr val="000000"/>
                </a:solidFill>
                <a:effectLst/>
              </a:rPr>
              <a:t>Art. 3.7. Objet des droits réels</a:t>
            </a:r>
            <a:r>
              <a:rPr lang="fr-FR" sz="2000" dirty="0"/>
              <a:t/>
            </a:r>
            <a:br>
              <a:rPr lang="fr-FR" sz="2000" dirty="0"/>
            </a:br>
            <a:r>
              <a:rPr lang="fr-FR" sz="2000" b="1" i="0" dirty="0">
                <a:solidFill>
                  <a:srgbClr val="000000"/>
                </a:solidFill>
                <a:effectLst/>
              </a:rPr>
              <a:t>  Les droits réels peuvent porter sur tous les biens visés à l'article 3.41, sauf les restrictions qui découlent de la nature du droit concerné.</a:t>
            </a:r>
          </a:p>
          <a:p>
            <a:pPr>
              <a:buFontTx/>
              <a:buChar char="-"/>
            </a:pPr>
            <a:r>
              <a:rPr lang="fr-FR" sz="2000" b="1" i="0" u="sng" dirty="0">
                <a:solidFill>
                  <a:srgbClr val="000000"/>
                </a:solidFill>
                <a:effectLst/>
              </a:rPr>
              <a:t>Art. 3.40. Choses corporelles et incorporelles: définition</a:t>
            </a:r>
            <a:r>
              <a:rPr lang="fr-FR" sz="2000" dirty="0"/>
              <a:t/>
            </a:r>
            <a:br>
              <a:rPr lang="fr-FR" sz="2000" dirty="0"/>
            </a:br>
            <a:r>
              <a:rPr lang="fr-FR" sz="2000" b="1" i="0" dirty="0">
                <a:solidFill>
                  <a:srgbClr val="000000"/>
                </a:solidFill>
                <a:effectLst/>
              </a:rPr>
              <a:t>  Les choses sont corporelles ou incorporelles. A la différence des choses incorporelles, </a:t>
            </a:r>
            <a:r>
              <a:rPr lang="fr-FR" sz="2000" b="1" i="0" dirty="0">
                <a:solidFill>
                  <a:srgbClr val="FF0000"/>
                </a:solidFill>
                <a:effectLst/>
              </a:rPr>
              <a:t>les choses corporelles sont susceptibles d'être appréhendées par les sens et peuvent être mesurées de manière instantanée. </a:t>
            </a:r>
          </a:p>
          <a:p>
            <a:pPr marL="0" indent="0">
              <a:buNone/>
            </a:pPr>
            <a:r>
              <a:rPr lang="fr-FR" sz="2000" b="1" dirty="0">
                <a:solidFill>
                  <a:srgbClr val="FF0000"/>
                </a:solidFill>
                <a:sym typeface="Wingdings" panose="05000000000000000000" pitchFamily="2" charset="2"/>
              </a:rPr>
              <a:t> Ex : Bruit ?</a:t>
            </a:r>
            <a:endParaRPr lang="fr-FR" sz="2000" b="1" i="0" dirty="0">
              <a:solidFill>
                <a:srgbClr val="FF0000"/>
              </a:solidFill>
              <a:effectLst/>
            </a:endParaRPr>
          </a:p>
          <a:p>
            <a:pPr>
              <a:buFontTx/>
              <a:buChar char="-"/>
            </a:pPr>
            <a:r>
              <a:rPr lang="fr-FR" sz="2000" b="1" i="0" dirty="0">
                <a:solidFill>
                  <a:srgbClr val="000000"/>
                </a:solidFill>
                <a:effectLst/>
              </a:rPr>
              <a:t>Art. 3.41. Biens</a:t>
            </a:r>
            <a:r>
              <a:rPr lang="fr-FR" sz="2000" dirty="0"/>
              <a:t/>
            </a:r>
            <a:br>
              <a:rPr lang="fr-FR" sz="2000" dirty="0"/>
            </a:br>
            <a:r>
              <a:rPr lang="fr-FR" sz="2000" b="1" i="0" dirty="0">
                <a:solidFill>
                  <a:srgbClr val="000000"/>
                </a:solidFill>
                <a:effectLst/>
              </a:rPr>
              <a:t>  Les biens, au sens le plus large, sont </a:t>
            </a:r>
            <a:r>
              <a:rPr lang="fr-FR" sz="2000" b="1" i="0" dirty="0">
                <a:solidFill>
                  <a:srgbClr val="FF0000"/>
                </a:solidFill>
                <a:effectLst/>
              </a:rPr>
              <a:t>toutes les choses susceptibles d'appropriation, y compris les droits patrimoniaux</a:t>
            </a:r>
            <a:r>
              <a:rPr lang="fr-FR" sz="2000" b="1" i="0" dirty="0">
                <a:solidFill>
                  <a:srgbClr val="000000"/>
                </a:solidFill>
                <a:effectLst/>
              </a:rPr>
              <a:t>.</a:t>
            </a:r>
            <a:endParaRPr lang="fr-BE"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095856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2</a:t>
            </a:r>
            <a:r>
              <a:rPr lang="fr-BE" sz="2800" dirty="0">
                <a:solidFill>
                  <a:schemeClr val="bg1"/>
                </a:solidFill>
                <a:latin typeface="+mn-lt"/>
              </a:rPr>
              <a:t>. </a:t>
            </a:r>
            <a:r>
              <a:rPr lang="fr-FR" sz="2800" b="1" i="0" dirty="0">
                <a:solidFill>
                  <a:schemeClr val="bg1"/>
                </a:solidFill>
                <a:effectLst/>
                <a:latin typeface="+mn-lt"/>
              </a:rPr>
              <a:t>Dispositions générales relatives à l'objet des droits réels (sélection)</a:t>
            </a:r>
            <a:r>
              <a:rPr lang="fr-BE" sz="2800" dirty="0">
                <a:solidFill>
                  <a:srgbClr val="FFFFFF"/>
                </a:solidFill>
                <a:latin typeface="+mn-lt"/>
              </a:rPr>
              <a:t/>
            </a:r>
            <a:br>
              <a:rPr lang="fr-BE" sz="2800" dirty="0">
                <a:solidFill>
                  <a:srgbClr val="FFFFFF"/>
                </a:solidFill>
                <a:latin typeface="+mn-lt"/>
              </a:rPr>
            </a:b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fontScale="85000" lnSpcReduction="20000"/>
          </a:bodyPr>
          <a:lstStyle/>
          <a:p>
            <a:pPr>
              <a:buFontTx/>
              <a:buChar char="-"/>
            </a:pPr>
            <a:r>
              <a:rPr lang="fr-FR" sz="1200" b="1" i="0" dirty="0">
                <a:solidFill>
                  <a:srgbClr val="000000"/>
                </a:solidFill>
                <a:effectLst>
                  <a:outerShdw blurRad="38100" dist="38100" dir="2700000" algn="tl">
                    <a:srgbClr val="000000">
                      <a:alpha val="43137"/>
                    </a:srgbClr>
                  </a:outerShdw>
                </a:effectLst>
                <a:latin typeface="Times New Roman" panose="02020603050405020304" pitchFamily="18" charset="0"/>
              </a:rPr>
              <a:t> </a:t>
            </a:r>
            <a:r>
              <a:rPr lang="fr-FR" sz="2400" b="1" i="0" u="sng" dirty="0">
                <a:solidFill>
                  <a:srgbClr val="000000"/>
                </a:solidFill>
              </a:rPr>
              <a:t>Art. 3.8. Spécialité et unité des droits réels</a:t>
            </a:r>
            <a:r>
              <a:rPr lang="fr-FR" sz="2400" dirty="0"/>
              <a:t/>
            </a:r>
            <a:br>
              <a:rPr lang="fr-FR" sz="2400" dirty="0"/>
            </a:br>
            <a:r>
              <a:rPr lang="fr-FR" sz="2400" b="1" i="0" dirty="0">
                <a:solidFill>
                  <a:srgbClr val="000000"/>
                </a:solidFill>
                <a:effectLst/>
              </a:rPr>
              <a:t>  § 1er. Nonobstant toute clause contraire et sauf si la loi en dispose autrement, un droit réel a pour objet un bien déterminé ou un ensemble déterminé de biens.</a:t>
            </a:r>
            <a:r>
              <a:rPr lang="fr-FR" sz="2400" dirty="0"/>
              <a:t/>
            </a:r>
            <a:br>
              <a:rPr lang="fr-FR" sz="2400" dirty="0"/>
            </a:br>
            <a:r>
              <a:rPr lang="fr-FR" sz="2400" b="1" i="0" dirty="0">
                <a:solidFill>
                  <a:srgbClr val="000000"/>
                </a:solidFill>
                <a:effectLst/>
              </a:rPr>
              <a:t>  § 2. </a:t>
            </a:r>
            <a:r>
              <a:rPr lang="fr-FR" sz="2400" b="1" i="0" dirty="0">
                <a:solidFill>
                  <a:srgbClr val="FF0000"/>
                </a:solidFill>
                <a:effectLst/>
              </a:rPr>
              <a:t>Une composante inhérente </a:t>
            </a:r>
            <a:r>
              <a:rPr lang="fr-FR" sz="2400" b="1" i="0" dirty="0">
                <a:solidFill>
                  <a:srgbClr val="000000"/>
                </a:solidFill>
                <a:effectLst/>
              </a:rPr>
              <a:t>d'un bien est un élément nécessaire de ce bien qui ne peut en être séparé sans porter atteinte à la substance physique ou fonctionnelle de ce bien.</a:t>
            </a:r>
            <a:r>
              <a:rPr lang="fr-FR" sz="2400" dirty="0"/>
              <a:t/>
            </a:r>
            <a:br>
              <a:rPr lang="fr-FR" sz="2400" dirty="0"/>
            </a:br>
            <a:r>
              <a:rPr lang="fr-FR" sz="2400" b="1" i="0" dirty="0">
                <a:solidFill>
                  <a:srgbClr val="000000"/>
                </a:solidFill>
                <a:effectLst/>
              </a:rPr>
              <a:t>  </a:t>
            </a:r>
            <a:r>
              <a:rPr lang="fr-FR" sz="2400" b="1" i="0" dirty="0">
                <a:solidFill>
                  <a:srgbClr val="FF0000"/>
                </a:solidFill>
                <a:effectLst/>
              </a:rPr>
              <a:t>Nonobstant toute clause contraire et sauf si la loi en dispose autrement, un droit réel ne peut pas être établi isolément sur une composante inhérente d'un bien</a:t>
            </a:r>
            <a:r>
              <a:rPr lang="fr-FR" sz="2400" b="1" i="0" dirty="0">
                <a:solidFill>
                  <a:srgbClr val="000000"/>
                </a:solidFill>
                <a:effectLst/>
              </a:rPr>
              <a:t>, un droit réel sur un bien s'étend de plein droit à ses composantes inhérentes et tout acte de disposition relatif à un bien concerne de plein droit les composantes inhérentes de celui-ci.</a:t>
            </a:r>
            <a:endParaRPr lang="fr-FR" sz="2400" b="1" i="0" u="sng" dirty="0">
              <a:effectLst/>
            </a:endParaRPr>
          </a:p>
          <a:p>
            <a:pPr marL="0" indent="0">
              <a:buNone/>
            </a:pPr>
            <a:r>
              <a:rPr lang="fr-FR" sz="2400" b="1" i="1" dirty="0">
                <a:solidFill>
                  <a:srgbClr val="FF0000"/>
                </a:solidFill>
                <a:sym typeface="Wingdings" panose="05000000000000000000" pitchFamily="2" charset="2"/>
              </a:rPr>
              <a:t> </a:t>
            </a:r>
            <a:r>
              <a:rPr lang="fr-FR" sz="2400" b="1" i="1" dirty="0">
                <a:solidFill>
                  <a:srgbClr val="FF0000"/>
                </a:solidFill>
              </a:rPr>
              <a:t>Ex : chaudière d’un bâtiment, moteur d’une voiture, panneaux solaires </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81177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2</a:t>
            </a:r>
            <a:r>
              <a:rPr lang="fr-BE" sz="2800" dirty="0">
                <a:solidFill>
                  <a:schemeClr val="bg1"/>
                </a:solidFill>
                <a:latin typeface="+mn-lt"/>
              </a:rPr>
              <a:t>. </a:t>
            </a:r>
            <a:r>
              <a:rPr lang="fr-FR" sz="2800" b="1" i="0" dirty="0">
                <a:solidFill>
                  <a:schemeClr val="bg1"/>
                </a:solidFill>
                <a:effectLst/>
                <a:latin typeface="+mn-lt"/>
              </a:rPr>
              <a:t>Dispositions générales relatives à l'objet des droits réels (sélection)</a:t>
            </a:r>
            <a:r>
              <a:rPr lang="fr-BE" sz="2800" dirty="0">
                <a:solidFill>
                  <a:srgbClr val="FFFFFF"/>
                </a:solidFill>
                <a:latin typeface="+mn-lt"/>
              </a:rPr>
              <a:t/>
            </a:r>
            <a:br>
              <a:rPr lang="fr-BE" sz="2800" dirty="0">
                <a:solidFill>
                  <a:srgbClr val="FFFFFF"/>
                </a:solidFill>
                <a:latin typeface="+mn-lt"/>
              </a:rPr>
            </a:b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fontScale="92500"/>
          </a:bodyPr>
          <a:lstStyle/>
          <a:p>
            <a:pPr>
              <a:buFontTx/>
              <a:buChar char="-"/>
            </a:pPr>
            <a:r>
              <a:rPr lang="fr-FR" sz="1200" b="1" i="0" dirty="0">
                <a:solidFill>
                  <a:srgbClr val="000000"/>
                </a:solidFill>
                <a:effectLst>
                  <a:outerShdw blurRad="38100" dist="38100" dir="2700000" algn="tl">
                    <a:srgbClr val="000000">
                      <a:alpha val="43137"/>
                    </a:srgbClr>
                  </a:outerShdw>
                </a:effectLst>
                <a:latin typeface="Times New Roman" panose="02020603050405020304" pitchFamily="18" charset="0"/>
              </a:rPr>
              <a:t> </a:t>
            </a:r>
            <a:r>
              <a:rPr lang="fr-FR" sz="2400" b="1" i="0" u="sng" dirty="0">
                <a:effectLst/>
              </a:rPr>
              <a:t> Art. 3.9. Accessoires</a:t>
            </a:r>
            <a:r>
              <a:rPr lang="fr-FR" sz="2400" dirty="0"/>
              <a:t/>
            </a:r>
            <a:br>
              <a:rPr lang="fr-FR" sz="2400" dirty="0"/>
            </a:br>
            <a:r>
              <a:rPr lang="fr-FR" sz="2400" b="1" i="0" dirty="0">
                <a:effectLst/>
              </a:rPr>
              <a:t>  </a:t>
            </a:r>
            <a:r>
              <a:rPr lang="fr-FR" sz="2400" b="1" i="0" dirty="0">
                <a:solidFill>
                  <a:srgbClr val="FF0000"/>
                </a:solidFill>
                <a:effectLst/>
              </a:rPr>
              <a:t>Dans la mesure où ils appartiennent à la même personne</a:t>
            </a:r>
            <a:r>
              <a:rPr lang="fr-FR" sz="2400" b="1" i="0" dirty="0">
                <a:effectLst/>
              </a:rPr>
              <a:t>, un bien est l'accessoire d'un autre bien, soit s'il lui est attaché ou placé à demeure, soit s'il est mis au service de l'exploitation ou de la sauvegarde de ce bien principal.</a:t>
            </a:r>
            <a:r>
              <a:rPr lang="fr-FR" sz="2400" dirty="0"/>
              <a:t/>
            </a:r>
            <a:br>
              <a:rPr lang="fr-FR" sz="2400" dirty="0"/>
            </a:br>
            <a:r>
              <a:rPr lang="fr-FR" sz="2400" b="1" i="0" dirty="0">
                <a:effectLst/>
              </a:rPr>
              <a:t>  Un droit réel sur un bien vise aussi, de plein droit, les accessoires de ce bien.</a:t>
            </a:r>
            <a:r>
              <a:rPr lang="fr-FR" sz="2400" dirty="0"/>
              <a:t/>
            </a:r>
            <a:br>
              <a:rPr lang="fr-FR" sz="2400" dirty="0"/>
            </a:br>
            <a:r>
              <a:rPr lang="fr-FR" sz="2400" b="1" i="0" dirty="0">
                <a:effectLst/>
              </a:rPr>
              <a:t>  </a:t>
            </a:r>
            <a:r>
              <a:rPr lang="fr-FR" sz="2400" b="1" i="0" dirty="0">
                <a:solidFill>
                  <a:srgbClr val="FF0000"/>
                </a:solidFill>
                <a:effectLst/>
              </a:rPr>
              <a:t>Sauf clause contraire, tout acte de disposition relatif à un bien concerne de plein droit les accessoires de celui-ci</a:t>
            </a:r>
            <a:r>
              <a:rPr lang="fr-FR" sz="2400" b="1" i="0" dirty="0">
                <a:solidFill>
                  <a:srgbClr val="000000"/>
                </a:solidFill>
                <a:effectLst/>
              </a:rPr>
              <a:t>.</a:t>
            </a:r>
          </a:p>
          <a:p>
            <a:pPr>
              <a:buFont typeface="Wingdings" panose="05000000000000000000" pitchFamily="2" charset="2"/>
              <a:buChar char="è"/>
            </a:pPr>
            <a:r>
              <a:rPr lang="fr-FR" sz="2400" b="1" dirty="0">
                <a:solidFill>
                  <a:srgbClr val="000000"/>
                </a:solidFill>
                <a:sym typeface="Wingdings" panose="05000000000000000000" pitchFamily="2" charset="2"/>
              </a:rPr>
              <a:t>« </a:t>
            </a:r>
            <a:r>
              <a:rPr lang="fr-FR" sz="2400" b="1" i="1" dirty="0">
                <a:solidFill>
                  <a:srgbClr val="000000"/>
                </a:solidFill>
                <a:sym typeface="Wingdings" panose="05000000000000000000" pitchFamily="2" charset="2"/>
              </a:rPr>
              <a:t>L’accessoire suit le principal »</a:t>
            </a:r>
          </a:p>
          <a:p>
            <a:pPr>
              <a:buFont typeface="Wingdings" panose="05000000000000000000" pitchFamily="2" charset="2"/>
              <a:buChar char="è"/>
            </a:pPr>
            <a:r>
              <a:rPr lang="fr-FR" sz="2400" b="1" i="1" dirty="0">
                <a:solidFill>
                  <a:srgbClr val="000000"/>
                </a:solidFill>
                <a:sym typeface="Wingdings" panose="05000000000000000000" pitchFamily="2" charset="2"/>
              </a:rPr>
              <a:t>Ex : statue dans une alcôve</a:t>
            </a:r>
            <a:endParaRPr lang="fr-FR" sz="2400" b="1" i="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845496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III.3</a:t>
            </a:r>
            <a:r>
              <a:rPr lang="fr-BE" sz="2800" dirty="0">
                <a:solidFill>
                  <a:schemeClr val="bg1"/>
                </a:solidFill>
                <a:latin typeface="+mn-lt"/>
              </a:rPr>
              <a:t>.Domaine public vs domaine privé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a:buFontTx/>
              <a:buChar char="-"/>
            </a:pPr>
            <a:r>
              <a:rPr lang="fr-FR" sz="1200" b="1" dirty="0">
                <a:solidFill>
                  <a:srgbClr val="000000"/>
                </a:solidFill>
                <a:effectLst>
                  <a:outerShdw blurRad="38100" dist="38100" dir="2700000" algn="tl">
                    <a:srgbClr val="000000">
                      <a:alpha val="43137"/>
                    </a:srgbClr>
                  </a:outerShdw>
                </a:effectLst>
              </a:rPr>
              <a:t> </a:t>
            </a:r>
            <a:endParaRPr lang="fr-FR" sz="2400" b="1" dirty="0">
              <a:solidFill>
                <a:srgbClr val="000000"/>
              </a:solidFill>
            </a:endParaRPr>
          </a:p>
        </p:txBody>
      </p:sp>
      <p:sp>
        <p:nvSpPr>
          <p:cNvPr id="11" name="ZoneTexte 10">
            <a:extLst>
              <a:ext uri="{FF2B5EF4-FFF2-40B4-BE49-F238E27FC236}">
                <a16:creationId xmlns:a16="http://schemas.microsoft.com/office/drawing/2014/main" xmlns="" id="{B2C53A49-9F97-4647-8817-D621FCF6C30E}"/>
              </a:ext>
            </a:extLst>
          </p:cNvPr>
          <p:cNvSpPr txBox="1"/>
          <p:nvPr/>
        </p:nvSpPr>
        <p:spPr>
          <a:xfrm>
            <a:off x="6007232" y="898066"/>
            <a:ext cx="6101254" cy="4247317"/>
          </a:xfrm>
          <a:prstGeom prst="rect">
            <a:avLst/>
          </a:prstGeom>
          <a:noFill/>
        </p:spPr>
        <p:txBody>
          <a:bodyPr wrap="square">
            <a:spAutoFit/>
          </a:bodyPr>
          <a:lstStyle/>
          <a:p>
            <a:r>
              <a:rPr lang="fr-FR" b="1" i="0" dirty="0">
                <a:effectLst/>
              </a:rPr>
              <a:t>Art. 3.45. Biens publics et biens privés</a:t>
            </a:r>
          </a:p>
          <a:p>
            <a:r>
              <a:rPr lang="fr-FR" dirty="0"/>
              <a:t/>
            </a:r>
            <a:br>
              <a:rPr lang="fr-FR" dirty="0"/>
            </a:br>
            <a:r>
              <a:rPr lang="fr-FR" b="1" i="0" dirty="0">
                <a:solidFill>
                  <a:srgbClr val="000000"/>
                </a:solidFill>
                <a:effectLst/>
              </a:rPr>
              <a:t>  Les biens publics appartiennent au </a:t>
            </a:r>
            <a:r>
              <a:rPr lang="fr-FR" b="1" i="0" dirty="0">
                <a:solidFill>
                  <a:srgbClr val="FF0000"/>
                </a:solidFill>
                <a:effectLst/>
              </a:rPr>
              <a:t>domaine privé</a:t>
            </a:r>
            <a:r>
              <a:rPr lang="fr-FR" b="1" i="0" dirty="0">
                <a:solidFill>
                  <a:srgbClr val="000000"/>
                </a:solidFill>
                <a:effectLst/>
              </a:rPr>
              <a:t>, </a:t>
            </a:r>
            <a:r>
              <a:rPr lang="fr-FR" b="1" i="0" dirty="0">
                <a:solidFill>
                  <a:srgbClr val="FF0000"/>
                </a:solidFill>
                <a:effectLst/>
              </a:rPr>
              <a:t>sauf s'ils sont affectés au domaine public.</a:t>
            </a:r>
            <a:r>
              <a:rPr lang="fr-FR" dirty="0"/>
              <a:t/>
            </a:r>
            <a:br>
              <a:rPr lang="fr-FR" dirty="0"/>
            </a:br>
            <a:r>
              <a:rPr lang="fr-FR" b="1" i="0" dirty="0">
                <a:solidFill>
                  <a:srgbClr val="000000"/>
                </a:solidFill>
                <a:effectLst/>
              </a:rPr>
              <a:t>  Les biens du domaine public ne sont </a:t>
            </a:r>
            <a:r>
              <a:rPr lang="fr-FR" b="1" i="0" dirty="0">
                <a:solidFill>
                  <a:srgbClr val="FF0000"/>
                </a:solidFill>
                <a:effectLst/>
              </a:rPr>
              <a:t>pas susceptibles de prescription acquisitive</a:t>
            </a:r>
            <a:r>
              <a:rPr lang="fr-FR" b="1" i="0" dirty="0">
                <a:solidFill>
                  <a:srgbClr val="000000"/>
                </a:solidFill>
                <a:effectLst/>
              </a:rPr>
              <a:t> par une autre personne privée ou publique et ne peuvent faire l'objet d'une accession en faveur de toute autre personne privée ou publique ou de tout autre mode originaire d'acquisition. </a:t>
            </a:r>
            <a:r>
              <a:rPr lang="fr-FR" b="1" i="0" dirty="0">
                <a:solidFill>
                  <a:srgbClr val="FF0000"/>
                </a:solidFill>
                <a:effectLst/>
              </a:rPr>
              <a:t>Toutefois, il peut exister un droit personnel ou réel d'usage sur un bien du domaine public dans la mesure où la destination publique de ce bien n'y fait pas obstacle.</a:t>
            </a:r>
          </a:p>
          <a:p>
            <a:endParaRPr lang="fr-FR" b="1" dirty="0">
              <a:solidFill>
                <a:srgbClr val="000000"/>
              </a:solidFill>
            </a:endParaRPr>
          </a:p>
          <a:p>
            <a:r>
              <a:rPr lang="fr-FR" b="1" dirty="0">
                <a:solidFill>
                  <a:srgbClr val="000000"/>
                </a:solidFill>
                <a:sym typeface="Wingdings" panose="05000000000000000000" pitchFamily="2" charset="2"/>
              </a:rPr>
              <a:t> Pas de définition du domaine public – maintien de la (des) définition(s) et des controverses actuelles</a:t>
            </a:r>
            <a:endParaRPr lang="fr-FR" b="1" dirty="0">
              <a:solidFill>
                <a:srgbClr val="000000"/>
              </a:solidFill>
            </a:endParaRPr>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793669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III.3</a:t>
            </a:r>
            <a:r>
              <a:rPr lang="fr-BE" sz="2800" dirty="0">
                <a:solidFill>
                  <a:schemeClr val="bg1"/>
                </a:solidFill>
                <a:latin typeface="+mn-lt"/>
              </a:rPr>
              <a:t>.Domaine public vs domaine privé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a:buFontTx/>
              <a:buChar char="-"/>
            </a:pPr>
            <a:r>
              <a:rPr lang="fr-FR" sz="1200" b="1" dirty="0">
                <a:solidFill>
                  <a:srgbClr val="000000"/>
                </a:solidFill>
                <a:effectLst>
                  <a:outerShdw blurRad="38100" dist="38100" dir="2700000" algn="tl">
                    <a:srgbClr val="000000">
                      <a:alpha val="43137"/>
                    </a:srgbClr>
                  </a:outerShdw>
                </a:effectLst>
              </a:rPr>
              <a:t> </a:t>
            </a:r>
            <a:endParaRPr lang="fr-FR" sz="2400" b="1" dirty="0">
              <a:solidFill>
                <a:srgbClr val="000000"/>
              </a:solidFill>
            </a:endParaRPr>
          </a:p>
        </p:txBody>
      </p:sp>
      <p:sp>
        <p:nvSpPr>
          <p:cNvPr id="11" name="ZoneTexte 10">
            <a:extLst>
              <a:ext uri="{FF2B5EF4-FFF2-40B4-BE49-F238E27FC236}">
                <a16:creationId xmlns:a16="http://schemas.microsoft.com/office/drawing/2014/main" xmlns="" id="{B2C53A49-9F97-4647-8817-D621FCF6C30E}"/>
              </a:ext>
            </a:extLst>
          </p:cNvPr>
          <p:cNvSpPr txBox="1"/>
          <p:nvPr/>
        </p:nvSpPr>
        <p:spPr>
          <a:xfrm>
            <a:off x="6007232" y="898066"/>
            <a:ext cx="6101254" cy="6186309"/>
          </a:xfrm>
          <a:prstGeom prst="rect">
            <a:avLst/>
          </a:prstGeom>
          <a:noFill/>
        </p:spPr>
        <p:txBody>
          <a:bodyPr wrap="square">
            <a:spAutoFit/>
          </a:bodyPr>
          <a:lstStyle/>
          <a:p>
            <a:endParaRPr lang="fr-FR" b="1" dirty="0">
              <a:solidFill>
                <a:srgbClr val="000000"/>
              </a:solidFill>
              <a:latin typeface="Times New Roman" panose="02020603050405020304" pitchFamily="18" charset="0"/>
            </a:endParaRPr>
          </a:p>
          <a:p>
            <a:endParaRPr lang="fr-FR" b="1" dirty="0">
              <a:solidFill>
                <a:srgbClr val="000000"/>
              </a:solidFill>
              <a:latin typeface="Times New Roman" panose="02020603050405020304" pitchFamily="18" charset="0"/>
            </a:endParaRPr>
          </a:p>
          <a:p>
            <a:endParaRPr lang="fr-FR" b="1" dirty="0">
              <a:solidFill>
                <a:srgbClr val="000000"/>
              </a:solidFill>
              <a:latin typeface="Times New Roman" panose="02020603050405020304" pitchFamily="18" charset="0"/>
            </a:endParaRPr>
          </a:p>
          <a:p>
            <a:endParaRPr lang="fr-FR" b="1" dirty="0">
              <a:solidFill>
                <a:srgbClr val="000000"/>
              </a:solidFill>
              <a:latin typeface="Times New Roman" panose="02020603050405020304" pitchFamily="18" charset="0"/>
            </a:endParaRPr>
          </a:p>
          <a:p>
            <a:pPr marL="285750" indent="-285750">
              <a:buFont typeface="Arial" panose="020B0604020202020204" pitchFamily="34" charset="0"/>
              <a:buChar char="•"/>
            </a:pPr>
            <a:r>
              <a:rPr lang="fr-FR" b="1" dirty="0">
                <a:solidFill>
                  <a:srgbClr val="000000"/>
                </a:solidFill>
              </a:rPr>
              <a:t>Liens étroits entre le droit des biens et le droit public et administratif</a:t>
            </a:r>
          </a:p>
          <a:p>
            <a:pPr marL="285750" indent="-285750">
              <a:buFont typeface="Arial" panose="020B0604020202020204" pitchFamily="34" charset="0"/>
              <a:buChar char="•"/>
            </a:pPr>
            <a:endParaRPr lang="fr-FR" b="1" dirty="0">
              <a:solidFill>
                <a:srgbClr val="000000"/>
              </a:solidFill>
            </a:endParaRPr>
          </a:p>
          <a:p>
            <a:pPr marL="285750" indent="-285750">
              <a:buFont typeface="Arial" panose="020B0604020202020204" pitchFamily="34" charset="0"/>
              <a:buChar char="•"/>
            </a:pPr>
            <a:r>
              <a:rPr lang="fr-FR" b="1" dirty="0">
                <a:solidFill>
                  <a:srgbClr val="000000"/>
                </a:solidFill>
              </a:rPr>
              <a:t>Grande importance pratique (régimes juridiques très différents)</a:t>
            </a:r>
          </a:p>
          <a:p>
            <a:pPr marL="285750" indent="-285750">
              <a:buFont typeface="Arial" panose="020B0604020202020204" pitchFamily="34" charset="0"/>
              <a:buChar char="•"/>
            </a:pPr>
            <a:endParaRPr lang="fr-FR" b="1" dirty="0">
              <a:solidFill>
                <a:srgbClr val="000000"/>
              </a:solidFill>
            </a:endParaRPr>
          </a:p>
          <a:p>
            <a:pPr marL="285750" indent="-285750">
              <a:buFont typeface="Arial" panose="020B0604020202020204" pitchFamily="34" charset="0"/>
              <a:buChar char="•"/>
            </a:pPr>
            <a:r>
              <a:rPr lang="fr-FR" b="1" dirty="0">
                <a:solidFill>
                  <a:srgbClr val="000000"/>
                </a:solidFill>
              </a:rPr>
              <a:t>Evolution récente : Cass., 15 mars 2018 : « </a:t>
            </a:r>
            <a:r>
              <a:rPr lang="fr-FR" b="0" i="1" dirty="0">
                <a:effectLst/>
              </a:rPr>
              <a:t>Un bien appartient au domaine public lorsque, par une décision expresse ou tacite de l'autorité compétente, </a:t>
            </a:r>
            <a:r>
              <a:rPr lang="fr-FR" b="1" i="1" dirty="0">
                <a:effectLst/>
              </a:rPr>
              <a:t>il est affecté à l'usage de tous </a:t>
            </a:r>
            <a:r>
              <a:rPr lang="fr-FR" b="1" i="1" dirty="0">
                <a:solidFill>
                  <a:srgbClr val="FF0000"/>
                </a:solidFill>
                <a:effectLst/>
              </a:rPr>
              <a:t>ou à un service public</a:t>
            </a:r>
            <a:r>
              <a:rPr lang="fr-FR" b="1" i="1" dirty="0">
                <a:effectLst/>
              </a:rPr>
              <a:t>.</a:t>
            </a:r>
            <a:r>
              <a:rPr lang="fr-FR" b="0" i="1" dirty="0">
                <a:effectLst/>
              </a:rPr>
              <a:t> Son usage ne peut porter atteinte au droit de l'autorité de le réglementer et de le préserver à tout moment en fonction des besoins et dans l'intérêt de l'ensemble des citoyens. »</a:t>
            </a:r>
            <a:endParaRPr lang="fr-FR" b="1" i="1" dirty="0"/>
          </a:p>
          <a:p>
            <a:pPr marL="285750" indent="-285750">
              <a:buFont typeface="Arial" panose="020B0604020202020204" pitchFamily="34" charset="0"/>
              <a:buChar char="•"/>
            </a:pPr>
            <a:endParaRPr lang="fr-FR" b="1" dirty="0">
              <a:solidFill>
                <a:srgbClr val="000000"/>
              </a:solidFill>
            </a:endParaRPr>
          </a:p>
          <a:p>
            <a:pPr marL="285750" indent="-285750">
              <a:buFont typeface="Arial" panose="020B0604020202020204" pitchFamily="34" charset="0"/>
              <a:buChar char="•"/>
            </a:pPr>
            <a:endParaRPr lang="fr-FR" b="1" dirty="0">
              <a:solidFill>
                <a:srgbClr val="000000"/>
              </a:solidFill>
            </a:endParaRPr>
          </a:p>
          <a:p>
            <a:r>
              <a:rPr lang="fr-FR" b="1" dirty="0">
                <a:solidFill>
                  <a:srgbClr val="000000"/>
                </a:solidFill>
                <a:sym typeface="Wingdings" panose="05000000000000000000" pitchFamily="2" charset="2"/>
              </a:rPr>
              <a:t> L’appartenance au domaine privé est la règle, le domaine public l’exception</a:t>
            </a:r>
            <a:endParaRPr lang="fr-FR" b="1" dirty="0">
              <a:solidFill>
                <a:srgbClr val="000000"/>
              </a:solidFill>
            </a:endParaRPr>
          </a:p>
          <a:p>
            <a:endParaRPr lang="fr-FR" b="1" dirty="0">
              <a:solidFill>
                <a:srgbClr val="000000"/>
              </a:solidFill>
              <a:latin typeface="Times New Roman" panose="02020603050405020304" pitchFamily="18" charset="0"/>
            </a:endParaRPr>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0752385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a:t>
            </a:r>
            <a:r>
              <a:rPr lang="fr-BE" sz="2800" b="1" i="0" dirty="0">
                <a:solidFill>
                  <a:schemeClr val="bg1"/>
                </a:solidFill>
                <a:effectLst/>
                <a:latin typeface="+mn-lt"/>
              </a:rPr>
              <a:t>Biens mobiliers vs Biens immobiliers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a:buFontTx/>
              <a:buChar char="-"/>
            </a:pPr>
            <a:r>
              <a:rPr lang="fr-FR" sz="2400" b="1" i="0" dirty="0">
                <a:solidFill>
                  <a:srgbClr val="000000"/>
                </a:solidFill>
                <a:effectLst/>
              </a:rPr>
              <a:t>Art. 3.46. Caractère résiduel de la catégorie de meubles</a:t>
            </a:r>
            <a:r>
              <a:rPr lang="fr-FR" sz="2400" dirty="0"/>
              <a:t/>
            </a:r>
            <a:br>
              <a:rPr lang="fr-FR" sz="2400" dirty="0"/>
            </a:br>
            <a:r>
              <a:rPr lang="fr-FR" b="1" i="0" dirty="0">
                <a:solidFill>
                  <a:srgbClr val="000000"/>
                </a:solidFill>
                <a:effectLst/>
              </a:rPr>
              <a:t>  </a:t>
            </a:r>
            <a:r>
              <a:rPr lang="fr-FR" sz="2000" b="1" i="0" dirty="0">
                <a:solidFill>
                  <a:srgbClr val="000000"/>
                </a:solidFill>
                <a:effectLst/>
              </a:rPr>
              <a:t>Tous les biens sont meubles ou immeubles. </a:t>
            </a:r>
            <a:r>
              <a:rPr lang="fr-FR" sz="2000" b="1" i="0" dirty="0">
                <a:solidFill>
                  <a:srgbClr val="FF0000"/>
                </a:solidFill>
                <a:effectLst/>
              </a:rPr>
              <a:t>Tout ce qui n'est pas immeuble en application des dispositions qui suivent est meuble</a:t>
            </a:r>
            <a:r>
              <a:rPr lang="fr-FR" sz="2000" b="1" i="0" dirty="0">
                <a:solidFill>
                  <a:srgbClr val="000000"/>
                </a:solidFill>
                <a:effectLst/>
                <a:latin typeface="Times New Roman" panose="02020603050405020304" pitchFamily="18" charset="0"/>
              </a:rPr>
              <a:t>.</a:t>
            </a:r>
            <a:r>
              <a:rPr lang="fr-FR" sz="2000" b="1" dirty="0">
                <a:solidFill>
                  <a:srgbClr val="000000"/>
                </a:solidFill>
                <a:effectLst>
                  <a:outerShdw blurRad="38100" dist="38100" dir="2700000" algn="tl">
                    <a:srgbClr val="000000">
                      <a:alpha val="43137"/>
                    </a:srgbClr>
                  </a:outerShdw>
                </a:effectLst>
              </a:rPr>
              <a:t> </a:t>
            </a: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2877766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 b</a:t>
            </a:r>
            <a:r>
              <a:rPr lang="fr-BE" sz="2800" b="1" i="0" dirty="0">
                <a:solidFill>
                  <a:schemeClr val="bg1"/>
                </a:solidFill>
                <a:effectLst/>
                <a:latin typeface="+mn-lt"/>
              </a:rPr>
              <a:t>ornage</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fontScale="92500" lnSpcReduction="20000"/>
          </a:bodyPr>
          <a:lstStyle/>
          <a:p>
            <a:pPr>
              <a:buFontTx/>
              <a:buChar char="-"/>
            </a:pPr>
            <a:r>
              <a:rPr lang="fr-FR" sz="1400" b="1" i="0" u="sng" dirty="0">
                <a:solidFill>
                  <a:srgbClr val="000000"/>
                </a:solidFill>
              </a:rPr>
              <a:t>Art. 3.61. Etendue horizontale de la propriété foncière</a:t>
            </a:r>
            <a:r>
              <a:rPr lang="fr-FR" sz="1400" dirty="0"/>
              <a:t/>
            </a:r>
            <a:br>
              <a:rPr lang="fr-FR" sz="1400" dirty="0"/>
            </a:br>
            <a:r>
              <a:rPr lang="fr-FR" sz="1400" b="1" i="0" dirty="0">
                <a:solidFill>
                  <a:srgbClr val="000000"/>
                </a:solidFill>
              </a:rPr>
              <a:t>  § 1er. </a:t>
            </a:r>
            <a:r>
              <a:rPr lang="fr-FR" sz="1400" b="1" i="0" dirty="0">
                <a:solidFill>
                  <a:srgbClr val="FF0000"/>
                </a:solidFill>
              </a:rPr>
              <a:t>Tout propriétaire peut clôturer sa parcelle conformément aux prescriptions légales et réglementaires </a:t>
            </a:r>
            <a:r>
              <a:rPr lang="fr-FR" sz="1400" b="1" i="0" dirty="0">
                <a:solidFill>
                  <a:srgbClr val="000000"/>
                </a:solidFill>
              </a:rPr>
              <a:t>jusqu'à la limite de celle-ci sans porter atteinte aux droits de tiers.</a:t>
            </a:r>
            <a:r>
              <a:rPr lang="fr-FR" sz="1400" dirty="0"/>
              <a:t/>
            </a:r>
            <a:br>
              <a:rPr lang="fr-FR" sz="1400" dirty="0"/>
            </a:br>
            <a:r>
              <a:rPr lang="fr-FR" sz="1400" b="1" i="0" dirty="0">
                <a:solidFill>
                  <a:srgbClr val="000000"/>
                </a:solidFill>
              </a:rPr>
              <a:t>  Les dispositions relatives à la clôture mitoyenne sont énoncées au titre 5 relatif aux relations de voisinage.</a:t>
            </a:r>
            <a:r>
              <a:rPr lang="fr-FR" sz="1400" dirty="0"/>
              <a:t/>
            </a:r>
            <a:br>
              <a:rPr lang="fr-FR" sz="1400" dirty="0"/>
            </a:br>
            <a:r>
              <a:rPr lang="fr-FR" sz="1400" b="1" i="0" dirty="0">
                <a:solidFill>
                  <a:srgbClr val="000000"/>
                </a:solidFill>
              </a:rPr>
              <a:t>  § 2. Les </a:t>
            </a:r>
            <a:r>
              <a:rPr lang="fr-FR" sz="1400" b="1" i="0" dirty="0">
                <a:solidFill>
                  <a:srgbClr val="FF0000"/>
                </a:solidFill>
              </a:rPr>
              <a:t>limites</a:t>
            </a:r>
            <a:r>
              <a:rPr lang="fr-FR" sz="1400" b="1" i="0" dirty="0">
                <a:solidFill>
                  <a:srgbClr val="000000"/>
                </a:solidFill>
              </a:rPr>
              <a:t> de la propriété foncière sont déterminées en </a:t>
            </a:r>
            <a:r>
              <a:rPr lang="fr-FR" sz="1400" b="1" i="0" dirty="0">
                <a:solidFill>
                  <a:srgbClr val="FF0000"/>
                </a:solidFill>
              </a:rPr>
              <a:t>premier lieu par la prescription acquisitive</a:t>
            </a:r>
            <a:r>
              <a:rPr lang="fr-FR" sz="1400" b="1" i="0" dirty="0">
                <a:solidFill>
                  <a:srgbClr val="000000"/>
                </a:solidFill>
              </a:rPr>
              <a:t>. A défaut, </a:t>
            </a:r>
            <a:r>
              <a:rPr lang="fr-FR" sz="1400" b="1" i="0" dirty="0">
                <a:solidFill>
                  <a:srgbClr val="FF0000"/>
                </a:solidFill>
              </a:rPr>
              <a:t>l'acte authentique de bornage détermine les limites de la parcelle</a:t>
            </a:r>
            <a:r>
              <a:rPr lang="fr-FR" sz="1400" b="1" i="0" dirty="0">
                <a:solidFill>
                  <a:srgbClr val="000000"/>
                </a:solidFill>
              </a:rPr>
              <a:t>, sauf contrat ultérieur modifiant la limite de la parcelle. A défaut de bornage, les limites de la parcelle sont déterminées par les titres de propriété. Si ceux-ci n'offrent pas non plus de réponse certaine, les limites de la parcelle sont établies selon l'état de la possession et les autres indices de fait, parmi lesquels la clôture de fait et les documents cadastraux.</a:t>
            </a:r>
            <a:r>
              <a:rPr lang="fr-FR" sz="1400" dirty="0"/>
              <a:t/>
            </a:r>
            <a:br>
              <a:rPr lang="fr-FR" sz="1400" dirty="0"/>
            </a:br>
            <a:r>
              <a:rPr lang="fr-FR" sz="1400" b="1" i="0" dirty="0">
                <a:solidFill>
                  <a:srgbClr val="000000"/>
                </a:solidFill>
              </a:rPr>
              <a:t>  § 3. Chaque propriétaire ou, pour la durée de son droit et moyennant l'intervention du propriétaire, chaque titulaire de droit réel peut obliger le propriétaire de la parcelle contiguë à procéder au bornage entre les parcelles. Le bornage peut être amiable, auquel cas la limite séparative est fixée dans un acte authentique, qui sera transcrit dans les registres du bureau compétent de l'Administration générale de la Documentation patrimoniale, et est matérialisée sur les parcelles par des signes extérieurs.</a:t>
            </a:r>
            <a:r>
              <a:rPr lang="fr-FR" sz="1400" dirty="0"/>
              <a:t/>
            </a:r>
            <a:br>
              <a:rPr lang="fr-FR" sz="1400" dirty="0"/>
            </a:br>
            <a:r>
              <a:rPr lang="fr-FR" sz="1400" b="1" i="0" dirty="0">
                <a:solidFill>
                  <a:srgbClr val="000000"/>
                </a:solidFill>
              </a:rPr>
              <a:t>  § 4. A défaut d'accord dans les trois mois suivant l'envoi par envoi recommandé d'une invitation à procéder à un bornage amiable, le bornage peut être demandé en justice par la partie la plus diligente, par requête contradictoire. Le jugement est transcrit dans les registres du bureau compétent de l'Administration générale de la Documentation patrimoniale conformément à l'article 3.30, § 1er, 1°, sur requête de la partie la plus diligente.</a:t>
            </a:r>
            <a:r>
              <a:rPr lang="fr-FR" sz="1400" dirty="0"/>
              <a:t/>
            </a:r>
            <a:br>
              <a:rPr lang="fr-FR" sz="1400" dirty="0"/>
            </a:br>
            <a:r>
              <a:rPr lang="fr-FR" sz="1400" b="1" i="0" dirty="0">
                <a:solidFill>
                  <a:srgbClr val="000000"/>
                </a:solidFill>
              </a:rPr>
              <a:t>  § 5. Les propriétaires supportent tous les frais de bornage à parts égales, sans préjudice de l'application des règles relatives à la responsabilité extracontractuelle.</a:t>
            </a: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8522310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 b</a:t>
            </a:r>
            <a:r>
              <a:rPr lang="fr-BE" sz="2800" b="1" i="0" dirty="0">
                <a:solidFill>
                  <a:schemeClr val="bg1"/>
                </a:solidFill>
                <a:effectLst/>
                <a:latin typeface="+mn-lt"/>
              </a:rPr>
              <a:t>ornage</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algn="just">
              <a:buFontTx/>
              <a:buChar char="-"/>
            </a:pPr>
            <a:r>
              <a:rPr lang="fr-FR" sz="1800" b="1" i="1" dirty="0">
                <a:solidFill>
                  <a:srgbClr val="000000"/>
                </a:solidFill>
              </a:rPr>
              <a:t>Bornage  : opération juridique puis matérielle : il vise à déterminer, théoriquement puis matériellement (abornement), les limites entre deux fonds;</a:t>
            </a:r>
          </a:p>
          <a:p>
            <a:pPr algn="just">
              <a:buFontTx/>
              <a:buChar char="-"/>
            </a:pPr>
            <a:r>
              <a:rPr lang="fr-FR" sz="1800" b="1" i="1" dirty="0">
                <a:solidFill>
                  <a:srgbClr val="000000"/>
                </a:solidFill>
              </a:rPr>
              <a:t>C’est une prérogative qui appartient exclusivement aux géomètres-experts (L. du 11 mai 2003 protégeant le titre et la profession de géomètre-experts, art. 3 et 4, non modifiée par la réforme);</a:t>
            </a:r>
          </a:p>
          <a:p>
            <a:pPr algn="just">
              <a:buFontTx/>
              <a:buChar char="-"/>
            </a:pPr>
            <a:r>
              <a:rPr lang="fr-FR" sz="1800" b="1" i="1" dirty="0">
                <a:solidFill>
                  <a:srgbClr val="000000"/>
                </a:solidFill>
              </a:rPr>
              <a:t>Ne pas confondre action en bornage et action en revendication (fréquent en pratique);</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568712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 b</a:t>
            </a:r>
            <a:r>
              <a:rPr lang="fr-BE" sz="2800" b="1" i="0" dirty="0">
                <a:solidFill>
                  <a:schemeClr val="bg1"/>
                </a:solidFill>
                <a:effectLst/>
                <a:latin typeface="+mn-lt"/>
              </a:rPr>
              <a:t>ornage</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a:buFontTx/>
              <a:buChar char="-"/>
            </a:pPr>
            <a:r>
              <a:rPr lang="fr-FR" sz="1600" b="1" i="0" u="sng" dirty="0">
                <a:solidFill>
                  <a:srgbClr val="000000"/>
                </a:solidFill>
                <a:effectLst>
                  <a:outerShdw blurRad="38100" dist="38100" dir="2700000" algn="tl">
                    <a:srgbClr val="000000">
                      <a:alpha val="43137"/>
                    </a:srgbClr>
                  </a:outerShdw>
                </a:effectLst>
              </a:rPr>
              <a:t>Art. 3.61. Etendue horizontale de la propriété foncière</a:t>
            </a:r>
            <a:r>
              <a:rPr lang="fr-FR" sz="1600" dirty="0"/>
              <a:t/>
            </a:r>
            <a:br>
              <a:rPr lang="fr-FR" sz="1600" dirty="0"/>
            </a:br>
            <a:r>
              <a:rPr lang="fr-FR" sz="1600" dirty="0"/>
              <a:t/>
            </a:r>
            <a:br>
              <a:rPr lang="fr-FR" sz="1600" dirty="0"/>
            </a:br>
            <a:r>
              <a:rPr lang="fr-FR" sz="1600" b="1" i="0" dirty="0">
                <a:solidFill>
                  <a:srgbClr val="000000"/>
                </a:solidFill>
                <a:effectLst/>
              </a:rPr>
              <a:t>  § 2. Les limites de la propriété foncière sont déterminées </a:t>
            </a:r>
            <a:r>
              <a:rPr lang="fr-FR" sz="1600" b="1" i="0" dirty="0">
                <a:solidFill>
                  <a:srgbClr val="FF0000"/>
                </a:solidFill>
                <a:effectLst/>
              </a:rPr>
              <a:t>en premier lieu </a:t>
            </a:r>
            <a:r>
              <a:rPr lang="fr-FR" sz="1600" b="1" i="0" dirty="0">
                <a:solidFill>
                  <a:srgbClr val="000000"/>
                </a:solidFill>
                <a:effectLst/>
              </a:rPr>
              <a:t>par la </a:t>
            </a:r>
            <a:r>
              <a:rPr lang="fr-FR" sz="1600" b="1" i="0" dirty="0">
                <a:solidFill>
                  <a:srgbClr val="FF0000"/>
                </a:solidFill>
                <a:effectLst/>
              </a:rPr>
              <a:t>prescription acquisitive</a:t>
            </a:r>
            <a:r>
              <a:rPr lang="fr-FR" sz="1600" b="1" i="0" dirty="0">
                <a:solidFill>
                  <a:srgbClr val="000000"/>
                </a:solidFill>
                <a:effectLst/>
              </a:rPr>
              <a:t>. A défaut, l'acte authentique de bornage détermine les limites de la parcelle, sauf contrat ultérieur modifiant la limite de la parcelle. A défaut de bornage, les limites de la parcelle sont déterminées par les titres de propriété. Si ceux-ci n'offrent pas non plus de réponse certaine, les limites de la parcelle sont établies selon l'état de la possession et les autres indices de fait, parmi lesquels la clôture de fait et les documents cadastraux.</a:t>
            </a:r>
            <a:r>
              <a:rPr lang="fr-FR" sz="1600" dirty="0"/>
              <a:t/>
            </a:r>
            <a:br>
              <a:rPr lang="fr-FR" sz="1600" dirty="0"/>
            </a:br>
            <a:endParaRPr lang="fr-FR" sz="1600" dirty="0"/>
          </a:p>
          <a:p>
            <a:pPr>
              <a:buFont typeface="Wingdings" panose="05000000000000000000" pitchFamily="2" charset="2"/>
              <a:buChar char="è"/>
            </a:pPr>
            <a:r>
              <a:rPr lang="fr-FR" sz="1600" b="1" dirty="0">
                <a:solidFill>
                  <a:srgbClr val="000000"/>
                </a:solidFill>
                <a:sym typeface="Wingdings" panose="05000000000000000000" pitchFamily="2" charset="2"/>
              </a:rPr>
              <a:t>Le bornage ne s’impose pas toujours;</a:t>
            </a:r>
          </a:p>
          <a:p>
            <a:pPr>
              <a:buFont typeface="Wingdings" panose="05000000000000000000" pitchFamily="2" charset="2"/>
              <a:buChar char="è"/>
            </a:pPr>
            <a:r>
              <a:rPr lang="fr-FR" sz="1600" b="1" dirty="0">
                <a:solidFill>
                  <a:srgbClr val="000000"/>
                </a:solidFill>
                <a:sym typeface="Wingdings" panose="05000000000000000000" pitchFamily="2" charset="2"/>
              </a:rPr>
              <a:t>Fin probable de la pratique judiciaire de désigner un expert judiciaire avant de statuer sur la prescription acquisitive;</a:t>
            </a:r>
          </a:p>
          <a:p>
            <a:pPr>
              <a:buFontTx/>
              <a:buChar char="-"/>
            </a:pPr>
            <a:endParaRPr lang="fr-FR" sz="1600" b="1" dirty="0">
              <a:solidFill>
                <a:srgbClr val="000000"/>
              </a:solidFill>
              <a:sym typeface="Wingdings" panose="05000000000000000000" pitchFamily="2" charset="2"/>
            </a:endParaRPr>
          </a:p>
          <a:p>
            <a:pPr>
              <a:buFontTx/>
              <a:buChar char="-"/>
            </a:pP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6424978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 b</a:t>
            </a:r>
            <a:r>
              <a:rPr lang="fr-BE" sz="2800" b="1" i="0" dirty="0">
                <a:solidFill>
                  <a:schemeClr val="bg1"/>
                </a:solidFill>
                <a:effectLst/>
                <a:latin typeface="+mn-lt"/>
              </a:rPr>
              <a:t>ornage</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marL="0" indent="0">
              <a:buNone/>
            </a:pPr>
            <a:r>
              <a:rPr lang="fr-FR" sz="1400" b="1" i="0" u="sng" dirty="0">
                <a:solidFill>
                  <a:srgbClr val="000000"/>
                </a:solidFill>
                <a:effectLst>
                  <a:outerShdw blurRad="38100" dist="38100" dir="2700000" algn="tl">
                    <a:srgbClr val="000000">
                      <a:alpha val="43137"/>
                    </a:srgbClr>
                  </a:outerShdw>
                </a:effectLst>
              </a:rPr>
              <a:t>Art. 3.61. Etendue horizontale de la propriété foncière</a:t>
            </a:r>
            <a:r>
              <a:rPr lang="fr-FR" sz="1400" dirty="0"/>
              <a:t/>
            </a:r>
            <a:br>
              <a:rPr lang="fr-FR" sz="1400" dirty="0"/>
            </a:br>
            <a:r>
              <a:rPr lang="fr-FR" sz="1400" dirty="0"/>
              <a:t/>
            </a:r>
            <a:br>
              <a:rPr lang="fr-FR" sz="1400" dirty="0"/>
            </a:br>
            <a:r>
              <a:rPr lang="fr-FR" sz="1400" b="1" i="0" dirty="0">
                <a:solidFill>
                  <a:srgbClr val="000000"/>
                </a:solidFill>
                <a:effectLst/>
              </a:rPr>
              <a:t>  § 3. Chaque propriétaire ou, pour la durée de son droit et moyennant l'intervention du propriétaire, chaque titulaire de droit réel peut obliger le propriétaire de la parcelle contiguë à procéder au bornage entre les parcelles. Le bornage peut être amiable, auquel cas la limite séparative est fixée dans </a:t>
            </a:r>
            <a:r>
              <a:rPr lang="fr-FR" sz="1400" b="1" i="0" dirty="0">
                <a:solidFill>
                  <a:srgbClr val="FF0000"/>
                </a:solidFill>
                <a:effectLst/>
              </a:rPr>
              <a:t>un acte authentique</a:t>
            </a:r>
            <a:r>
              <a:rPr lang="fr-FR" sz="1400" b="1" i="0" dirty="0">
                <a:solidFill>
                  <a:srgbClr val="000000"/>
                </a:solidFill>
                <a:effectLst/>
              </a:rPr>
              <a:t>, qui sera </a:t>
            </a:r>
            <a:r>
              <a:rPr lang="fr-FR" sz="1400" b="1" i="0" dirty="0">
                <a:solidFill>
                  <a:srgbClr val="FF0000"/>
                </a:solidFill>
                <a:effectLst/>
              </a:rPr>
              <a:t>transcrit</a:t>
            </a:r>
            <a:r>
              <a:rPr lang="fr-FR" sz="1400" b="1" i="0" dirty="0">
                <a:solidFill>
                  <a:srgbClr val="000000"/>
                </a:solidFill>
                <a:effectLst/>
              </a:rPr>
              <a:t> dans les registres du bureau compétent de l'Administration générale de la Documentation patrimoniale, et est matérialisée sur les parcelles par des </a:t>
            </a:r>
            <a:r>
              <a:rPr lang="fr-FR" sz="1400" b="1" i="0" dirty="0">
                <a:solidFill>
                  <a:srgbClr val="FF0000"/>
                </a:solidFill>
                <a:effectLst/>
              </a:rPr>
              <a:t>signes extérieurs</a:t>
            </a:r>
            <a:r>
              <a:rPr lang="fr-FR" sz="1400" b="1" i="0" dirty="0">
                <a:solidFill>
                  <a:srgbClr val="000000"/>
                </a:solidFill>
                <a:effectLst/>
              </a:rPr>
              <a:t>.</a:t>
            </a:r>
            <a:r>
              <a:rPr lang="fr-FR" sz="1400" dirty="0"/>
              <a:t/>
            </a:r>
            <a:br>
              <a:rPr lang="fr-FR" sz="1400" dirty="0"/>
            </a:br>
            <a:endParaRPr lang="fr-FR" sz="1400" dirty="0"/>
          </a:p>
          <a:p>
            <a:pPr>
              <a:buFont typeface="Wingdings" panose="05000000000000000000" pitchFamily="2" charset="2"/>
              <a:buChar char="è"/>
            </a:pPr>
            <a:r>
              <a:rPr lang="fr-FR" sz="1400" b="1" dirty="0">
                <a:solidFill>
                  <a:srgbClr val="000000"/>
                </a:solidFill>
                <a:sym typeface="Wingdings" panose="05000000000000000000" pitchFamily="2" charset="2"/>
              </a:rPr>
              <a:t>Principe est le même qu’auparavant mais :</a:t>
            </a:r>
          </a:p>
          <a:p>
            <a:pPr marL="0" indent="0">
              <a:buNone/>
            </a:pPr>
            <a:r>
              <a:rPr lang="fr-FR" sz="1400" b="1" dirty="0">
                <a:solidFill>
                  <a:srgbClr val="000000"/>
                </a:solidFill>
                <a:sym typeface="Wingdings" panose="05000000000000000000" pitchFamily="2" charset="2"/>
              </a:rPr>
              <a:t> -  obligation de procéder par acte authentique et de transcrire le PV (discuté à l’heure actuelle en raison du caractère déclaratif);</a:t>
            </a:r>
          </a:p>
          <a:p>
            <a:pPr marL="0" indent="0">
              <a:buNone/>
            </a:pPr>
            <a:endParaRPr lang="fr-FR" sz="1400" b="1" dirty="0">
              <a:solidFill>
                <a:srgbClr val="000000"/>
              </a:solidFill>
              <a:sym typeface="Wingdings" panose="05000000000000000000" pitchFamily="2" charset="2"/>
            </a:endParaRPr>
          </a:p>
          <a:p>
            <a:pPr marL="0" indent="0">
              <a:buNone/>
            </a:pPr>
            <a:r>
              <a:rPr lang="fr-FR" sz="1400" b="1" dirty="0">
                <a:solidFill>
                  <a:srgbClr val="000000"/>
                </a:solidFill>
                <a:sym typeface="Wingdings" panose="05000000000000000000" pitchFamily="2" charset="2"/>
              </a:rPr>
              <a:t> Le texte ne le dit plus mais les plans sont évidemment primordiaux et devraient continuer à être utilisés en pratique</a:t>
            </a:r>
          </a:p>
          <a:p>
            <a:pPr>
              <a:buFont typeface="Wingdings" panose="05000000000000000000" pitchFamily="2" charset="2"/>
              <a:buChar char="è"/>
            </a:pPr>
            <a:endParaRPr lang="fr-FR" sz="1400" b="1" dirty="0">
              <a:solidFill>
                <a:srgbClr val="000000"/>
              </a:solidFill>
              <a:sym typeface="Wingdings" panose="05000000000000000000" pitchFamily="2" charset="2"/>
            </a:endParaRPr>
          </a:p>
          <a:p>
            <a:pPr marL="0" indent="0">
              <a:buNone/>
            </a:pP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7210457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 b</a:t>
            </a:r>
            <a:r>
              <a:rPr lang="fr-BE" sz="2800" b="1" i="0" dirty="0">
                <a:solidFill>
                  <a:schemeClr val="bg1"/>
                </a:solidFill>
                <a:effectLst/>
                <a:latin typeface="+mn-lt"/>
              </a:rPr>
              <a:t>ornage</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marL="0" indent="0">
              <a:buNone/>
            </a:pPr>
            <a:r>
              <a:rPr lang="fr-FR" sz="1600" b="1" i="0" u="sng" dirty="0">
                <a:solidFill>
                  <a:srgbClr val="000000"/>
                </a:solidFill>
                <a:effectLst>
                  <a:outerShdw blurRad="38100" dist="38100" dir="2700000" algn="tl">
                    <a:srgbClr val="000000">
                      <a:alpha val="43137"/>
                    </a:srgbClr>
                  </a:outerShdw>
                </a:effectLst>
              </a:rPr>
              <a:t>Art. 3.61. Etendue horizontale de la propriété foncière</a:t>
            </a:r>
            <a:r>
              <a:rPr lang="fr-FR" sz="1600" dirty="0"/>
              <a:t/>
            </a:r>
            <a:br>
              <a:rPr lang="fr-FR" sz="1600" dirty="0"/>
            </a:br>
            <a:r>
              <a:rPr lang="fr-FR" sz="1600" dirty="0"/>
              <a:t/>
            </a:r>
            <a:br>
              <a:rPr lang="fr-FR" sz="1600" dirty="0"/>
            </a:br>
            <a:r>
              <a:rPr lang="fr-FR" sz="1600" b="1" i="0" dirty="0">
                <a:solidFill>
                  <a:srgbClr val="000000"/>
                </a:solidFill>
                <a:effectLst/>
              </a:rPr>
              <a:t>  </a:t>
            </a:r>
            <a:endParaRPr lang="fr-FR" sz="1600" b="1" dirty="0">
              <a:solidFill>
                <a:srgbClr val="000000"/>
              </a:solidFill>
              <a:sym typeface="Wingdings" panose="05000000000000000000" pitchFamily="2" charset="2"/>
            </a:endParaRPr>
          </a:p>
          <a:p>
            <a:pPr marL="0" indent="0">
              <a:buNone/>
            </a:pPr>
            <a:r>
              <a:rPr lang="fr-FR" sz="1600" b="1" i="0" dirty="0">
                <a:solidFill>
                  <a:srgbClr val="000000"/>
                </a:solidFill>
                <a:effectLst/>
              </a:rPr>
              <a:t> § 4. A défaut d'accord dans les trois mois suivant l'envoi par envoi recommandé d'une invitation à procéder à un bornage amiable, le bornage peut être demandé en justice par la partie la plus diligente, par requête contradictoire. Le jugement est transcrit dans les registres du bureau compétent de l'Administration générale de la Documentation patrimoniale conformément à l'article 3.30, § 1er, 1°, sur requête de la partie la plus diligente.</a:t>
            </a:r>
            <a:endParaRPr lang="fr-FR" sz="1600" b="1" dirty="0">
              <a:solidFill>
                <a:srgbClr val="000000"/>
              </a:solidFill>
              <a:sym typeface="Wingdings" panose="05000000000000000000" pitchFamily="2" charset="2"/>
            </a:endParaRPr>
          </a:p>
          <a:p>
            <a:pPr marL="0" indent="0">
              <a:buNone/>
            </a:pPr>
            <a:endParaRPr lang="fr-FR" sz="1400" b="1" dirty="0">
              <a:solidFill>
                <a:srgbClr val="000000"/>
              </a:solidFill>
              <a:sym typeface="Wingdings" panose="05000000000000000000" pitchFamily="2" charset="2"/>
            </a:endParaRPr>
          </a:p>
          <a:p>
            <a:pPr>
              <a:buFont typeface="Wingdings" panose="05000000000000000000" pitchFamily="2" charset="2"/>
              <a:buChar char="è"/>
            </a:pPr>
            <a:r>
              <a:rPr lang="fr-FR" sz="2000" b="1" dirty="0">
                <a:solidFill>
                  <a:srgbClr val="000000"/>
                </a:solidFill>
                <a:sym typeface="Wingdings" panose="05000000000000000000" pitchFamily="2" charset="2"/>
              </a:rPr>
              <a:t>Procédure est définie (préférence de la loi pour le bornage amiable)</a:t>
            </a:r>
          </a:p>
          <a:p>
            <a:pPr>
              <a:buFont typeface="Wingdings" panose="05000000000000000000" pitchFamily="2" charset="2"/>
              <a:buChar char="è"/>
            </a:pPr>
            <a:r>
              <a:rPr lang="fr-FR" sz="2000" b="1" dirty="0">
                <a:solidFill>
                  <a:srgbClr val="000000"/>
                </a:solidFill>
                <a:sym typeface="Wingdings" panose="05000000000000000000" pitchFamily="2" charset="2"/>
              </a:rPr>
              <a:t>Compétence du juge de Paix (≠ droit actuel, Trib 1</a:t>
            </a:r>
            <a:r>
              <a:rPr lang="fr-FR" sz="2000" b="1" baseline="30000" dirty="0">
                <a:solidFill>
                  <a:srgbClr val="000000"/>
                </a:solidFill>
                <a:sym typeface="Wingdings" panose="05000000000000000000" pitchFamily="2" charset="2"/>
              </a:rPr>
              <a:t>ère</a:t>
            </a:r>
            <a:r>
              <a:rPr lang="fr-FR" sz="2000" b="1" dirty="0">
                <a:solidFill>
                  <a:srgbClr val="000000"/>
                </a:solidFill>
                <a:sym typeface="Wingdings" panose="05000000000000000000" pitchFamily="2" charset="2"/>
              </a:rPr>
              <a:t> instance)</a:t>
            </a:r>
          </a:p>
          <a:p>
            <a:pPr>
              <a:buFont typeface="Wingdings" panose="05000000000000000000" pitchFamily="2" charset="2"/>
              <a:buChar char="è"/>
            </a:pPr>
            <a:r>
              <a:rPr lang="fr-FR" sz="2000" b="1" dirty="0">
                <a:solidFill>
                  <a:srgbClr val="000000"/>
                </a:solidFill>
                <a:sym typeface="Wingdings" panose="05000000000000000000" pitchFamily="2" charset="2"/>
              </a:rPr>
              <a:t>Intérêt de coupler le bornage amiable à une médiation extrajudiciaire;</a:t>
            </a: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4179454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 b</a:t>
            </a:r>
            <a:r>
              <a:rPr lang="fr-BE" sz="2800" b="1" i="0" dirty="0">
                <a:solidFill>
                  <a:schemeClr val="bg1"/>
                </a:solidFill>
                <a:effectLst/>
                <a:latin typeface="+mn-lt"/>
              </a:rPr>
              <a:t>ornage</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rmAutofit/>
          </a:bodyPr>
          <a:lstStyle/>
          <a:p>
            <a:pPr marL="0" indent="0">
              <a:buNone/>
            </a:pPr>
            <a:r>
              <a:rPr lang="fr-FR" sz="2000" b="1" i="0" u="sng" dirty="0">
                <a:solidFill>
                  <a:srgbClr val="000000"/>
                </a:solidFill>
                <a:effectLst>
                  <a:outerShdw blurRad="38100" dist="38100" dir="2700000" algn="tl">
                    <a:srgbClr val="000000">
                      <a:alpha val="43137"/>
                    </a:srgbClr>
                  </a:outerShdw>
                </a:effectLst>
              </a:rPr>
              <a:t>Art. 3.61. Etendue horizontale de la propriété foncière</a:t>
            </a:r>
            <a:r>
              <a:rPr lang="fr-FR" sz="2000" dirty="0"/>
              <a:t/>
            </a:r>
            <a:br>
              <a:rPr lang="fr-FR" sz="2000" dirty="0"/>
            </a:br>
            <a:r>
              <a:rPr lang="fr-FR" sz="2000" dirty="0"/>
              <a:t/>
            </a:r>
            <a:br>
              <a:rPr lang="fr-FR" sz="2000" dirty="0"/>
            </a:br>
            <a:r>
              <a:rPr lang="fr-FR" sz="2000" b="1" i="0" dirty="0">
                <a:solidFill>
                  <a:srgbClr val="000000"/>
                </a:solidFill>
                <a:effectLst/>
              </a:rPr>
              <a:t>  </a:t>
            </a:r>
            <a:endParaRPr lang="fr-FR" sz="2000" b="1" dirty="0">
              <a:solidFill>
                <a:srgbClr val="000000"/>
              </a:solidFill>
              <a:sym typeface="Wingdings" panose="05000000000000000000" pitchFamily="2" charset="2"/>
            </a:endParaRPr>
          </a:p>
          <a:p>
            <a:pPr marL="0" indent="0">
              <a:buNone/>
            </a:pPr>
            <a:r>
              <a:rPr lang="fr-FR" sz="2000" b="1" i="0" dirty="0">
                <a:solidFill>
                  <a:srgbClr val="000000"/>
                </a:solidFill>
                <a:effectLst/>
              </a:rPr>
              <a:t>   § 5. Les propriétaires supportent tous les frais de bornage à parts égales, sans préjudice de l'application des règles relatives à la responsabilité extracontractuelle.</a:t>
            </a:r>
          </a:p>
          <a:p>
            <a:pPr marL="0" indent="0">
              <a:buNone/>
            </a:pPr>
            <a:endParaRPr lang="fr-FR" sz="2000" b="1" dirty="0">
              <a:solidFill>
                <a:srgbClr val="000000"/>
              </a:solidFill>
            </a:endParaRPr>
          </a:p>
          <a:p>
            <a:pPr marL="0" indent="0">
              <a:buNone/>
            </a:pPr>
            <a:r>
              <a:rPr lang="fr-FR" sz="2000" b="1" dirty="0">
                <a:solidFill>
                  <a:srgbClr val="000000"/>
                </a:solidFill>
                <a:sym typeface="Wingdings" panose="05000000000000000000" pitchFamily="2" charset="2"/>
              </a:rPr>
              <a:t> Attention à l’application du Code judiciaire, qui peut déroger à ce principe en cas de bornage judicaire, et aboutir à ce que celui qui s’opposait au bornage soit condamné aux frais et à l’indemnité de procédure</a:t>
            </a:r>
            <a:r>
              <a:rPr lang="fr-FR" sz="1400" b="1" dirty="0">
                <a:solidFill>
                  <a:srgbClr val="000000"/>
                </a:solidFill>
                <a:sym typeface="Wingdings" panose="05000000000000000000" pitchFamily="2" charset="2"/>
              </a:rPr>
              <a:t>;</a:t>
            </a: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5037408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75239" y="291713"/>
            <a:ext cx="4862447" cy="5546047"/>
          </a:xfrm>
        </p:spPr>
        <p:txBody>
          <a:bodyPr anchor="ctr">
            <a:normAutofit/>
          </a:bodyPr>
          <a:lstStyle/>
          <a:p>
            <a:pPr marL="0" indent="0">
              <a:buNone/>
            </a:pPr>
            <a:r>
              <a:rPr lang="fr-FR" sz="1400" b="1" i="0" dirty="0">
                <a:solidFill>
                  <a:srgbClr val="000000"/>
                </a:solidFill>
                <a:effectLst/>
                <a:latin typeface="Times New Roman" panose="02020603050405020304" pitchFamily="18" charset="0"/>
              </a:rPr>
              <a:t>Art. 3.62. Empiétement</a:t>
            </a:r>
            <a:r>
              <a:rPr lang="fr-FR" sz="1400" dirty="0"/>
              <a:t/>
            </a:r>
            <a:br>
              <a:rPr lang="fr-FR" sz="1400" dirty="0"/>
            </a:br>
            <a:r>
              <a:rPr lang="fr-FR" sz="1400" b="1" i="0" dirty="0">
                <a:solidFill>
                  <a:srgbClr val="000000"/>
                </a:solidFill>
                <a:effectLst/>
                <a:latin typeface="Times New Roman" panose="02020603050405020304" pitchFamily="18" charset="0"/>
              </a:rPr>
              <a:t>  § 1er. Si un ouvrage est réalisé </a:t>
            </a:r>
            <a:r>
              <a:rPr lang="fr-FR" sz="1400" b="1" i="0" dirty="0">
                <a:solidFill>
                  <a:srgbClr val="FF0000"/>
                </a:solidFill>
                <a:effectLst/>
                <a:latin typeface="Times New Roman" panose="02020603050405020304" pitchFamily="18" charset="0"/>
              </a:rPr>
              <a:t>en partie sur, au-dessus ou en dessous du fonds du voisin, ce dernier peut en exiger l'enlèvement,</a:t>
            </a:r>
            <a:r>
              <a:rPr lang="fr-FR" sz="1400" b="1" i="0" dirty="0">
                <a:solidFill>
                  <a:srgbClr val="000000"/>
                </a:solidFill>
                <a:effectLst/>
                <a:latin typeface="Times New Roman" panose="02020603050405020304" pitchFamily="18" charset="0"/>
              </a:rPr>
              <a:t> sauf si cet empiétement est fondé sur un titre légal ou contractuel. Si l'empiétement a déjà duré le temps de la prescription acquisitive, le propriétaire empiétant peut acquérir un titre légal conformément à l'article 3.27.</a:t>
            </a:r>
            <a:r>
              <a:rPr lang="fr-FR" sz="1400" dirty="0"/>
              <a:t/>
            </a:r>
            <a:br>
              <a:rPr lang="fr-FR" sz="1400" dirty="0"/>
            </a:br>
            <a:r>
              <a:rPr lang="fr-FR" sz="1400" b="1" i="0" dirty="0">
                <a:solidFill>
                  <a:srgbClr val="000000"/>
                </a:solidFill>
                <a:effectLst/>
                <a:latin typeface="Times New Roman" panose="02020603050405020304" pitchFamily="18" charset="0"/>
              </a:rPr>
              <a:t>  Si des ouvrages sont réalisés sur, au-dessus ou en dessous du fonds du voisin sur la base d'un titre légal ou contractuel et sont une composante inhérente d'un ouvrage appartenant au propriétaire empiétant, ils appartiennent à ce dernier par accession pour la durée de ce titre.</a:t>
            </a:r>
            <a:r>
              <a:rPr lang="fr-FR" sz="1400" dirty="0"/>
              <a:t/>
            </a:r>
            <a:br>
              <a:rPr lang="fr-FR" sz="1400" dirty="0"/>
            </a:br>
            <a:r>
              <a:rPr lang="fr-FR" sz="1400" b="1" i="0" dirty="0">
                <a:solidFill>
                  <a:srgbClr val="000000"/>
                </a:solidFill>
                <a:effectLst/>
                <a:latin typeface="Times New Roman" panose="02020603050405020304" pitchFamily="18" charset="0"/>
              </a:rPr>
              <a:t>  § 2. A défaut de titre, le voisin peut exiger l'enlèvement de la composante inhérente qui empiète sur son fonds.</a:t>
            </a:r>
            <a:r>
              <a:rPr lang="fr-FR" sz="1400" dirty="0"/>
              <a:t/>
            </a:r>
            <a:br>
              <a:rPr lang="fr-FR" sz="1400" dirty="0"/>
            </a:br>
            <a:r>
              <a:rPr lang="fr-FR" sz="1400" b="1" i="0" dirty="0">
                <a:solidFill>
                  <a:srgbClr val="000000"/>
                </a:solidFill>
                <a:effectLst/>
                <a:latin typeface="Times New Roman" panose="02020603050405020304" pitchFamily="18" charset="0"/>
              </a:rPr>
              <a:t>  Dans ce cas, si le propriétaire est de bonne foi et qu'il serait, par l'enlèvement de la partie qui empiète, lésé de façon disproportionnée, le propriétaire du fonds contigu ne peut pas en exiger l'enlèvement. Il a le choix soit d'accorder un droit de superficie pour la durée de l'existence de la construction, soit de céder la partie de la parcelle nécessaire, moyennant, dans les deux cas, dédommagement sur la base de l'enrichissement injustifié.</a:t>
            </a:r>
            <a:r>
              <a:rPr lang="fr-FR" sz="1400" dirty="0"/>
              <a:t/>
            </a:r>
            <a:br>
              <a:rPr lang="fr-FR" sz="1400" dirty="0"/>
            </a:br>
            <a:r>
              <a:rPr lang="fr-FR" sz="1400" b="1" i="0" dirty="0">
                <a:solidFill>
                  <a:srgbClr val="000000"/>
                </a:solidFill>
                <a:effectLst/>
                <a:latin typeface="Times New Roman" panose="02020603050405020304" pitchFamily="18" charset="0"/>
              </a:rPr>
              <a:t>  Si l'auteur de l'empiétement est de mauvaise foi, le voisin peut exiger l'enlèvement de la composante inhérente qui empiète sauf s'il n'y a ni emprise considérable, ni préjudice potentiel dans le chef du voisin. S'il ne demande pas l'enlèvement, l'alinéa 2 est d'application.</a:t>
            </a:r>
            <a:endParaRPr lang="fr-FR" sz="20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370097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54145" y="649480"/>
            <a:ext cx="4862447" cy="5546047"/>
          </a:xfrm>
        </p:spPr>
        <p:txBody>
          <a:bodyPr anchor="ctr">
            <a:noAutofit/>
          </a:bodyPr>
          <a:lstStyle/>
          <a:p>
            <a:pPr marL="0" indent="0">
              <a:buNone/>
            </a:pPr>
            <a:r>
              <a:rPr lang="fr-FR" sz="1800" b="1" i="0" dirty="0">
                <a:solidFill>
                  <a:srgbClr val="000000"/>
                </a:solidFill>
                <a:effectLst/>
              </a:rPr>
              <a:t>Art. 3.62. Empiétement</a:t>
            </a:r>
            <a:r>
              <a:rPr lang="fr-FR" sz="1800" dirty="0"/>
              <a:t/>
            </a:r>
            <a:br>
              <a:rPr lang="fr-FR" sz="1800" dirty="0"/>
            </a:br>
            <a:r>
              <a:rPr lang="fr-FR" sz="1800" b="1" i="0" dirty="0">
                <a:solidFill>
                  <a:srgbClr val="000000"/>
                </a:solidFill>
                <a:effectLst/>
              </a:rPr>
              <a:t>  § 1er. Si un ouvrage est réalisé en partie sur, au-dessus ou en dessous du fonds du voisin, </a:t>
            </a:r>
            <a:r>
              <a:rPr lang="fr-FR" sz="1800" b="1" i="0" dirty="0">
                <a:solidFill>
                  <a:srgbClr val="FF0000"/>
                </a:solidFill>
                <a:effectLst/>
              </a:rPr>
              <a:t>ce dernier peut en exiger l'enlèvement, sauf </a:t>
            </a:r>
            <a:r>
              <a:rPr lang="fr-FR" sz="1800" b="1" i="0" dirty="0">
                <a:solidFill>
                  <a:srgbClr val="000000"/>
                </a:solidFill>
                <a:effectLst/>
              </a:rPr>
              <a:t>si cet empiétement est fondé </a:t>
            </a:r>
            <a:r>
              <a:rPr lang="fr-FR" sz="1800" b="1" i="0" dirty="0">
                <a:solidFill>
                  <a:srgbClr val="FF0000"/>
                </a:solidFill>
                <a:effectLst/>
              </a:rPr>
              <a:t>sur un titre légal ou contractuel</a:t>
            </a:r>
            <a:r>
              <a:rPr lang="fr-FR" sz="1800" b="1" i="0" dirty="0">
                <a:solidFill>
                  <a:srgbClr val="000000"/>
                </a:solidFill>
                <a:effectLst/>
              </a:rPr>
              <a:t>. Si l'empiétement a déjà duré le temps de la prescription acquisitive, le propriétaire empiétant peut acquérir un titre légal conformément à l'article 3.27.</a:t>
            </a:r>
            <a:r>
              <a:rPr lang="fr-FR" sz="1800" dirty="0"/>
              <a:t/>
            </a:r>
            <a:br>
              <a:rPr lang="fr-FR" sz="1800" dirty="0"/>
            </a:br>
            <a:r>
              <a:rPr lang="fr-FR" sz="1800" b="1" i="0" dirty="0">
                <a:solidFill>
                  <a:srgbClr val="000000"/>
                </a:solidFill>
                <a:effectLst/>
              </a:rPr>
              <a:t>  Si des ouvrages sont réalisés sur, au-dessus ou en dessous du fonds du voisin sur la base d'un titre légal ou contractuel et sont u</a:t>
            </a:r>
            <a:r>
              <a:rPr lang="fr-FR" sz="1800" b="1" i="0" dirty="0">
                <a:solidFill>
                  <a:srgbClr val="FF0000"/>
                </a:solidFill>
                <a:effectLst/>
              </a:rPr>
              <a:t>ne composante inhérente d'un ouvrage </a:t>
            </a:r>
            <a:r>
              <a:rPr lang="fr-FR" sz="1800" b="1" i="0" dirty="0">
                <a:solidFill>
                  <a:srgbClr val="000000"/>
                </a:solidFill>
                <a:effectLst/>
              </a:rPr>
              <a:t>appartenant au propriétaire empiétant, ils appartiennent à ce dernier </a:t>
            </a:r>
            <a:r>
              <a:rPr lang="fr-FR" sz="1800" b="1" i="0" dirty="0">
                <a:solidFill>
                  <a:srgbClr val="FF0000"/>
                </a:solidFill>
                <a:effectLst/>
              </a:rPr>
              <a:t>par accession pour la durée de ce titre.</a:t>
            </a:r>
            <a:r>
              <a:rPr lang="fr-FR" sz="1800" dirty="0">
                <a:solidFill>
                  <a:srgbClr val="FF0000"/>
                </a:solidFill>
              </a:rPr>
              <a:t/>
            </a:r>
            <a:br>
              <a:rPr lang="fr-FR" sz="1800" dirty="0">
                <a:solidFill>
                  <a:srgbClr val="FF0000"/>
                </a:solidFill>
              </a:rPr>
            </a:br>
            <a:r>
              <a:rPr lang="fr-FR" sz="1800" b="1" i="0" dirty="0">
                <a:solidFill>
                  <a:srgbClr val="000000"/>
                </a:solidFill>
                <a:effectLst/>
              </a:rPr>
              <a:t>  </a:t>
            </a:r>
          </a:p>
          <a:p>
            <a:pPr>
              <a:buFont typeface="Wingdings" panose="05000000000000000000" pitchFamily="2" charset="2"/>
              <a:buChar char="è"/>
            </a:pPr>
            <a:r>
              <a:rPr lang="fr-FR" sz="1800" b="1" dirty="0">
                <a:solidFill>
                  <a:srgbClr val="000000"/>
                </a:solidFill>
                <a:sym typeface="Wingdings" panose="05000000000000000000" pitchFamily="2" charset="2"/>
              </a:rPr>
              <a:t>Situation n’était auparavant pas expressément réglée dans l’ancien Code civil, obligation d’enlever sauf abus de droit (bouteille à encre);</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6313458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280876" y="291713"/>
            <a:ext cx="4862447" cy="5546047"/>
          </a:xfrm>
        </p:spPr>
        <p:txBody>
          <a:bodyPr anchor="ctr">
            <a:noAutofit/>
          </a:bodyPr>
          <a:lstStyle/>
          <a:p>
            <a:pPr marL="0" indent="0">
              <a:buNone/>
            </a:pPr>
            <a:r>
              <a:rPr lang="fr-FR" sz="1800" b="1" i="0" dirty="0">
                <a:solidFill>
                  <a:srgbClr val="000000"/>
                </a:solidFill>
                <a:effectLst/>
                <a:latin typeface="Times New Roman" panose="02020603050405020304" pitchFamily="18" charset="0"/>
              </a:rPr>
              <a:t>§ 2. </a:t>
            </a:r>
            <a:r>
              <a:rPr lang="fr-FR" sz="1800" b="1" i="0" dirty="0">
                <a:solidFill>
                  <a:srgbClr val="FF0000"/>
                </a:solidFill>
                <a:effectLst/>
                <a:latin typeface="Times New Roman" panose="02020603050405020304" pitchFamily="18" charset="0"/>
              </a:rPr>
              <a:t>A défaut de titre</a:t>
            </a:r>
            <a:r>
              <a:rPr lang="fr-FR" sz="1800" b="1" i="0" dirty="0">
                <a:solidFill>
                  <a:srgbClr val="000000"/>
                </a:solidFill>
                <a:effectLst/>
                <a:latin typeface="Times New Roman" panose="02020603050405020304" pitchFamily="18" charset="0"/>
              </a:rPr>
              <a:t>, le voisin peut exiger l'enlèvement de la composante inhérente qui empiète sur son fonds.</a:t>
            </a:r>
            <a:r>
              <a:rPr lang="fr-FR" sz="1800" dirty="0"/>
              <a:t/>
            </a:r>
            <a:br>
              <a:rPr lang="fr-FR" sz="1800" dirty="0"/>
            </a:br>
            <a:r>
              <a:rPr lang="fr-FR" sz="1800" b="1" i="0" dirty="0">
                <a:solidFill>
                  <a:srgbClr val="000000"/>
                </a:solidFill>
                <a:effectLst/>
                <a:latin typeface="Times New Roman" panose="02020603050405020304" pitchFamily="18" charset="0"/>
              </a:rPr>
              <a:t>  Dans ce cas, si le propriétaire est </a:t>
            </a:r>
            <a:r>
              <a:rPr lang="fr-FR" sz="1800" b="1" i="0" dirty="0">
                <a:solidFill>
                  <a:srgbClr val="FF0000"/>
                </a:solidFill>
                <a:effectLst/>
                <a:latin typeface="Times New Roman" panose="02020603050405020304" pitchFamily="18" charset="0"/>
              </a:rPr>
              <a:t>de bonne foi </a:t>
            </a:r>
            <a:r>
              <a:rPr lang="fr-FR" sz="1800" b="1" i="0" dirty="0">
                <a:solidFill>
                  <a:srgbClr val="000000"/>
                </a:solidFill>
                <a:effectLst/>
                <a:latin typeface="Times New Roman" panose="02020603050405020304" pitchFamily="18" charset="0"/>
              </a:rPr>
              <a:t>et qu'il serait, par l'enlèvement de la partie qui empiète, </a:t>
            </a:r>
            <a:r>
              <a:rPr lang="fr-FR" sz="1800" b="1" i="0" dirty="0">
                <a:solidFill>
                  <a:srgbClr val="FF0000"/>
                </a:solidFill>
                <a:effectLst/>
                <a:latin typeface="Times New Roman" panose="02020603050405020304" pitchFamily="18" charset="0"/>
              </a:rPr>
              <a:t>lésé de façon disproportionn</a:t>
            </a:r>
            <a:r>
              <a:rPr lang="fr-FR" sz="1800" b="1" i="0" dirty="0">
                <a:solidFill>
                  <a:srgbClr val="000000"/>
                </a:solidFill>
                <a:effectLst/>
                <a:latin typeface="Times New Roman" panose="02020603050405020304" pitchFamily="18" charset="0"/>
              </a:rPr>
              <a:t>ée, le propriétaire du fonds contigu </a:t>
            </a:r>
            <a:r>
              <a:rPr lang="fr-FR" sz="1800" b="1" i="0" dirty="0">
                <a:solidFill>
                  <a:srgbClr val="FF0000"/>
                </a:solidFill>
                <a:effectLst/>
                <a:latin typeface="Times New Roman" panose="02020603050405020304" pitchFamily="18" charset="0"/>
              </a:rPr>
              <a:t>ne peut pas en exiger l'enlèvement</a:t>
            </a:r>
            <a:r>
              <a:rPr lang="fr-FR" sz="1800" b="1" i="0" dirty="0">
                <a:solidFill>
                  <a:srgbClr val="000000"/>
                </a:solidFill>
                <a:effectLst/>
                <a:latin typeface="Times New Roman" panose="02020603050405020304" pitchFamily="18" charset="0"/>
              </a:rPr>
              <a:t>. Il a </a:t>
            </a:r>
            <a:r>
              <a:rPr lang="fr-FR" sz="1800" b="1" i="0" dirty="0">
                <a:solidFill>
                  <a:srgbClr val="FF0000"/>
                </a:solidFill>
                <a:effectLst/>
                <a:latin typeface="Times New Roman" panose="02020603050405020304" pitchFamily="18" charset="0"/>
              </a:rPr>
              <a:t>le choix </a:t>
            </a:r>
            <a:r>
              <a:rPr lang="fr-FR" sz="1800" b="1" i="0" dirty="0">
                <a:solidFill>
                  <a:srgbClr val="000000"/>
                </a:solidFill>
                <a:effectLst/>
                <a:latin typeface="Times New Roman" panose="02020603050405020304" pitchFamily="18" charset="0"/>
              </a:rPr>
              <a:t>soit </a:t>
            </a:r>
            <a:r>
              <a:rPr lang="fr-FR" sz="1800" b="1" i="0" dirty="0">
                <a:solidFill>
                  <a:srgbClr val="FF0000"/>
                </a:solidFill>
                <a:effectLst/>
                <a:latin typeface="Times New Roman" panose="02020603050405020304" pitchFamily="18" charset="0"/>
              </a:rPr>
              <a:t>d'accorder un droit de superficie pour la durée de l'existence de la construction,</a:t>
            </a:r>
            <a:r>
              <a:rPr lang="fr-FR" sz="1800" b="1" i="0" dirty="0">
                <a:solidFill>
                  <a:srgbClr val="000000"/>
                </a:solidFill>
                <a:effectLst/>
                <a:latin typeface="Times New Roman" panose="02020603050405020304" pitchFamily="18" charset="0"/>
              </a:rPr>
              <a:t> soit de </a:t>
            </a:r>
            <a:r>
              <a:rPr lang="fr-FR" sz="1800" b="1" i="0" dirty="0">
                <a:solidFill>
                  <a:srgbClr val="FF0000"/>
                </a:solidFill>
                <a:effectLst/>
                <a:latin typeface="Times New Roman" panose="02020603050405020304" pitchFamily="18" charset="0"/>
              </a:rPr>
              <a:t>céder la partie de la parcelle nécessaire, moyennant, dans les deux cas, dédommagement sur la base de l'enrichissement injustifié</a:t>
            </a:r>
            <a:r>
              <a:rPr lang="fr-FR" sz="1800" b="1" i="0" dirty="0">
                <a:solidFill>
                  <a:srgbClr val="000000"/>
                </a:solidFill>
                <a:effectLst/>
                <a:latin typeface="Times New Roman" panose="02020603050405020304" pitchFamily="18" charset="0"/>
              </a:rPr>
              <a:t>.</a:t>
            </a:r>
            <a:r>
              <a:rPr lang="fr-FR" sz="1800" dirty="0"/>
              <a:t/>
            </a:r>
            <a:br>
              <a:rPr lang="fr-FR" sz="1800" dirty="0"/>
            </a:br>
            <a:r>
              <a:rPr lang="fr-FR" sz="1800" b="1" i="0" dirty="0">
                <a:solidFill>
                  <a:srgbClr val="000000"/>
                </a:solidFill>
                <a:effectLst/>
                <a:latin typeface="Times New Roman" panose="02020603050405020304" pitchFamily="18" charset="0"/>
              </a:rPr>
              <a:t>  Si l'auteur de l'empiétement est </a:t>
            </a:r>
            <a:r>
              <a:rPr lang="fr-FR" sz="1800" b="1" i="0" dirty="0">
                <a:solidFill>
                  <a:srgbClr val="FF0000"/>
                </a:solidFill>
                <a:effectLst/>
                <a:latin typeface="Times New Roman" panose="02020603050405020304" pitchFamily="18" charset="0"/>
              </a:rPr>
              <a:t>de mauvaise foi</a:t>
            </a:r>
            <a:r>
              <a:rPr lang="fr-FR" sz="1800" b="1" i="0" dirty="0">
                <a:solidFill>
                  <a:srgbClr val="000000"/>
                </a:solidFill>
                <a:effectLst/>
                <a:latin typeface="Times New Roman" panose="02020603050405020304" pitchFamily="18" charset="0"/>
              </a:rPr>
              <a:t>, le voisin peut exiger </a:t>
            </a:r>
            <a:r>
              <a:rPr lang="fr-FR" sz="1800" b="1" i="0" dirty="0">
                <a:solidFill>
                  <a:srgbClr val="FF0000"/>
                </a:solidFill>
                <a:effectLst/>
                <a:latin typeface="Times New Roman" panose="02020603050405020304" pitchFamily="18" charset="0"/>
              </a:rPr>
              <a:t>l'enlèvement de la composante inhérente qui empiète sauf s'il n'y a ni emprise considérable, ni préjudice potentiel dans le chef du voisin. S'il ne demande pas l'enlèvement, l'alinéa 2 est d'application.</a:t>
            </a:r>
            <a:endParaRPr lang="fr-FR" sz="1800" b="1" dirty="0">
              <a:solidFill>
                <a:srgbClr val="FF0000"/>
              </a:solidFill>
            </a:endParaRPr>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4968920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280876" y="291713"/>
            <a:ext cx="4862447" cy="5546047"/>
          </a:xfrm>
        </p:spPr>
        <p:txBody>
          <a:bodyPr anchor="ctr">
            <a:noAutofit/>
          </a:bodyPr>
          <a:lstStyle/>
          <a:p>
            <a:pPr>
              <a:buFont typeface="Wingdings" panose="05000000000000000000" pitchFamily="2" charset="2"/>
              <a:buChar char="è"/>
            </a:pPr>
            <a:r>
              <a:rPr lang="fr-FR" sz="2000" dirty="0"/>
              <a:t>Applications : isolation, balcons,…</a:t>
            </a:r>
          </a:p>
          <a:p>
            <a:pPr marL="0" indent="0">
              <a:buNone/>
            </a:pPr>
            <a:endParaRPr lang="fr-FR" sz="2000" dirty="0"/>
          </a:p>
          <a:p>
            <a:pPr>
              <a:buFont typeface="Wingdings" panose="05000000000000000000" pitchFamily="2" charset="2"/>
              <a:buChar char="è"/>
            </a:pPr>
            <a:r>
              <a:rPr lang="fr-FR" sz="2000" dirty="0"/>
              <a:t>Problème de formulation : quid de l’absence de « préjudice potentiel »  ?</a:t>
            </a:r>
          </a:p>
          <a:p>
            <a:pPr>
              <a:buFont typeface="Wingdings" panose="05000000000000000000" pitchFamily="2" charset="2"/>
              <a:buChar char="è"/>
            </a:pPr>
            <a:r>
              <a:rPr lang="fr-FR" sz="2000" i="0" dirty="0">
                <a:effectLst/>
              </a:rPr>
              <a:t>« S'il ne demande pas l'enlèvement » : quid de celui qui l’a demandé mais à qui le juge l’a refusé ?</a:t>
            </a:r>
            <a:endParaRPr lang="fr-FR" sz="2000" dirty="0"/>
          </a:p>
          <a:p>
            <a:pPr>
              <a:buFont typeface="Wingdings" panose="05000000000000000000" pitchFamily="2" charset="2"/>
              <a:buChar char="è"/>
            </a:pPr>
            <a:endParaRPr lang="fr-FR" sz="2000" dirty="0"/>
          </a:p>
          <a:p>
            <a:pPr>
              <a:buFont typeface="Wingdings" panose="05000000000000000000" pitchFamily="2" charset="2"/>
              <a:buChar char="è"/>
            </a:pPr>
            <a:r>
              <a:rPr lang="fr-FR" sz="2000" dirty="0"/>
              <a:t>Litiges fréquents en pratique, attention notamment lors de l’introduction de permis d’urbanisme (responsabilité de l’architecte);</a:t>
            </a:r>
          </a:p>
          <a:p>
            <a:pPr>
              <a:buFont typeface="Wingdings" panose="05000000000000000000" pitchFamily="2" charset="2"/>
              <a:buChar char="è"/>
            </a:pPr>
            <a:r>
              <a:rPr lang="fr-FR" sz="2000" dirty="0"/>
              <a:t>Pas certain que la nouvelle disposition ne pose pas plus de questions qu’elle n’en résout;</a:t>
            </a:r>
          </a:p>
          <a:p>
            <a:pPr>
              <a:buFont typeface="Wingdings" panose="05000000000000000000" pitchFamily="2" charset="2"/>
              <a:buChar char="è"/>
            </a:pPr>
            <a:r>
              <a:rPr lang="fr-FR" sz="2000" dirty="0"/>
              <a:t>De manière générale, importance de la prévention/médiation pour désamorcer ces discussions en amont;</a:t>
            </a:r>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9100921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4</a:t>
            </a:r>
            <a:r>
              <a:rPr lang="fr-BE" sz="2800" dirty="0">
                <a:solidFill>
                  <a:schemeClr val="bg1"/>
                </a:solidFill>
                <a:latin typeface="+mn-lt"/>
              </a:rPr>
              <a:t>. L’empiètement</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lgn="just">
              <a:buNone/>
            </a:pPr>
            <a:r>
              <a:rPr lang="fr-FR" sz="1800" b="1" dirty="0"/>
              <a:t>Note : enrichissement injustifié = actualisation de « l’enrichissement sans cause » </a:t>
            </a:r>
          </a:p>
          <a:p>
            <a:pPr marL="0" indent="0" algn="just">
              <a:buNone/>
            </a:pPr>
            <a:endParaRPr lang="fr-BE" sz="1800" dirty="0"/>
          </a:p>
          <a:p>
            <a:pPr marL="0" indent="0" algn="just">
              <a:buNone/>
            </a:pPr>
            <a:r>
              <a:rPr lang="fr-BE" sz="1800" dirty="0"/>
              <a:t>(Projet de nouvel article C. </a:t>
            </a:r>
            <a:r>
              <a:rPr lang="fr-BE" sz="1800" dirty="0" err="1"/>
              <a:t>Civ</a:t>
            </a:r>
            <a:r>
              <a:rPr lang="fr-BE" sz="1800" dirty="0"/>
              <a:t> ) :Art. 5.138. Définition</a:t>
            </a:r>
          </a:p>
          <a:p>
            <a:pPr marL="0" indent="0" algn="just">
              <a:buNone/>
            </a:pPr>
            <a:r>
              <a:rPr lang="fr-BE" sz="1800" i="1" dirty="0"/>
              <a:t> Il y a enrichissement injustifié lorsque ni l’enrichissement, ni l’appauvrissement corrélatif ne sont justifiés par un motif juridique. Constitue notamment un tel motif la volonté de l’appauvri, pour autant que celui-ci ait voulu opérer un transfert définitif de patrimoine en faveur de l’enrichi.</a:t>
            </a:r>
            <a:endParaRPr lang="fr-FR" sz="1800" i="1" dirty="0"/>
          </a:p>
          <a:p>
            <a:pPr marL="0" indent="0" algn="just">
              <a:buNone/>
            </a:pPr>
            <a:endParaRPr lang="fr-FR" sz="1800" dirty="0"/>
          </a:p>
          <a:p>
            <a:pPr marL="0" indent="0" algn="just">
              <a:buNone/>
            </a:pPr>
            <a:r>
              <a:rPr lang="fr-FR" sz="1800" dirty="0"/>
              <a:t>«</a:t>
            </a:r>
            <a:r>
              <a:rPr lang="fr-FR" sz="1800" i="1" dirty="0"/>
              <a:t>celui qui bénéficie d’un enrichissement injustifié doit restituer à l’appauvri la moindre des deux valeurs de l’enrichissement et de l’appauvrissement, estimées au jour de la restitution</a:t>
            </a:r>
            <a:r>
              <a:rPr lang="fr-FR" sz="1800" dirty="0"/>
              <a:t>»</a:t>
            </a:r>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9676946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5</a:t>
            </a:r>
            <a:r>
              <a:rPr lang="fr-BE" sz="2800" dirty="0">
                <a:solidFill>
                  <a:schemeClr val="bg1"/>
                </a:solidFill>
                <a:latin typeface="+mn-lt"/>
              </a:rPr>
              <a:t>. Une nouveauté intéressante : Les « simples tolérances du propriétaire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600" b="1" i="0" u="sng" dirty="0">
                <a:solidFill>
                  <a:srgbClr val="000000"/>
                </a:solidFill>
                <a:effectLst/>
              </a:rPr>
              <a:t>Art. 3.67. Simples tolérances du propriétaire</a:t>
            </a:r>
            <a:r>
              <a:rPr lang="fr-FR" sz="1600" dirty="0"/>
              <a:t/>
            </a:r>
            <a:br>
              <a:rPr lang="fr-FR" sz="1600" dirty="0"/>
            </a:br>
            <a:r>
              <a:rPr lang="fr-FR" sz="1600" b="1" i="0" dirty="0">
                <a:solidFill>
                  <a:srgbClr val="000000"/>
                </a:solidFill>
                <a:effectLst/>
              </a:rPr>
              <a:t>  § 1er. Si une chose ou un animal se trouve involontairement sur un immeuble voisin, le propriétaire de cet immeuble doit les restituer ou permettre que le propriétaire de cette chose ou de cet animal vienne les récupérer.</a:t>
            </a:r>
            <a:r>
              <a:rPr lang="fr-FR" sz="1600" dirty="0"/>
              <a:t/>
            </a:r>
            <a:br>
              <a:rPr lang="fr-FR" sz="1600" dirty="0"/>
            </a:br>
            <a:r>
              <a:rPr lang="fr-FR" sz="1600" b="1" i="0" dirty="0">
                <a:solidFill>
                  <a:srgbClr val="000000"/>
                </a:solidFill>
                <a:effectLst/>
              </a:rPr>
              <a:t>  § 2. Le propriétaire d'un immeuble doit, après notification préalable, tolérer que son voisin ait accès à ce bien immeuble si cela est nécessaire pour l'exécution de travaux de construction ou de réparation ou pour réparer ou entretenir la clôture non mitoyenne, sauf si le propriétaire fait valoir des motifs légitimes pour refuser cet accès.</a:t>
            </a:r>
            <a:r>
              <a:rPr lang="fr-FR" sz="1600" dirty="0"/>
              <a:t/>
            </a:r>
            <a:br>
              <a:rPr lang="fr-FR" sz="1600" dirty="0"/>
            </a:br>
            <a:r>
              <a:rPr lang="fr-FR" sz="1600" b="1" i="0" dirty="0">
                <a:solidFill>
                  <a:srgbClr val="000000"/>
                </a:solidFill>
                <a:effectLst/>
              </a:rPr>
              <a:t>  Si ce droit est autorisé, il doit être exercé de la manière la moins dommageable pour le voisin. Le propriétaire a droit à une compensation s'il a subi un dommage.</a:t>
            </a:r>
            <a:r>
              <a:rPr lang="fr-FR" sz="1600" dirty="0"/>
              <a:t/>
            </a:r>
            <a:br>
              <a:rPr lang="fr-FR" sz="1600" dirty="0"/>
            </a:br>
            <a:r>
              <a:rPr lang="fr-FR" sz="1600" b="1" i="0" dirty="0">
                <a:solidFill>
                  <a:srgbClr val="000000"/>
                </a:solidFill>
                <a:effectLst/>
              </a:rPr>
              <a:t>  § 3. Lorsqu'un immeuble non bâti et non cultivé n'est pas clôturé, quiconque peut s'y rendre, sauf si cela engendre un dommage ou nuit au propriétaire de cette parcelle ou si ce dernier a fait savoir de manière claire que l'accès au fonds est interdit aux tiers sans son autorisation. Celui qui fait usage de cette tolérance ne peut invoquer ni l'article 3.26 ni l'article 3.59.</a:t>
            </a:r>
            <a:endParaRPr lang="fr-FR" sz="1600" dirty="0"/>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6692277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5</a:t>
            </a:r>
            <a:r>
              <a:rPr lang="fr-BE" sz="2800" dirty="0">
                <a:solidFill>
                  <a:schemeClr val="bg1"/>
                </a:solidFill>
                <a:latin typeface="+mn-lt"/>
              </a:rPr>
              <a:t>. Une nouveauté intéressante : Les « simples tolérances du propriétaire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600" b="1" i="0" u="sng" dirty="0">
                <a:solidFill>
                  <a:srgbClr val="000000"/>
                </a:solidFill>
                <a:effectLst/>
              </a:rPr>
              <a:t>Art. 3.67. Simples tolérances du propriétaire</a:t>
            </a:r>
            <a:r>
              <a:rPr lang="fr-FR" sz="1600" dirty="0"/>
              <a:t/>
            </a:r>
            <a:br>
              <a:rPr lang="fr-FR" sz="1600" dirty="0"/>
            </a:br>
            <a:r>
              <a:rPr lang="fr-FR" sz="1600" b="1" i="0" dirty="0">
                <a:solidFill>
                  <a:srgbClr val="000000"/>
                </a:solidFill>
                <a:effectLst/>
              </a:rPr>
              <a:t>  § 1er. Si une chose ou un animal se trouve </a:t>
            </a:r>
            <a:r>
              <a:rPr lang="fr-FR" sz="1600" b="1" i="0" dirty="0">
                <a:solidFill>
                  <a:srgbClr val="FF0000"/>
                </a:solidFill>
                <a:effectLst/>
              </a:rPr>
              <a:t>involontairement</a:t>
            </a:r>
            <a:r>
              <a:rPr lang="fr-FR" sz="1600" b="1" i="0" dirty="0">
                <a:solidFill>
                  <a:srgbClr val="000000"/>
                </a:solidFill>
                <a:effectLst/>
              </a:rPr>
              <a:t> sur un immeuble voisin, le propriétaire de cet immeuble </a:t>
            </a:r>
            <a:r>
              <a:rPr lang="fr-FR" sz="1600" b="1" i="0" dirty="0">
                <a:solidFill>
                  <a:srgbClr val="FF0000"/>
                </a:solidFill>
                <a:effectLst/>
              </a:rPr>
              <a:t>doit les restituer ou permettre que le propriétaire de cette chose ou de cet animal vienne les récupérer</a:t>
            </a:r>
            <a:r>
              <a:rPr lang="fr-FR" sz="1600" b="1" i="0" dirty="0">
                <a:solidFill>
                  <a:srgbClr val="000000"/>
                </a:solidFill>
                <a:effectLst/>
              </a:rPr>
              <a:t>.</a:t>
            </a:r>
            <a:r>
              <a:rPr lang="fr-FR" sz="1600" dirty="0"/>
              <a:t/>
            </a:r>
            <a:br>
              <a:rPr lang="fr-FR" sz="1600" dirty="0"/>
            </a:br>
            <a:r>
              <a:rPr lang="fr-FR" sz="1600" b="1" i="0" dirty="0">
                <a:solidFill>
                  <a:srgbClr val="000000"/>
                </a:solidFill>
                <a:effectLst/>
              </a:rPr>
              <a:t>  </a:t>
            </a:r>
            <a:endParaRPr lang="fr-FR" sz="1600" b="1" dirty="0">
              <a:solidFill>
                <a:srgbClr val="000000"/>
              </a:solidFill>
            </a:endParaRPr>
          </a:p>
          <a:p>
            <a:pPr marL="0" indent="0">
              <a:buNone/>
            </a:pPr>
            <a:r>
              <a:rPr lang="fr-FR" sz="1600" b="1" dirty="0">
                <a:solidFill>
                  <a:srgbClr val="000000"/>
                </a:solidFill>
              </a:rPr>
              <a:t>Exemples : animaux domestiques, ballon de football;</a:t>
            </a:r>
          </a:p>
          <a:p>
            <a:pPr marL="0" indent="0">
              <a:buNone/>
            </a:pPr>
            <a:endParaRPr lang="fr-FR" sz="1600" b="1" dirty="0">
              <a:solidFill>
                <a:srgbClr val="000000"/>
              </a:solidFill>
            </a:endParaRPr>
          </a:p>
          <a:p>
            <a:pPr>
              <a:buFont typeface="Wingdings" panose="05000000000000000000" pitchFamily="2" charset="2"/>
              <a:buChar char="è"/>
            </a:pPr>
            <a:r>
              <a:rPr lang="fr-FR" sz="1600" b="1" dirty="0">
                <a:solidFill>
                  <a:srgbClr val="000000"/>
                </a:solidFill>
                <a:sym typeface="Wingdings" panose="05000000000000000000" pitchFamily="2" charset="2"/>
              </a:rPr>
              <a:t>Solution différente de la solution du Code civil (ancien)</a:t>
            </a:r>
          </a:p>
          <a:p>
            <a:pPr marL="0" indent="0">
              <a:buNone/>
            </a:pPr>
            <a:r>
              <a:rPr lang="fr-FR" sz="1600" b="1" i="0" dirty="0">
                <a:solidFill>
                  <a:srgbClr val="000000"/>
                </a:solidFill>
                <a:effectLst/>
              </a:rPr>
              <a:t>  </a:t>
            </a:r>
            <a:r>
              <a:rPr lang="fr-FR" sz="1600" b="1" i="0" dirty="0">
                <a:effectLst/>
              </a:rPr>
              <a:t>Art.</a:t>
            </a:r>
            <a:r>
              <a:rPr lang="fr-FR" sz="1600" b="1" i="0" dirty="0">
                <a:solidFill>
                  <a:srgbClr val="000000"/>
                </a:solidFill>
                <a:effectLst/>
              </a:rPr>
              <a:t> </a:t>
            </a:r>
            <a:r>
              <a:rPr lang="fr-FR" sz="1600" b="1" i="0" dirty="0">
                <a:effectLst/>
              </a:rPr>
              <a:t>564</a:t>
            </a:r>
            <a:r>
              <a:rPr lang="fr-FR" sz="1600" b="1" i="0" dirty="0">
                <a:solidFill>
                  <a:srgbClr val="000000"/>
                </a:solidFill>
                <a:effectLst/>
              </a:rPr>
              <a:t>. Les pigeons, lapins, poissons, qui passent dans un autre colombier, garenne ou étang, appartiennent au propriétaire de ces objets, pourvu qu'ils n'y aient point été attirés par fraude et artifice.</a:t>
            </a:r>
          </a:p>
          <a:p>
            <a:pPr marL="0" indent="0">
              <a:buNone/>
            </a:pPr>
            <a:r>
              <a:rPr lang="fr-FR" sz="1600" b="1" dirty="0">
                <a:solidFill>
                  <a:srgbClr val="000000"/>
                </a:solidFill>
                <a:sym typeface="Wingdings" panose="05000000000000000000" pitchFamily="2" charset="2"/>
              </a:rPr>
              <a:t> Commentaires : toujours pas permis d’entrer sans autorisation chez le voisin</a:t>
            </a:r>
            <a:r>
              <a:rPr lang="fr-FR" sz="1600" dirty="0"/>
              <a:t/>
            </a:r>
            <a:br>
              <a:rPr lang="fr-FR" sz="1600" dirty="0"/>
            </a:br>
            <a:endParaRPr lang="fr-FR" sz="1600" b="1" dirty="0">
              <a:solidFill>
                <a:srgbClr val="000000"/>
              </a:solidFill>
            </a:endParaRPr>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6283913" y="5191429"/>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0079898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5</a:t>
            </a:r>
            <a:r>
              <a:rPr lang="fr-BE" sz="2800" dirty="0">
                <a:solidFill>
                  <a:schemeClr val="bg1"/>
                </a:solidFill>
                <a:latin typeface="+mn-lt"/>
              </a:rPr>
              <a:t>. Une nouveauté intéressante : Les « simples tolérances du propriétaire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600" b="1" i="0" u="sng" dirty="0">
                <a:solidFill>
                  <a:srgbClr val="000000"/>
                </a:solidFill>
                <a:effectLst/>
              </a:rPr>
              <a:t>Art. 3.67. Simples tolérances du propriétaire</a:t>
            </a:r>
            <a:r>
              <a:rPr lang="fr-FR" sz="1600" dirty="0"/>
              <a:t/>
            </a:r>
            <a:br>
              <a:rPr lang="fr-FR" sz="1600" dirty="0"/>
            </a:br>
            <a:r>
              <a:rPr lang="fr-FR" sz="1600" b="1" i="0" dirty="0">
                <a:solidFill>
                  <a:srgbClr val="000000"/>
                </a:solidFill>
                <a:effectLst/>
              </a:rPr>
              <a:t>  § 2. Le propriétaire d'un immeuble doit, après notification préalable, tolérer que son voisin ait accès à ce bien immeuble si cela est nécessaire pour l'exécution de travaux de construction ou de réparation ou pour réparer ou entretenir la clôture non mitoyenne, sauf si le propriétaire fait valoir des motifs légitimes pour refuser cet accès.</a:t>
            </a:r>
            <a:r>
              <a:rPr lang="fr-FR" sz="1600" dirty="0"/>
              <a:t/>
            </a:r>
            <a:br>
              <a:rPr lang="fr-FR" sz="1600" dirty="0"/>
            </a:br>
            <a:r>
              <a:rPr lang="fr-FR" sz="1600" b="1" i="0" dirty="0">
                <a:solidFill>
                  <a:srgbClr val="000000"/>
                </a:solidFill>
                <a:effectLst/>
              </a:rPr>
              <a:t>  Si ce droit est autorisé, il doit être exercé de la manière la moins dommageable pour le voisin. Le propriétaire a droit à une compensation s'il a subi un dommage.</a:t>
            </a:r>
          </a:p>
          <a:p>
            <a:pPr marL="0" indent="0">
              <a:buNone/>
            </a:pPr>
            <a:endParaRPr lang="fr-FR" sz="1600" b="1" dirty="0">
              <a:solidFill>
                <a:srgbClr val="000000"/>
              </a:solidFill>
            </a:endParaRPr>
          </a:p>
          <a:p>
            <a:pPr>
              <a:buFont typeface="Wingdings" panose="05000000000000000000" pitchFamily="2" charset="2"/>
              <a:buChar char="è"/>
            </a:pPr>
            <a:r>
              <a:rPr lang="fr-FR" sz="1600" b="1" dirty="0">
                <a:solidFill>
                  <a:srgbClr val="000000"/>
                </a:solidFill>
                <a:sym typeface="Wingdings" panose="05000000000000000000" pitchFamily="2" charset="2"/>
              </a:rPr>
              <a:t>Élargissement de la « servitude de tour d’échelle » ou « droit d’échelage », beaucoup plus stricte (ne s’appliquait notamment pas à la « construction »). </a:t>
            </a:r>
          </a:p>
          <a:p>
            <a:pPr>
              <a:buFont typeface="Wingdings" panose="05000000000000000000" pitchFamily="2" charset="2"/>
              <a:buChar char="è"/>
            </a:pPr>
            <a:r>
              <a:rPr lang="fr-FR" sz="1600" b="1" dirty="0">
                <a:solidFill>
                  <a:srgbClr val="000000"/>
                </a:solidFill>
                <a:sym typeface="Wingdings" panose="05000000000000000000" pitchFamily="2" charset="2"/>
              </a:rPr>
              <a:t>N’est plus une « servitude »</a:t>
            </a:r>
          </a:p>
          <a:p>
            <a:pPr>
              <a:buFont typeface="Wingdings" panose="05000000000000000000" pitchFamily="2" charset="2"/>
              <a:buChar char="è"/>
            </a:pPr>
            <a:r>
              <a:rPr lang="fr-FR" sz="1600" b="1" dirty="0">
                <a:solidFill>
                  <a:srgbClr val="000000"/>
                </a:solidFill>
                <a:sym typeface="Wingdings" panose="05000000000000000000" pitchFamily="2" charset="2"/>
              </a:rPr>
              <a:t>améliorera la position du constructeur et (on l’espère) diminuera le contentieux</a:t>
            </a:r>
            <a:r>
              <a:rPr lang="fr-FR" sz="1600" dirty="0"/>
              <a:t/>
            </a:r>
            <a:br>
              <a:rPr lang="fr-FR" sz="1600" dirty="0"/>
            </a:br>
            <a:endParaRPr lang="fr-FR" sz="1600" b="1" dirty="0">
              <a:solidFill>
                <a:srgbClr val="000000"/>
              </a:solidFill>
            </a:endParaRPr>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6283913" y="5191429"/>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97365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5</a:t>
            </a:r>
            <a:r>
              <a:rPr lang="fr-BE" sz="2800" dirty="0">
                <a:solidFill>
                  <a:schemeClr val="bg1"/>
                </a:solidFill>
                <a:latin typeface="+mn-lt"/>
              </a:rPr>
              <a:t>. Une nouveauté intéressante : Les « simples tolérances du propriétaire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600" b="1" i="0" u="sng" dirty="0">
                <a:solidFill>
                  <a:srgbClr val="000000"/>
                </a:solidFill>
                <a:effectLst/>
              </a:rPr>
              <a:t>Art. 3.67. Simples tolérances du propriétaire</a:t>
            </a:r>
            <a:r>
              <a:rPr lang="fr-FR" sz="1600" dirty="0"/>
              <a:t/>
            </a:r>
            <a:br>
              <a:rPr lang="fr-FR" sz="1600" dirty="0"/>
            </a:br>
            <a:r>
              <a:rPr lang="fr-FR" sz="1600" b="1" i="0" dirty="0">
                <a:solidFill>
                  <a:srgbClr val="000000"/>
                </a:solidFill>
                <a:effectLst/>
              </a:rPr>
              <a:t>    § 3. Lorsqu'un immeuble non bâti et non cultivé n'est pas clôturé, quiconque peut s'y rendre, sauf si cela engendre un dommage ou nuit au propriétaire de cette parcelle ou si ce dernier a fait savoir de manière claire que l'accès au fonds est interdit aux tiers sans son autorisation. Celui qui fait usage de cette tolérance ne peut invoquer ni l'article 3.26 ni l'article 3.59.</a:t>
            </a:r>
          </a:p>
          <a:p>
            <a:pPr marL="0" indent="0">
              <a:buNone/>
            </a:pPr>
            <a:endParaRPr lang="fr-FR" sz="1600" b="1" i="0" dirty="0">
              <a:solidFill>
                <a:srgbClr val="000000"/>
              </a:solidFill>
              <a:effectLst/>
            </a:endParaRPr>
          </a:p>
          <a:p>
            <a:pPr marL="0" indent="0">
              <a:buNone/>
            </a:pPr>
            <a:r>
              <a:rPr lang="fr-FR" sz="1600" b="1" dirty="0">
                <a:solidFill>
                  <a:srgbClr val="000000"/>
                </a:solidFill>
                <a:sym typeface="Wingdings" panose="05000000000000000000" pitchFamily="2" charset="2"/>
              </a:rPr>
              <a:t>Pas de remarques de la SLCE;</a:t>
            </a:r>
            <a:endParaRPr lang="fr-FR" sz="1600" b="1" dirty="0">
              <a:solidFill>
                <a:srgbClr val="000000"/>
              </a:solidFill>
            </a:endParaRPr>
          </a:p>
          <a:p>
            <a:pPr>
              <a:buFont typeface="Wingdings" panose="05000000000000000000" pitchFamily="2" charset="2"/>
              <a:buChar char="è"/>
            </a:pPr>
            <a:r>
              <a:rPr lang="fr-FR" sz="1600" b="1" dirty="0">
                <a:solidFill>
                  <a:srgbClr val="000000"/>
                </a:solidFill>
                <a:sym typeface="Wingdings" panose="05000000000000000000" pitchFamily="2" charset="2"/>
              </a:rPr>
              <a:t>Selon certains auteurs, « Vraie » nouveauté en rupture avec le droit antérieur, atteinte au caractère absolu du droit de propriété, mais la communication officielle le conteste;</a:t>
            </a:r>
          </a:p>
          <a:p>
            <a:pPr>
              <a:buFont typeface="Wingdings" panose="05000000000000000000" pitchFamily="2" charset="2"/>
              <a:buChar char="è"/>
            </a:pPr>
            <a:r>
              <a:rPr lang="fr-FR" sz="1600" b="1" dirty="0">
                <a:solidFill>
                  <a:srgbClr val="000000"/>
                </a:solidFill>
                <a:sym typeface="Wingdings" panose="05000000000000000000" pitchFamily="2" charset="2"/>
              </a:rPr>
              <a:t>Atteinte selon moi importante au droit de propriété, devra être encadré par la jurisprudence;</a:t>
            </a:r>
          </a:p>
          <a:p>
            <a:pPr>
              <a:buFont typeface="Wingdings" panose="05000000000000000000" pitchFamily="2" charset="2"/>
              <a:buChar char="è"/>
            </a:pPr>
            <a:r>
              <a:rPr lang="fr-FR" sz="1600" b="1" dirty="0">
                <a:solidFill>
                  <a:srgbClr val="000000"/>
                </a:solidFill>
                <a:sym typeface="Wingdings" panose="05000000000000000000" pitchFamily="2" charset="2"/>
              </a:rPr>
              <a:t>Illustration de la « dimension sociale » de la réforme</a:t>
            </a:r>
          </a:p>
          <a:p>
            <a:pPr>
              <a:buFont typeface="Wingdings" panose="05000000000000000000" pitchFamily="2" charset="2"/>
              <a:buChar char="è"/>
            </a:pPr>
            <a:r>
              <a:rPr lang="fr-FR" sz="1600" b="1" dirty="0">
                <a:solidFill>
                  <a:srgbClr val="000000"/>
                </a:solidFill>
                <a:sym typeface="Wingdings" panose="05000000000000000000" pitchFamily="2" charset="2"/>
              </a:rPr>
              <a:t>Quid de la responsabilité du propriétaire qui n’a pas clôturé son bien ou interdit son accès ?</a:t>
            </a:r>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6283913" y="5191429"/>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8940284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 Les servitudes légales (sélection)</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lgn="ctr">
              <a:buNone/>
            </a:pPr>
            <a:r>
              <a:rPr lang="fr-FR" sz="1800" b="1" u="sng" dirty="0"/>
              <a:t>Servitudes légales ≠ servitudes « du fait de l’homme » (pas examinées)</a:t>
            </a:r>
          </a:p>
          <a:p>
            <a:pPr algn="just"/>
            <a:r>
              <a:rPr lang="fr-FR" sz="1800" dirty="0"/>
              <a:t>Ecoulement des eaux</a:t>
            </a:r>
          </a:p>
          <a:p>
            <a:pPr algn="just"/>
            <a:endParaRPr lang="fr-FR" sz="1800" dirty="0"/>
          </a:p>
          <a:p>
            <a:pPr algn="just"/>
            <a:r>
              <a:rPr lang="fr-FR" sz="1800" dirty="0"/>
              <a:t>Distances pour les fenêtres et ouvertures des murs (les anciens « jours et vues »)</a:t>
            </a:r>
          </a:p>
          <a:p>
            <a:pPr marL="0" indent="0" algn="just">
              <a:buNone/>
            </a:pPr>
            <a:endParaRPr lang="fr-FR" sz="1800" dirty="0"/>
          </a:p>
          <a:p>
            <a:pPr algn="just"/>
            <a:r>
              <a:rPr lang="fr-FR" sz="1800" dirty="0"/>
              <a:t>Plantations</a:t>
            </a:r>
          </a:p>
          <a:p>
            <a:pPr algn="just"/>
            <a:endParaRPr lang="fr-FR" sz="1800" dirty="0"/>
          </a:p>
          <a:p>
            <a:pPr algn="just"/>
            <a:r>
              <a:rPr lang="fr-FR" sz="1800" dirty="0"/>
              <a:t>Branches et racines envahissantes</a:t>
            </a:r>
          </a:p>
          <a:p>
            <a:pPr algn="just"/>
            <a:endParaRPr lang="fr-FR" sz="1800" dirty="0"/>
          </a:p>
          <a:p>
            <a:pPr algn="just"/>
            <a:endParaRPr lang="fr-FR" sz="1800" dirty="0"/>
          </a:p>
          <a:p>
            <a:pPr algn="just"/>
            <a:endParaRPr lang="fr-FR" sz="1800" dirty="0"/>
          </a:p>
          <a:p>
            <a:pPr algn="just"/>
            <a:endParaRPr lang="fr-FR" sz="1800" dirty="0"/>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3252896" y="43531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148953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.1.  Eaux</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Section 1re. - Eaux</a:t>
            </a:r>
            <a:r>
              <a:rPr lang="fr-FR" sz="1400" u="sng" dirty="0"/>
              <a:t/>
            </a:r>
            <a:br>
              <a:rPr lang="fr-FR" sz="1400" u="sng" dirty="0"/>
            </a:br>
            <a:r>
              <a:rPr lang="fr-FR" sz="1400" b="1" i="0" u="sng" dirty="0">
                <a:solidFill>
                  <a:srgbClr val="000000"/>
                </a:solidFill>
                <a:effectLst/>
              </a:rPr>
              <a:t>  Art. 3.129. Ecoulement d'eaux </a:t>
            </a:r>
            <a:r>
              <a:rPr lang="fr-FR" sz="1400" b="1" i="0" u="sng" dirty="0">
                <a:effectLst/>
              </a:rPr>
              <a:t>entre fonds voisins</a:t>
            </a:r>
            <a:r>
              <a:rPr lang="fr-FR" sz="1400" dirty="0"/>
              <a:t/>
            </a:r>
            <a:br>
              <a:rPr lang="fr-FR" sz="1400" dirty="0"/>
            </a:br>
            <a:r>
              <a:rPr lang="fr-FR" sz="1400" b="1" i="0" dirty="0">
                <a:effectLst/>
              </a:rPr>
              <a:t>  Sans préjudice de l'article 3.131, les fonds inférieurs doivent recevoir les eaux naturelles, et autres matières charriées par celles-ci, en provenance des fonds supérieurs.</a:t>
            </a:r>
            <a:r>
              <a:rPr lang="fr-FR" sz="1400" dirty="0"/>
              <a:t/>
            </a:r>
            <a:br>
              <a:rPr lang="fr-FR" sz="1400" dirty="0"/>
            </a:br>
            <a:r>
              <a:rPr lang="fr-FR" sz="1400" b="1" i="0" dirty="0">
                <a:effectLst/>
              </a:rPr>
              <a:t>  Le titulaire d'un fonds inférieur ne peut réaliser aucun ouvrage qui entrave cet écoulement.</a:t>
            </a:r>
            <a:r>
              <a:rPr lang="fr-FR" sz="1400" dirty="0"/>
              <a:t/>
            </a:r>
            <a:br>
              <a:rPr lang="fr-FR" sz="1400" dirty="0"/>
            </a:br>
            <a:r>
              <a:rPr lang="fr-FR" sz="1400" b="1" i="0" dirty="0">
                <a:solidFill>
                  <a:srgbClr val="000000"/>
                </a:solidFill>
                <a:effectLst/>
              </a:rPr>
              <a:t>  Le titulaire d'un fonds supérieur ne peut aggraver cet écoulement en quantité ou en qualité; cette obligation ne l'empêche pas d'utiliser normalement son fonds d'après sa destination, si l'ampleur de l'aggravation est raisonnable. L'entretien de la servitude d'écoulement est aux frais du titulaire du fonds dominant.</a:t>
            </a:r>
            <a:r>
              <a:rPr lang="fr-FR" sz="1400" dirty="0"/>
              <a:t/>
            </a:r>
            <a:br>
              <a:rPr lang="fr-FR" sz="1400" dirty="0"/>
            </a:br>
            <a:r>
              <a:rPr lang="fr-FR" sz="1400" b="1" i="0" dirty="0">
                <a:solidFill>
                  <a:srgbClr val="000000"/>
                </a:solidFill>
                <a:effectLst/>
              </a:rPr>
              <a:t>  Les droits et obligations ci-dessus ne s'appliquent pas aux situations résultant de la force majeure.</a:t>
            </a:r>
            <a:r>
              <a:rPr lang="fr-FR" sz="1400" dirty="0"/>
              <a:t/>
            </a:r>
            <a:br>
              <a:rPr lang="fr-FR" sz="1400" dirty="0"/>
            </a:br>
            <a:r>
              <a:rPr lang="fr-FR" sz="1400" b="1" i="0" dirty="0">
                <a:solidFill>
                  <a:srgbClr val="000000"/>
                </a:solidFill>
                <a:effectLst/>
              </a:rPr>
              <a:t>  </a:t>
            </a:r>
            <a:r>
              <a:rPr lang="fr-FR" sz="1400" b="1" i="0" u="sng" dirty="0">
                <a:solidFill>
                  <a:srgbClr val="000000"/>
                </a:solidFill>
                <a:effectLst/>
              </a:rPr>
              <a:t>(…)</a:t>
            </a:r>
          </a:p>
          <a:p>
            <a:pPr marL="0" indent="0">
              <a:buNone/>
            </a:pPr>
            <a:r>
              <a:rPr lang="fr-FR" sz="1400" b="1" i="0" dirty="0">
                <a:solidFill>
                  <a:srgbClr val="000000"/>
                </a:solidFill>
                <a:effectLst/>
              </a:rPr>
              <a:t>  </a:t>
            </a:r>
            <a:r>
              <a:rPr lang="fr-FR" sz="1400" b="1" i="0" u="sng" dirty="0">
                <a:solidFill>
                  <a:srgbClr val="000000"/>
                </a:solidFill>
                <a:effectLst/>
              </a:rPr>
              <a:t>Art. 3.131. Egout des toits</a:t>
            </a:r>
            <a:r>
              <a:rPr lang="fr-FR" sz="1400" dirty="0"/>
              <a:t/>
            </a:r>
            <a:br>
              <a:rPr lang="fr-FR" sz="1400" dirty="0"/>
            </a:br>
            <a:r>
              <a:rPr lang="fr-FR" sz="1400" b="1" i="0" dirty="0">
                <a:solidFill>
                  <a:srgbClr val="000000"/>
                </a:solidFill>
                <a:effectLst/>
              </a:rPr>
              <a:t>  Tout propriétaire doit établir ses toits de manière à ce que les eaux pluviales s'écoulent sur son fonds ou sur la voie publique. Il ne peut les faire verser sur une parcelle contiguë.</a:t>
            </a:r>
            <a:endParaRPr lang="fr-FR" sz="1400" dirty="0"/>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7369642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.1.  Eaux</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Section 1re. - Eaux</a:t>
            </a:r>
            <a:r>
              <a:rPr lang="fr-FR" sz="1400" u="sng" dirty="0"/>
              <a:t/>
            </a:r>
            <a:br>
              <a:rPr lang="fr-FR" sz="1400" u="sng" dirty="0"/>
            </a:br>
            <a:r>
              <a:rPr lang="fr-FR" sz="1400" b="1" i="0" u="sng" dirty="0">
                <a:solidFill>
                  <a:srgbClr val="000000"/>
                </a:solidFill>
                <a:effectLst/>
              </a:rPr>
              <a:t>  Art. 3.129. Ecoulement d'eaux entre fonds voisins</a:t>
            </a:r>
            <a:r>
              <a:rPr lang="fr-FR" sz="1400" dirty="0"/>
              <a:t/>
            </a:r>
            <a:br>
              <a:rPr lang="fr-FR" sz="1400" dirty="0"/>
            </a:br>
            <a:r>
              <a:rPr lang="fr-FR" sz="1400" b="1" i="0" dirty="0">
                <a:solidFill>
                  <a:srgbClr val="000000"/>
                </a:solidFill>
                <a:effectLst/>
              </a:rPr>
              <a:t>  Sans préjudice de l'article 3.131, les </a:t>
            </a:r>
            <a:r>
              <a:rPr lang="fr-FR" sz="1400" b="1" i="0" dirty="0">
                <a:solidFill>
                  <a:srgbClr val="FF0000"/>
                </a:solidFill>
                <a:effectLst/>
              </a:rPr>
              <a:t>fonds inférieurs </a:t>
            </a:r>
            <a:r>
              <a:rPr lang="fr-FR" sz="1400" b="1" i="0" dirty="0">
                <a:solidFill>
                  <a:srgbClr val="000000"/>
                </a:solidFill>
                <a:effectLst/>
              </a:rPr>
              <a:t>doivent recevoir les </a:t>
            </a:r>
            <a:r>
              <a:rPr lang="fr-FR" sz="1400" b="1" i="0" dirty="0">
                <a:solidFill>
                  <a:srgbClr val="FF0000"/>
                </a:solidFill>
                <a:effectLst/>
              </a:rPr>
              <a:t>eaux naturelles, et autres matières charriées par celles-ci, en provenance des fonds supérieurs</a:t>
            </a:r>
            <a:r>
              <a:rPr lang="fr-FR" sz="1400" b="1" i="0" dirty="0">
                <a:solidFill>
                  <a:srgbClr val="000000"/>
                </a:solidFill>
                <a:effectLst/>
              </a:rPr>
              <a:t>.</a:t>
            </a:r>
            <a:r>
              <a:rPr lang="fr-FR" sz="1400" dirty="0"/>
              <a:t/>
            </a:r>
            <a:br>
              <a:rPr lang="fr-FR" sz="1400" dirty="0"/>
            </a:br>
            <a:r>
              <a:rPr lang="fr-FR" sz="1400" b="1" i="0" dirty="0">
                <a:solidFill>
                  <a:srgbClr val="000000"/>
                </a:solidFill>
                <a:effectLst/>
              </a:rPr>
              <a:t>  Le titulaire d'un fonds inférieur ne</a:t>
            </a:r>
            <a:r>
              <a:rPr lang="fr-FR" sz="1400" b="1" i="0" dirty="0">
                <a:solidFill>
                  <a:srgbClr val="FF0000"/>
                </a:solidFill>
                <a:effectLst/>
              </a:rPr>
              <a:t> peut réaliser aucun ouvrage qui entrave cet écoulement</a:t>
            </a:r>
            <a:r>
              <a:rPr lang="fr-FR" sz="1400" b="1" i="0" dirty="0">
                <a:solidFill>
                  <a:srgbClr val="000000"/>
                </a:solidFill>
                <a:effectLst/>
              </a:rPr>
              <a:t>.</a:t>
            </a:r>
            <a:r>
              <a:rPr lang="fr-FR" sz="1400" dirty="0"/>
              <a:t/>
            </a:r>
            <a:br>
              <a:rPr lang="fr-FR" sz="1400" dirty="0"/>
            </a:br>
            <a:r>
              <a:rPr lang="fr-FR" sz="1400" b="1" i="0" dirty="0">
                <a:solidFill>
                  <a:srgbClr val="000000"/>
                </a:solidFill>
                <a:effectLst/>
              </a:rPr>
              <a:t>  Le titulaire d'un fonds supérieur </a:t>
            </a:r>
            <a:r>
              <a:rPr lang="fr-FR" sz="1400" b="1" i="0" dirty="0">
                <a:solidFill>
                  <a:srgbClr val="FF0000"/>
                </a:solidFill>
                <a:effectLst/>
              </a:rPr>
              <a:t>ne peut aggraver cet écoulement en quantité ou en qualité</a:t>
            </a:r>
            <a:r>
              <a:rPr lang="fr-FR" sz="1400" b="1" i="0" dirty="0">
                <a:solidFill>
                  <a:srgbClr val="000000"/>
                </a:solidFill>
                <a:effectLst/>
              </a:rPr>
              <a:t>; cette obligation ne </a:t>
            </a:r>
            <a:r>
              <a:rPr lang="fr-FR" sz="1400" b="1" i="0" dirty="0">
                <a:solidFill>
                  <a:srgbClr val="FF0000"/>
                </a:solidFill>
                <a:effectLst/>
              </a:rPr>
              <a:t>l'empêche pas d'utiliser normalement son fonds d'après sa destination, si l'ampleur de l'aggravation est raisonnable</a:t>
            </a:r>
            <a:r>
              <a:rPr lang="fr-FR" sz="1400" b="1" i="0" dirty="0">
                <a:solidFill>
                  <a:srgbClr val="000000"/>
                </a:solidFill>
                <a:effectLst/>
              </a:rPr>
              <a:t>. L'entretien de la servitude d'écoulement est aux frais du titulaire du fonds dominant.</a:t>
            </a:r>
            <a:r>
              <a:rPr lang="fr-FR" sz="1400" dirty="0"/>
              <a:t/>
            </a:r>
            <a:br>
              <a:rPr lang="fr-FR" sz="1400" dirty="0"/>
            </a:br>
            <a:r>
              <a:rPr lang="fr-FR" sz="1400" b="1" i="0" dirty="0">
                <a:solidFill>
                  <a:srgbClr val="000000"/>
                </a:solidFill>
                <a:effectLst/>
              </a:rPr>
              <a:t>  Les droits et obligations ci-dessus ne s'appliquent pas aux situations résultant de la force majeure.</a:t>
            </a:r>
          </a:p>
          <a:p>
            <a:pPr marL="0" indent="0">
              <a:buNone/>
            </a:pPr>
            <a:endParaRPr lang="fr-FR" sz="1400" b="1" dirty="0">
              <a:solidFill>
                <a:srgbClr val="000000"/>
              </a:solidFill>
            </a:endParaRPr>
          </a:p>
          <a:p>
            <a:pPr>
              <a:buFont typeface="Wingdings" panose="05000000000000000000" pitchFamily="2" charset="2"/>
              <a:buChar char="è"/>
            </a:pPr>
            <a:r>
              <a:rPr lang="fr-FR" sz="1400" b="1" dirty="0">
                <a:solidFill>
                  <a:srgbClr val="000000"/>
                </a:solidFill>
                <a:sym typeface="Wingdings" panose="05000000000000000000" pitchFamily="2" charset="2"/>
              </a:rPr>
              <a:t>Mention de la force majeure constitue une nouveauté, prise en compte du changement climatique</a:t>
            </a:r>
          </a:p>
          <a:p>
            <a:pPr>
              <a:buFont typeface="Wingdings" panose="05000000000000000000" pitchFamily="2" charset="2"/>
              <a:buChar char="è"/>
            </a:pPr>
            <a:r>
              <a:rPr lang="fr-FR" sz="1400" b="1" dirty="0">
                <a:solidFill>
                  <a:srgbClr val="000000"/>
                </a:solidFill>
                <a:sym typeface="Wingdings" panose="05000000000000000000" pitchFamily="2" charset="2"/>
              </a:rPr>
              <a:t>Caractère « raisonnable » de l’aggravation ?</a:t>
            </a:r>
          </a:p>
          <a:p>
            <a:pPr>
              <a:buFont typeface="Wingdings" panose="05000000000000000000" pitchFamily="2" charset="2"/>
              <a:buChar char="è"/>
            </a:pPr>
            <a:endParaRPr lang="fr-FR" sz="1400" b="1" dirty="0">
              <a:solidFill>
                <a:srgbClr val="000000"/>
              </a:solidFill>
              <a:sym typeface="Wingdings" panose="05000000000000000000" pitchFamily="2" charset="2"/>
            </a:endParaRPr>
          </a:p>
          <a:p>
            <a:pPr>
              <a:buFont typeface="Wingdings" panose="05000000000000000000" pitchFamily="2" charset="2"/>
              <a:buChar char="è"/>
            </a:pPr>
            <a:r>
              <a:rPr lang="fr-FR" sz="1400" b="1" dirty="0">
                <a:solidFill>
                  <a:srgbClr val="000000"/>
                </a:solidFill>
                <a:sym typeface="Wingdings" panose="05000000000000000000" pitchFamily="2" charset="2"/>
              </a:rPr>
              <a:t>Exemples : le propriétaire du fonds supérieur peut bâtir et cultiver « normalement » sont bien d’après sa destination</a:t>
            </a:r>
            <a:r>
              <a:rPr lang="fr-FR" sz="1400" dirty="0"/>
              <a:t/>
            </a:r>
            <a:br>
              <a:rPr lang="fr-FR" sz="1400" dirty="0"/>
            </a:br>
            <a:r>
              <a:rPr lang="fr-FR" sz="1400" b="1" i="0" dirty="0">
                <a:solidFill>
                  <a:srgbClr val="000000"/>
                </a:solidFill>
                <a:effectLst/>
              </a:rPr>
              <a:t>  </a:t>
            </a:r>
            <a:endParaRPr lang="fr-FR" sz="1400" dirty="0"/>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646331"/>
          </a:xfrm>
          <a:prstGeom prst="rect">
            <a:avLst/>
          </a:prstGeom>
          <a:noFill/>
        </p:spPr>
        <p:txBody>
          <a:bodyPr wrap="square">
            <a:spAutoFit/>
          </a:bodyPr>
          <a:lstStyle/>
          <a:p>
            <a:pPr lvl="1"/>
            <a:r>
              <a:rPr lang="fr-FR" dirty="0"/>
              <a:t/>
            </a:r>
            <a:br>
              <a:rPr lang="fr-FR" dirty="0"/>
            </a:b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8252887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.1.  Eaux</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Section 1re. - Eaux</a:t>
            </a:r>
            <a:r>
              <a:rPr lang="fr-FR" sz="1400" u="sng" dirty="0"/>
              <a:t/>
            </a:r>
            <a:br>
              <a:rPr lang="fr-FR" sz="1400" u="sng" dirty="0"/>
            </a:br>
            <a:r>
              <a:rPr lang="fr-FR" sz="1400" b="1" i="0" u="sng" dirty="0">
                <a:solidFill>
                  <a:srgbClr val="000000"/>
                </a:solidFill>
                <a:effectLst/>
              </a:rPr>
              <a:t>  Art. 3.131. Egout des toits</a:t>
            </a:r>
            <a:r>
              <a:rPr lang="fr-FR" sz="1400" dirty="0"/>
              <a:t/>
            </a:r>
            <a:br>
              <a:rPr lang="fr-FR" sz="1400" dirty="0"/>
            </a:br>
            <a:r>
              <a:rPr lang="fr-FR" sz="1400" b="1" i="0" dirty="0">
                <a:solidFill>
                  <a:srgbClr val="000000"/>
                </a:solidFill>
                <a:effectLst/>
              </a:rPr>
              <a:t>  Tout propriétaire doit établir ses toits de manière à ce que les eaux pluviales s'écoulent sur son fonds ou sur la voie publique. Il ne peut les faire verser sur une parcelle contiguë.</a:t>
            </a:r>
          </a:p>
          <a:p>
            <a:pPr marL="0" indent="0">
              <a:buNone/>
            </a:pPr>
            <a:endParaRPr lang="fr-FR" sz="1400" b="1" dirty="0">
              <a:solidFill>
                <a:srgbClr val="000000"/>
              </a:solidFill>
            </a:endParaRPr>
          </a:p>
          <a:p>
            <a:pPr marL="0" indent="0">
              <a:buNone/>
            </a:pPr>
            <a:r>
              <a:rPr lang="fr-FR" sz="1400" b="1" dirty="0">
                <a:solidFill>
                  <a:srgbClr val="000000"/>
                </a:solidFill>
                <a:sym typeface="Wingdings" panose="05000000000000000000" pitchFamily="2" charset="2"/>
              </a:rPr>
              <a:t> ! Aux différentes législations régionales (ex. Art. 16 titre I RRU en Région de Bruxelles-Capitale)</a:t>
            </a:r>
            <a:endParaRPr lang="fr-FR" sz="1400" dirty="0"/>
          </a:p>
        </p:txBody>
      </p:sp>
      <p:sp>
        <p:nvSpPr>
          <p:cNvPr id="11" name="ZoneTexte 10">
            <a:extLst>
              <a:ext uri="{FF2B5EF4-FFF2-40B4-BE49-F238E27FC236}">
                <a16:creationId xmlns:a16="http://schemas.microsoft.com/office/drawing/2014/main" xmlns="" id="{AA3CE1B9-8066-4002-9BEB-720D3BCBB2AA}"/>
              </a:ext>
            </a:extLst>
          </p:cNvPr>
          <p:cNvSpPr txBox="1"/>
          <p:nvPr/>
        </p:nvSpPr>
        <p:spPr>
          <a:xfrm>
            <a:off x="5373415" y="4182250"/>
            <a:ext cx="6101254" cy="2585323"/>
          </a:xfrm>
          <a:prstGeom prst="rect">
            <a:avLst/>
          </a:prstGeom>
          <a:noFill/>
        </p:spPr>
        <p:txBody>
          <a:bodyPr wrap="square">
            <a:spAutoFit/>
          </a:bodyPr>
          <a:lstStyle/>
          <a:p>
            <a:pPr lvl="1"/>
            <a:r>
              <a:rPr lang="fr-FR" dirty="0"/>
              <a:t>ARTICLE 16 COLLECTE DES EAUX PLUVIALES Les eaux pluviales de ruissellement issues de toutes les surfaces imperméables sont récoltées et conduites vers une citerne, un terrain d’épandage ou à défaut, vers le réseau d’égouts public. Dans le cas d’une nouvelle construction, la pose d’une citerne est imposée afin notamment d’éviter une surcharge du réseau d’égouts. Cette citerne a les dimensions minimales de 33 litres par m² de surface de toitures en projection horizontale.</a:t>
            </a:r>
            <a:endParaRPr lang="fr-BE" dirty="0"/>
          </a:p>
        </p:txBody>
      </p:sp>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5880568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.2. </a:t>
            </a:r>
            <a:r>
              <a:rPr lang="fr-FR" sz="2800" b="1" dirty="0">
                <a:solidFill>
                  <a:schemeClr val="bg1"/>
                </a:solidFill>
              </a:rPr>
              <a:t>Distances pour les fenêtres et ouvertures des murs (les anciens « jours et vues »)</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Art. 3.132. Distances pour les fenêtres, ouvertures de murs et autres ouvrages semblables</a:t>
            </a:r>
            <a:r>
              <a:rPr lang="fr-FR" sz="1400" dirty="0"/>
              <a:t/>
            </a:r>
            <a:br>
              <a:rPr lang="fr-FR" sz="1400" dirty="0"/>
            </a:br>
            <a:r>
              <a:rPr lang="fr-FR" sz="1400" b="1" i="0" dirty="0">
                <a:solidFill>
                  <a:srgbClr val="000000"/>
                </a:solidFill>
                <a:effectLst/>
              </a:rPr>
              <a:t>  § 1er. Le propriétaire d'une construction peut y réaliser des fenêtres au vitrage transparent, des ouvertures de mur, des balcons, des terrasses ou des ouvrages semblables pour autant qu'ils soient placés à une distance droite d'au moins dix-neuf décimètres de la limite des parcelles. Cette distance est mesurée par une ligne tracée perpendiculairement à l'endroit le plus proche de l'extérieur de la fenêtre, de l'ouverture de mur, du balcon, de la terrasse ou des ouvrages semblables jusqu'à la limite des parcelles.</a:t>
            </a:r>
            <a:r>
              <a:rPr lang="fr-FR" sz="1400" dirty="0"/>
              <a:t/>
            </a:r>
            <a:br>
              <a:rPr lang="fr-FR" sz="1400" dirty="0"/>
            </a:br>
            <a:r>
              <a:rPr lang="fr-FR" sz="1400" b="1" i="0" dirty="0">
                <a:solidFill>
                  <a:srgbClr val="000000"/>
                </a:solidFill>
                <a:effectLst/>
              </a:rPr>
              <a:t>  Un propriétaire ne peut placer de fenêtres, d'ouvertures de mur, de balcons, de terrasses ou d'ouvrages semblables dans ou sur un mur mitoyen.</a:t>
            </a:r>
            <a:r>
              <a:rPr lang="fr-FR" sz="1400" dirty="0"/>
              <a:t/>
            </a:r>
            <a:br>
              <a:rPr lang="fr-FR" sz="1400" dirty="0"/>
            </a:br>
            <a:r>
              <a:rPr lang="fr-FR" sz="1400" b="1" i="0" dirty="0">
                <a:solidFill>
                  <a:srgbClr val="000000"/>
                </a:solidFill>
                <a:effectLst/>
              </a:rPr>
              <a:t>  § 2. Le voisin peut exiger l'enlèvement des ouvrages qui ont été érigés en violation de cette distance, sauf si:</a:t>
            </a:r>
            <a:r>
              <a:rPr lang="fr-FR" sz="1400" dirty="0"/>
              <a:t/>
            </a:r>
            <a:br>
              <a:rPr lang="fr-FR" sz="1400" dirty="0"/>
            </a:br>
            <a:r>
              <a:rPr lang="fr-FR" sz="1400" b="1" i="0" dirty="0">
                <a:solidFill>
                  <a:srgbClr val="000000"/>
                </a:solidFill>
                <a:effectLst/>
              </a:rPr>
              <a:t>  1° il existe un accord sur ce point entre les voisins;</a:t>
            </a:r>
            <a:r>
              <a:rPr lang="fr-FR" sz="1400" dirty="0"/>
              <a:t/>
            </a:r>
            <a:br>
              <a:rPr lang="fr-FR" sz="1400" dirty="0"/>
            </a:br>
            <a:r>
              <a:rPr lang="fr-FR" sz="1400" b="1" i="0" dirty="0">
                <a:solidFill>
                  <a:srgbClr val="000000"/>
                </a:solidFill>
                <a:effectLst/>
              </a:rPr>
              <a:t>  2° au moment de la réalisation des travaux, sa parcelle appartenait au domaine public ou était un bien indivis accessoire à la construction dont l'ouvrage concerné fait partie;</a:t>
            </a:r>
            <a:r>
              <a:rPr lang="fr-FR" sz="1400" dirty="0"/>
              <a:t/>
            </a:r>
            <a:br>
              <a:rPr lang="fr-FR" sz="1400" dirty="0"/>
            </a:br>
            <a:r>
              <a:rPr lang="fr-FR" sz="1400" b="1" i="0" dirty="0">
                <a:solidFill>
                  <a:srgbClr val="000000"/>
                </a:solidFill>
                <a:effectLst/>
              </a:rPr>
              <a:t>  3° les ouvrages ne peuvent engendrer le moindre risque pour la vie privée et les bonnes relations de voisinage, par exemple parce que la vue ne porte pas plus loin que dix-neuf décimètres à partir de ces ouvrages;</a:t>
            </a:r>
            <a:r>
              <a:rPr lang="fr-FR" sz="1400" dirty="0"/>
              <a:t/>
            </a:r>
            <a:br>
              <a:rPr lang="fr-FR" sz="1400" dirty="0"/>
            </a:br>
            <a:r>
              <a:rPr lang="fr-FR" sz="1400" b="1" i="0" dirty="0">
                <a:solidFill>
                  <a:srgbClr val="000000"/>
                </a:solidFill>
                <a:effectLst/>
              </a:rPr>
              <a:t>  4° la fenêtre, l'ouverture de mur, la terrasse, le balcon ou les ouvrages semblables se trouvent depuis au moins trente ans à l'endroit concerné.</a:t>
            </a:r>
            <a:endParaRPr lang="fr-FR" sz="1400" dirty="0"/>
          </a:p>
          <a:p>
            <a:pPr marL="0" indent="0">
              <a:buNone/>
            </a:pPr>
            <a:endParaRPr lang="fr-FR" sz="14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9333980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.2. </a:t>
            </a:r>
            <a:r>
              <a:rPr lang="fr-FR" sz="2800" b="1" dirty="0">
                <a:solidFill>
                  <a:schemeClr val="bg1"/>
                </a:solidFill>
              </a:rPr>
              <a:t>Distances pour les fenêtres et ouvertures des murs (les anciens « jours et vues »)</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Art. 3.132. Distances pour les fenêtres, ouvertures de murs et autres ouvrages semblables</a:t>
            </a:r>
            <a:r>
              <a:rPr lang="fr-FR" sz="1400" dirty="0"/>
              <a:t/>
            </a:r>
            <a:br>
              <a:rPr lang="fr-FR" sz="1400" dirty="0"/>
            </a:br>
            <a:r>
              <a:rPr lang="fr-FR" sz="1400" b="1" i="0" dirty="0">
                <a:solidFill>
                  <a:srgbClr val="000000"/>
                </a:solidFill>
                <a:effectLst/>
              </a:rPr>
              <a:t>  § 1er. Le propriétaire d'une construction peut y réaliser des </a:t>
            </a:r>
            <a:r>
              <a:rPr lang="fr-FR" sz="1400" b="1" i="0" dirty="0">
                <a:solidFill>
                  <a:srgbClr val="FF0000"/>
                </a:solidFill>
                <a:effectLst/>
              </a:rPr>
              <a:t>fenêtres au vitrage transparent, des ouvertures de mur, des balcons, des terrasses ou des ouvrages semblables</a:t>
            </a:r>
            <a:r>
              <a:rPr lang="fr-FR" sz="1400" b="1" i="0" dirty="0">
                <a:solidFill>
                  <a:srgbClr val="000000"/>
                </a:solidFill>
                <a:effectLst/>
              </a:rPr>
              <a:t> pour autant qu'ils soient placés à une distance droite d'au moins dix-neuf décimètres de la limite des parcelles. Cette distance est </a:t>
            </a:r>
            <a:r>
              <a:rPr lang="fr-FR" sz="1400" b="1" i="0" dirty="0">
                <a:solidFill>
                  <a:srgbClr val="FF0000"/>
                </a:solidFill>
                <a:effectLst/>
              </a:rPr>
              <a:t>mesurée par une ligne tracée perpendiculairement à l'endroit le plus proche de l'extérieur de la fenêtre, de l'ouverture de mur, du balcon, de la terrasse ou des ouvrages semblables jusqu'à la limite des parcelles.</a:t>
            </a:r>
            <a:r>
              <a:rPr lang="fr-FR" sz="1400" dirty="0">
                <a:solidFill>
                  <a:srgbClr val="FF0000"/>
                </a:solidFill>
              </a:rPr>
              <a:t/>
            </a:r>
            <a:br>
              <a:rPr lang="fr-FR" sz="1400" dirty="0">
                <a:solidFill>
                  <a:srgbClr val="FF0000"/>
                </a:solidFill>
              </a:rPr>
            </a:br>
            <a:r>
              <a:rPr lang="fr-FR" sz="1400" b="1" i="0" dirty="0">
                <a:solidFill>
                  <a:srgbClr val="000000"/>
                </a:solidFill>
                <a:effectLst/>
              </a:rPr>
              <a:t>  Un propriétaire ne peut placer de fenêtres, d'ouvertures de mur, de balcons, de terrasses ou d'ouvrages semblables dans ou sur un mur mitoyen.</a:t>
            </a:r>
            <a:r>
              <a:rPr lang="fr-FR" sz="1400" dirty="0"/>
              <a:t/>
            </a:r>
            <a:br>
              <a:rPr lang="fr-FR" sz="1400" dirty="0"/>
            </a:br>
            <a:r>
              <a:rPr lang="fr-FR" sz="1400" b="1" i="0" dirty="0">
                <a:solidFill>
                  <a:srgbClr val="000000"/>
                </a:solidFill>
                <a:effectLst/>
              </a:rPr>
              <a:t>  </a:t>
            </a:r>
            <a:endParaRPr lang="fr-FR" sz="1400" b="1" dirty="0">
              <a:solidFill>
                <a:srgbClr val="000000"/>
              </a:solidFill>
              <a:sym typeface="Wingdings" panose="05000000000000000000" pitchFamily="2" charset="2"/>
            </a:endParaRPr>
          </a:p>
          <a:p>
            <a:pPr>
              <a:buFont typeface="Wingdings" panose="05000000000000000000" pitchFamily="2" charset="2"/>
              <a:buChar char="è"/>
            </a:pPr>
            <a:r>
              <a:rPr lang="fr-FR" sz="1400" b="1" dirty="0">
                <a:solidFill>
                  <a:srgbClr val="000000"/>
                </a:solidFill>
                <a:sym typeface="Wingdings" panose="05000000000000000000" pitchFamily="2" charset="2"/>
              </a:rPr>
              <a:t>Plus de distinction entre les « jours »  et les « vues »</a:t>
            </a:r>
          </a:p>
          <a:p>
            <a:pPr>
              <a:buFont typeface="Wingdings" panose="05000000000000000000" pitchFamily="2" charset="2"/>
              <a:buChar char="è"/>
            </a:pPr>
            <a:r>
              <a:rPr lang="fr-FR" sz="1400" b="1" dirty="0">
                <a:solidFill>
                  <a:srgbClr val="000000"/>
                </a:solidFill>
                <a:sym typeface="Wingdings" panose="05000000000000000000" pitchFamily="2" charset="2"/>
              </a:rPr>
              <a:t>Suppressions des notions de « vues droites » et « vues obliques »</a:t>
            </a:r>
          </a:p>
          <a:p>
            <a:pPr>
              <a:buFont typeface="Wingdings" panose="05000000000000000000" pitchFamily="2" charset="2"/>
              <a:buChar char="è"/>
            </a:pPr>
            <a:r>
              <a:rPr lang="fr-FR" sz="1400" b="1" dirty="0">
                <a:solidFill>
                  <a:srgbClr val="000000"/>
                </a:solidFill>
                <a:sym typeface="Wingdings" panose="05000000000000000000" pitchFamily="2" charset="2"/>
              </a:rPr>
              <a:t>Simplification à l’extrême porte atteinte à la compréhension du texte</a:t>
            </a:r>
          </a:p>
          <a:p>
            <a:pPr>
              <a:buFont typeface="Wingdings" panose="05000000000000000000" pitchFamily="2" charset="2"/>
              <a:buChar char="è"/>
            </a:pPr>
            <a:r>
              <a:rPr lang="fr-FR" sz="1400" b="1" dirty="0">
                <a:solidFill>
                  <a:srgbClr val="000000"/>
                </a:solidFill>
                <a:sym typeface="Wingdings" panose="05000000000000000000" pitchFamily="2" charset="2"/>
              </a:rPr>
              <a:t>Verre dormant ou translucide semble désormais admis sans restriction.</a:t>
            </a:r>
          </a:p>
          <a:p>
            <a:pPr>
              <a:buFont typeface="Wingdings" panose="05000000000000000000" pitchFamily="2" charset="2"/>
              <a:buChar char="è"/>
            </a:pPr>
            <a:r>
              <a:rPr lang="fr-FR" sz="1400" b="1" dirty="0">
                <a:solidFill>
                  <a:srgbClr val="000000"/>
                </a:solidFill>
                <a:sym typeface="Wingdings" panose="05000000000000000000" pitchFamily="2" charset="2"/>
              </a:rPr>
              <a:t>Quid des vues obliques actuelles  (60 cm au lieu de 190 cm pour les vues droites) ?  La nouvelle règle est-elle plus restrictive ?   il semblerait qu’elle est au contraire plus souple  pour le constructeur</a:t>
            </a:r>
          </a:p>
          <a:p>
            <a:pPr>
              <a:buFont typeface="Wingdings" panose="05000000000000000000" pitchFamily="2" charset="2"/>
              <a:buChar char="è"/>
            </a:pPr>
            <a:r>
              <a:rPr lang="fr-FR" sz="1400" b="1" dirty="0">
                <a:solidFill>
                  <a:srgbClr val="000000"/>
                </a:solidFill>
                <a:sym typeface="Wingdings" panose="05000000000000000000" pitchFamily="2" charset="2"/>
              </a:rPr>
              <a:t>Quid des « jours » dans les murs mitoyens ?  Permis ? Le texte ne l’interdit pas.</a:t>
            </a:r>
            <a:endParaRPr lang="fr-FR" sz="14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991759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.2. </a:t>
            </a:r>
            <a:r>
              <a:rPr lang="fr-FR" sz="2800" b="1" dirty="0">
                <a:solidFill>
                  <a:schemeClr val="bg1"/>
                </a:solidFill>
              </a:rPr>
              <a:t>Distances pour les fenêtres et ouvertures des murs (les anciens « jours et vues »)</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Art. 3.132. Distances pour les fenêtres, ouvertures de murs et autres ouvrages semblables</a:t>
            </a:r>
            <a:r>
              <a:rPr lang="fr-FR" sz="1400" dirty="0"/>
              <a:t/>
            </a:r>
            <a:br>
              <a:rPr lang="fr-FR" sz="1400" dirty="0"/>
            </a:br>
            <a:r>
              <a:rPr lang="fr-FR" sz="1400" b="1" i="0" dirty="0">
                <a:solidFill>
                  <a:srgbClr val="000000"/>
                </a:solidFill>
                <a:effectLst/>
              </a:rPr>
              <a:t> § 2. Le voisin peut exiger l'enlèvement des ouvrages qui ont été érigés en violation de cette distance, sauf si:</a:t>
            </a:r>
            <a:r>
              <a:rPr lang="fr-FR" sz="1400" dirty="0"/>
              <a:t/>
            </a:r>
            <a:br>
              <a:rPr lang="fr-FR" sz="1400" dirty="0"/>
            </a:br>
            <a:r>
              <a:rPr lang="fr-FR" sz="1400" b="1" i="0" dirty="0">
                <a:solidFill>
                  <a:srgbClr val="000000"/>
                </a:solidFill>
                <a:effectLst/>
              </a:rPr>
              <a:t>  1° il existe un accord sur ce point entre les voisins;</a:t>
            </a:r>
            <a:r>
              <a:rPr lang="fr-FR" sz="1400" dirty="0"/>
              <a:t/>
            </a:r>
            <a:br>
              <a:rPr lang="fr-FR" sz="1400" dirty="0"/>
            </a:br>
            <a:r>
              <a:rPr lang="fr-FR" sz="1400" b="1" i="0" dirty="0">
                <a:solidFill>
                  <a:srgbClr val="000000"/>
                </a:solidFill>
                <a:effectLst/>
              </a:rPr>
              <a:t>  2° au moment de la réalisation des travaux, sa parcelle appartenait au domaine public ou était un bien indivis accessoire à la construction dont l'ouvrage concerné fait partie;</a:t>
            </a:r>
            <a:r>
              <a:rPr lang="fr-FR" sz="1400" dirty="0"/>
              <a:t/>
            </a:r>
            <a:br>
              <a:rPr lang="fr-FR" sz="1400" dirty="0"/>
            </a:br>
            <a:r>
              <a:rPr lang="fr-FR" sz="1400" b="1" i="0" dirty="0">
                <a:solidFill>
                  <a:srgbClr val="000000"/>
                </a:solidFill>
                <a:effectLst/>
              </a:rPr>
              <a:t>  3° </a:t>
            </a:r>
            <a:r>
              <a:rPr lang="fr-FR" sz="1400" b="1" i="0" dirty="0">
                <a:solidFill>
                  <a:srgbClr val="FF0000"/>
                </a:solidFill>
                <a:effectLst/>
              </a:rPr>
              <a:t>les ouvrages ne peuvent engendrer le moindre risque pour la vie privée et les bonnes relations de voisinage, par exemple parce que la vue ne porte pas plus loin que dix-neuf décimètres à partir de ces ouvrages</a:t>
            </a:r>
            <a:r>
              <a:rPr lang="fr-FR" sz="1400" b="1" i="0" dirty="0">
                <a:solidFill>
                  <a:srgbClr val="000000"/>
                </a:solidFill>
                <a:effectLst/>
              </a:rPr>
              <a:t>;</a:t>
            </a:r>
            <a:r>
              <a:rPr lang="fr-FR" sz="1400" dirty="0"/>
              <a:t/>
            </a:r>
            <a:br>
              <a:rPr lang="fr-FR" sz="1400" dirty="0"/>
            </a:br>
            <a:r>
              <a:rPr lang="fr-FR" sz="1400" b="1" i="0" dirty="0">
                <a:solidFill>
                  <a:srgbClr val="000000"/>
                </a:solidFill>
                <a:effectLst/>
              </a:rPr>
              <a:t>  4° la fenêtre, l'ouverture de mur, la terrasse, le balcon ou les ouvrages semblables se trouvent depuis au moins trente ans à l'endroit concerné.</a:t>
            </a:r>
            <a:endParaRPr lang="fr-FR" sz="1400" dirty="0"/>
          </a:p>
          <a:p>
            <a:pPr marL="0" indent="0">
              <a:buNone/>
            </a:pPr>
            <a:r>
              <a:rPr lang="fr-FR" sz="1400" b="1" i="0" dirty="0">
                <a:solidFill>
                  <a:srgbClr val="000000"/>
                </a:solidFill>
                <a:effectLst/>
              </a:rPr>
              <a:t>  </a:t>
            </a:r>
          </a:p>
          <a:p>
            <a:pPr>
              <a:buFont typeface="Wingdings" panose="05000000000000000000" pitchFamily="2" charset="2"/>
              <a:buChar char="è"/>
            </a:pPr>
            <a:r>
              <a:rPr lang="fr-FR" sz="1400" b="1" dirty="0">
                <a:solidFill>
                  <a:srgbClr val="000000"/>
                </a:solidFill>
                <a:sym typeface="Wingdings" panose="05000000000000000000" pitchFamily="2" charset="2"/>
              </a:rPr>
              <a:t>Tempérament à la règle (codification de solutions jurisprudentielles)</a:t>
            </a:r>
            <a:endParaRPr lang="fr-FR" sz="1400"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525580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.2. </a:t>
            </a:r>
            <a:r>
              <a:rPr lang="fr-FR" sz="2800" b="1" dirty="0">
                <a:solidFill>
                  <a:schemeClr val="bg1"/>
                </a:solidFill>
              </a:rPr>
              <a:t>Distances pour les fenêtres et ouvertures des murs (les anciens « jours et vues »)</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400" b="1" i="0" u="sng" dirty="0">
                <a:solidFill>
                  <a:srgbClr val="000000"/>
                </a:solidFill>
                <a:effectLst/>
              </a:rPr>
              <a:t>Art. 3.132. Distances pour les fenêtres, ouvertures de murs et autres ouvrages semblables</a:t>
            </a:r>
            <a:r>
              <a:rPr lang="fr-FR" sz="1400" dirty="0"/>
              <a:t/>
            </a:r>
            <a:br>
              <a:rPr lang="fr-FR" sz="1400" dirty="0"/>
            </a:br>
            <a:r>
              <a:rPr lang="fr-FR" sz="1400" b="1" i="0" dirty="0">
                <a:solidFill>
                  <a:srgbClr val="000000"/>
                </a:solidFill>
                <a:effectLst/>
              </a:rPr>
              <a:t> </a:t>
            </a:r>
          </a:p>
          <a:p>
            <a:pPr>
              <a:buFont typeface="Wingdings" panose="05000000000000000000" pitchFamily="2" charset="2"/>
              <a:buChar char="è"/>
            </a:pPr>
            <a:r>
              <a:rPr lang="fr-FR" sz="1400" b="1" dirty="0">
                <a:solidFill>
                  <a:srgbClr val="000000"/>
                </a:solidFill>
                <a:sym typeface="Wingdings" panose="05000000000000000000" pitchFamily="2" charset="2"/>
              </a:rPr>
              <a:t>Occasion manquée de trancher dans la loi la controverse sur les conséquences des ouvertures illégales depuis plus de 30 ans : la jurisprudence et doctrine dominantes estiment que, sans empiètement (certains ajoutent « significatif »), le voisin qui ne peut plus exiger que les baies soient obstruées conserve le droit de construire « devant » les ouvertures illégales.  D’autres (minoritaires) estiment que celui qui maintient des ouvertures illégales depuis plus de trente ans a prescrit (prescription acquisitive) une « servitude de prospect », qui lui permet de s’opposer à ce que le voisin construise devant ces ouvertures.</a:t>
            </a:r>
          </a:p>
          <a:p>
            <a:pPr>
              <a:buFont typeface="Wingdings" panose="05000000000000000000" pitchFamily="2" charset="2"/>
              <a:buChar char="è"/>
            </a:pPr>
            <a:r>
              <a:rPr lang="fr-FR" sz="1400" b="1" dirty="0">
                <a:solidFill>
                  <a:srgbClr val="FF0000"/>
                </a:solidFill>
                <a:sym typeface="Wingdings" panose="05000000000000000000" pitchFamily="2" charset="2"/>
              </a:rPr>
              <a:t>! Dans les projets immobiliers/demandes de permis/valorisations</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663232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.3. </a:t>
            </a:r>
            <a:r>
              <a:rPr lang="fr-FR" sz="2800" b="1" dirty="0">
                <a:solidFill>
                  <a:schemeClr val="bg1"/>
                </a:solidFill>
              </a:rPr>
              <a:t>Distances des plantations</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600" b="1" i="0" u="sng" dirty="0">
                <a:solidFill>
                  <a:srgbClr val="000000"/>
                </a:solidFill>
                <a:effectLst/>
              </a:rPr>
              <a:t>Art. 3.133. Distances de plantations</a:t>
            </a:r>
            <a:r>
              <a:rPr lang="fr-FR" sz="1600" b="1" dirty="0"/>
              <a:t/>
            </a:r>
            <a:br>
              <a:rPr lang="fr-FR" sz="1600" b="1" dirty="0"/>
            </a:br>
            <a:r>
              <a:rPr lang="fr-FR" sz="1600" b="1" i="0" dirty="0">
                <a:solidFill>
                  <a:srgbClr val="000000"/>
                </a:solidFill>
                <a:effectLst/>
              </a:rPr>
              <a:t>  Toutes les plantations doivent être situées au minimum aux distances définies ci-après de la limite des parcelles, sauf si les parties ont conclu un contrat à cet égard ou si les plantations se trouvent au même endroit depuis plus de trente ans.</a:t>
            </a:r>
            <a:r>
              <a:rPr lang="fr-FR" sz="1600" dirty="0"/>
              <a:t/>
            </a:r>
            <a:br>
              <a:rPr lang="fr-FR" sz="1600" dirty="0"/>
            </a:br>
            <a:r>
              <a:rPr lang="fr-FR" sz="1600" b="1" i="0" dirty="0">
                <a:solidFill>
                  <a:srgbClr val="000000"/>
                </a:solidFill>
                <a:effectLst/>
              </a:rPr>
              <a:t>  La distance visée à l'alinéa 1er est, </a:t>
            </a:r>
            <a:r>
              <a:rPr lang="fr-FR" sz="1600" b="1" i="0" dirty="0">
                <a:solidFill>
                  <a:srgbClr val="FF0000"/>
                </a:solidFill>
                <a:effectLst/>
              </a:rPr>
              <a:t>pour les arbres d'une hauteur de deux mètres au moins, de deux mètres à partir du milieu du tronc de l'arbre et, pour les autres arbres, arbustes et haies, d'un demi-mètre</a:t>
            </a:r>
            <a:r>
              <a:rPr lang="fr-FR" sz="1600" b="1" i="0" dirty="0">
                <a:solidFill>
                  <a:srgbClr val="000000"/>
                </a:solidFill>
                <a:effectLst/>
              </a:rPr>
              <a:t>. Le voisin peut exiger l'élagage ou l'arrachage des plantations qui sont situées à une distance moindre, sauf si le juge estime que cette demande constitue un abus de droit. Le juge tient compte, dans son appréciation, de toutes les circonstances de la cause, y compris de l'intérêt général.</a:t>
            </a:r>
            <a:r>
              <a:rPr lang="fr-FR" sz="1600" dirty="0"/>
              <a:t/>
            </a:r>
            <a:br>
              <a:rPr lang="fr-FR" sz="1600" dirty="0"/>
            </a:br>
            <a:r>
              <a:rPr lang="fr-FR" sz="1600" b="1" i="0" dirty="0">
                <a:solidFill>
                  <a:srgbClr val="000000"/>
                </a:solidFill>
                <a:effectLst/>
              </a:rPr>
              <a:t>  Toutefois, le voisin ne peut pas s'opposer à la présence de plantations qui ne sont pas plus hautes que la clôture existant entre les parcelles</a:t>
            </a:r>
            <a:r>
              <a:rPr lang="fr-FR" sz="1600" b="1" i="0" dirty="0">
                <a:effectLst/>
              </a:rPr>
              <a:t>. Dans ce cas, s'il s'agit d'une clôture non mitoyenne, son propriétaire a le droit de s'en servir comme appui pour ses plantations.</a:t>
            </a:r>
          </a:p>
          <a:p>
            <a:pPr marL="0" indent="0">
              <a:buNone/>
            </a:pPr>
            <a:endParaRPr lang="fr-FR" sz="1600" b="1" dirty="0">
              <a:sym typeface="Wingdings" panose="05000000000000000000" pitchFamily="2" charset="2"/>
            </a:endParaRPr>
          </a:p>
          <a:p>
            <a:pPr>
              <a:buFont typeface="Wingdings" panose="05000000000000000000" pitchFamily="2" charset="2"/>
              <a:buChar char="è"/>
            </a:pPr>
            <a:r>
              <a:rPr lang="fr-FR" sz="1600" b="1" dirty="0">
                <a:sym typeface="Wingdings" panose="05000000000000000000" pitchFamily="2" charset="2"/>
              </a:rPr>
              <a:t>Simplification et plus grande sécurité juridique que dans le code rural</a:t>
            </a:r>
          </a:p>
          <a:p>
            <a:pPr>
              <a:buFont typeface="Wingdings" panose="05000000000000000000" pitchFamily="2" charset="2"/>
              <a:buChar char="è"/>
            </a:pPr>
            <a:r>
              <a:rPr lang="fr-FR" sz="1600" b="1" dirty="0">
                <a:sym typeface="Wingdings" panose="05000000000000000000" pitchFamily="2" charset="2"/>
              </a:rPr>
              <a:t>Suppression des discussions (oiseuses) sur les arbres « à haute tige » ou « à basse tige »</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0531278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 6</a:t>
            </a:r>
            <a:r>
              <a:rPr lang="fr-BE" sz="2800" dirty="0">
                <a:solidFill>
                  <a:schemeClr val="bg1"/>
                </a:solidFill>
                <a:latin typeface="+mn-lt"/>
              </a:rPr>
              <a:t>.4. </a:t>
            </a:r>
            <a:r>
              <a:rPr lang="fr-FR" sz="2800" b="1" dirty="0">
                <a:solidFill>
                  <a:schemeClr val="bg1"/>
                </a:solidFill>
                <a:latin typeface="+mn-lt"/>
              </a:rPr>
              <a:t>Branches et racines envahissantes</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lgn="just">
              <a:buNone/>
            </a:pPr>
            <a:r>
              <a:rPr lang="fr-FR" sz="1600" b="1" i="0" dirty="0">
                <a:solidFill>
                  <a:srgbClr val="000000"/>
                </a:solidFill>
                <a:effectLst/>
              </a:rPr>
              <a:t>Art. 3.134. Branches et racines envahissantes</a:t>
            </a:r>
            <a:r>
              <a:rPr lang="fr-FR" sz="1600" dirty="0"/>
              <a:t/>
            </a:r>
            <a:br>
              <a:rPr lang="fr-FR" sz="1600" dirty="0"/>
            </a:br>
            <a:r>
              <a:rPr lang="fr-FR" sz="1600" b="1" i="0" dirty="0">
                <a:solidFill>
                  <a:srgbClr val="000000"/>
                </a:solidFill>
                <a:effectLst/>
              </a:rPr>
              <a:t>  Si un propriétaire de plantations dont </a:t>
            </a:r>
            <a:r>
              <a:rPr lang="fr-FR" sz="1600" b="1" i="0" dirty="0">
                <a:solidFill>
                  <a:srgbClr val="FF0000"/>
                </a:solidFill>
                <a:effectLst/>
              </a:rPr>
              <a:t>les branches ou les racines</a:t>
            </a:r>
            <a:r>
              <a:rPr lang="fr-FR" sz="1600" b="1" i="0" dirty="0">
                <a:solidFill>
                  <a:srgbClr val="000000"/>
                </a:solidFill>
                <a:effectLst/>
              </a:rPr>
              <a:t> dépassent la limite séparative des propriétés néglige de couper celles-ci </a:t>
            </a:r>
            <a:r>
              <a:rPr lang="fr-FR" sz="1600" b="1" i="0" dirty="0">
                <a:solidFill>
                  <a:srgbClr val="FF0000"/>
                </a:solidFill>
                <a:effectLst/>
              </a:rPr>
              <a:t>dans les soixante jours d'une mise en demeure par envoi recommandé du voisi</a:t>
            </a:r>
            <a:r>
              <a:rPr lang="fr-FR" sz="1600" b="1" i="0" dirty="0">
                <a:solidFill>
                  <a:srgbClr val="000000"/>
                </a:solidFill>
                <a:effectLst/>
              </a:rPr>
              <a:t>n, ce dernier peut, de son propre chef et aux frais du propriétaire des plantations, couper ces branches ou racines et se les approprier. Si le voisin coupe lui-même ces branches ou racines qui dépassent, il assume le risque des dommages causés aux plantations. Il peut également exiger que leur propriétaire procède à leur coupe, sauf si le juge estime que cette demande constitue un abus de droit. Le juge tient compte, dans son appréciation, de toutes les circonstances de la cause, y compris de l'intérêt général. Le droit d'exiger l'enlèvement ne peut s'éteindre par prescription.</a:t>
            </a:r>
          </a:p>
          <a:p>
            <a:pPr marL="0" indent="0" algn="just">
              <a:buNone/>
            </a:pPr>
            <a:r>
              <a:rPr lang="fr-FR" sz="1600" dirty="0"/>
              <a:t/>
            </a:r>
            <a:br>
              <a:rPr lang="fr-FR" sz="1600" dirty="0"/>
            </a:br>
            <a:r>
              <a:rPr lang="fr-FR" sz="1600" b="1" i="0" dirty="0">
                <a:solidFill>
                  <a:srgbClr val="000000"/>
                </a:solidFill>
                <a:effectLst/>
              </a:rPr>
              <a:t>  Les fruits qui tombent naturellement des arbres sur un bien immeuble contigu appartiennent à celui qui a la jouissance de ce bien immeuble contigu.</a:t>
            </a:r>
            <a:endParaRPr lang="fr-FR" sz="16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9097508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6" name="Rectangle 70">
            <a:extLst>
              <a:ext uri="{FF2B5EF4-FFF2-40B4-BE49-F238E27FC236}">
                <a16:creationId xmlns:a16="http://schemas.microsoft.com/office/drawing/2014/main" xmlns="" id="{A81E7530-396C-45F0-92F4-A885648D16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xmlns="" id="{646AC8FF-D0F3-405A-9677-5420BC72A8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25" r="1" b="3088"/>
          <a:stretch/>
        </p:blipFill>
        <p:spPr bwMode="auto">
          <a:xfrm>
            <a:off x="603671" y="-1"/>
            <a:ext cx="11588329" cy="6857999"/>
          </a:xfrm>
          <a:prstGeom prst="rect">
            <a:avLst/>
          </a:prstGeom>
          <a:noFill/>
          <a:extLst>
            <a:ext uri="{909E8E84-426E-40DD-AFC4-6F175D3DCCD1}">
              <a14:hiddenFill xmlns:a14="http://schemas.microsoft.com/office/drawing/2010/main">
                <a:solidFill>
                  <a:srgbClr val="FFFFFF"/>
                </a:solidFill>
              </a14:hiddenFill>
            </a:ext>
          </a:extLst>
        </p:spPr>
      </p:pic>
      <p:sp>
        <p:nvSpPr>
          <p:cNvPr id="3077" name="Rectangle 72">
            <a:extLst>
              <a:ext uri="{FF2B5EF4-FFF2-40B4-BE49-F238E27FC236}">
                <a16:creationId xmlns:a16="http://schemas.microsoft.com/office/drawing/2014/main" xmlns="" id="{7316481C-0A49-4796-812B-0D64F063B7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1166649" y="721805"/>
            <a:ext cx="3874686" cy="2147520"/>
          </a:xfrm>
        </p:spPr>
        <p:txBody>
          <a:bodyPr>
            <a:normAutofit/>
          </a:bodyPr>
          <a:lstStyle/>
          <a:p>
            <a:r>
              <a:rPr lang="fr-BE" sz="3700">
                <a:solidFill>
                  <a:schemeClr val="bg1"/>
                </a:solidFill>
                <a:latin typeface="+mn-lt"/>
              </a:rPr>
              <a:t>III. 6.4. </a:t>
            </a:r>
            <a:r>
              <a:rPr lang="fr-FR" sz="3700" b="1">
                <a:solidFill>
                  <a:schemeClr val="bg1"/>
                </a:solidFill>
                <a:latin typeface="+mn-lt"/>
              </a:rPr>
              <a:t>Branches et racines envahissantes</a:t>
            </a:r>
            <a:r>
              <a:rPr lang="fr-FR" sz="3700" b="1">
                <a:solidFill>
                  <a:schemeClr val="bg1"/>
                </a:solidFill>
              </a:rPr>
              <a:t/>
            </a:r>
            <a:br>
              <a:rPr lang="fr-FR" sz="3700" b="1">
                <a:solidFill>
                  <a:schemeClr val="bg1"/>
                </a:solidFill>
              </a:rPr>
            </a:br>
            <a:r>
              <a:rPr lang="fr-BE" sz="3700">
                <a:solidFill>
                  <a:schemeClr val="bg1"/>
                </a:solidFill>
                <a:latin typeface="+mn-lt"/>
              </a:rPr>
              <a:t> </a:t>
            </a:r>
          </a:p>
        </p:txBody>
      </p:sp>
      <p:sp>
        <p:nvSpPr>
          <p:cNvPr id="3078" name="Rectangle 74">
            <a:extLst>
              <a:ext uri="{FF2B5EF4-FFF2-40B4-BE49-F238E27FC236}">
                <a16:creationId xmlns:a16="http://schemas.microsoft.com/office/drawing/2014/main" xmlns="" id="{A5271697-90F1-4A23-8EF2-0179F2EAFA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79" name="Group 76">
            <a:extLst>
              <a:ext uri="{FF2B5EF4-FFF2-40B4-BE49-F238E27FC236}">
                <a16:creationId xmlns:a16="http://schemas.microsoft.com/office/drawing/2014/main" xmlns="" id="{81DE8B58-F373-409E-A253-4380A66091D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88720" y="73152"/>
            <a:ext cx="1178966" cy="232963"/>
            <a:chOff x="1188720" y="73152"/>
            <a:chExt cx="1178966" cy="232963"/>
          </a:xfrm>
        </p:grpSpPr>
        <p:sp>
          <p:nvSpPr>
            <p:cNvPr id="78" name="Rectangle 64">
              <a:extLst>
                <a:ext uri="{FF2B5EF4-FFF2-40B4-BE49-F238E27FC236}">
                  <a16:creationId xmlns:a16="http://schemas.microsoft.com/office/drawing/2014/main" xmlns="" id="{F5ACE265-D22D-48CC-99DE-EB81AE9229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66">
              <a:extLst>
                <a:ext uri="{FF2B5EF4-FFF2-40B4-BE49-F238E27FC236}">
                  <a16:creationId xmlns:a16="http://schemas.microsoft.com/office/drawing/2014/main" xmlns="" id="{6FE80EEA-F4ED-4436-8861-0BEAAEFE76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64">
              <a:extLst>
                <a:ext uri="{FF2B5EF4-FFF2-40B4-BE49-F238E27FC236}">
                  <a16:creationId xmlns:a16="http://schemas.microsoft.com/office/drawing/2014/main" xmlns="" id="{C3642BC8-86E8-47D0-8846-3E4D49E4B4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66">
              <a:extLst>
                <a:ext uri="{FF2B5EF4-FFF2-40B4-BE49-F238E27FC236}">
                  <a16:creationId xmlns:a16="http://schemas.microsoft.com/office/drawing/2014/main" xmlns="" id="{82D35214-3634-4180-BF0E-45B6145161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64">
              <a:extLst>
                <a:ext uri="{FF2B5EF4-FFF2-40B4-BE49-F238E27FC236}">
                  <a16:creationId xmlns:a16="http://schemas.microsoft.com/office/drawing/2014/main" xmlns="" id="{15BE89E6-3D1C-42B5-A950-E72889F8BB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66">
              <a:extLst>
                <a:ext uri="{FF2B5EF4-FFF2-40B4-BE49-F238E27FC236}">
                  <a16:creationId xmlns:a16="http://schemas.microsoft.com/office/drawing/2014/main" xmlns="" id="{473771CC-5097-4E08-9606-24B0BC9A0D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64">
              <a:extLst>
                <a:ext uri="{FF2B5EF4-FFF2-40B4-BE49-F238E27FC236}">
                  <a16:creationId xmlns:a16="http://schemas.microsoft.com/office/drawing/2014/main" xmlns="" id="{BE872634-00DA-47BD-880D-5C05FFADCC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66">
              <a:extLst>
                <a:ext uri="{FF2B5EF4-FFF2-40B4-BE49-F238E27FC236}">
                  <a16:creationId xmlns:a16="http://schemas.microsoft.com/office/drawing/2014/main" xmlns="" id="{4F151F5C-DE9B-460E-BC51-471F4A8A5A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64">
              <a:extLst>
                <a:ext uri="{FF2B5EF4-FFF2-40B4-BE49-F238E27FC236}">
                  <a16:creationId xmlns:a16="http://schemas.microsoft.com/office/drawing/2014/main" xmlns="" id="{34557B8A-4D2F-4D0D-B746-59EA85318C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66">
              <a:extLst>
                <a:ext uri="{FF2B5EF4-FFF2-40B4-BE49-F238E27FC236}">
                  <a16:creationId xmlns:a16="http://schemas.microsoft.com/office/drawing/2014/main" xmlns="" id="{C764CD8E-E409-4E9B-8E87-746DDE36DA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64">
              <a:extLst>
                <a:ext uri="{FF2B5EF4-FFF2-40B4-BE49-F238E27FC236}">
                  <a16:creationId xmlns:a16="http://schemas.microsoft.com/office/drawing/2014/main" xmlns="" id="{8E27A01D-2F01-4286-9453-3FBF6E84856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66">
              <a:extLst>
                <a:ext uri="{FF2B5EF4-FFF2-40B4-BE49-F238E27FC236}">
                  <a16:creationId xmlns:a16="http://schemas.microsoft.com/office/drawing/2014/main" xmlns="" id="{460487A5-12EB-422E-9588-8FF06FAF73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64">
              <a:extLst>
                <a:ext uri="{FF2B5EF4-FFF2-40B4-BE49-F238E27FC236}">
                  <a16:creationId xmlns:a16="http://schemas.microsoft.com/office/drawing/2014/main" xmlns="" id="{7D522D20-C9F7-4B34-9066-4B43ADAABD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66">
              <a:extLst>
                <a:ext uri="{FF2B5EF4-FFF2-40B4-BE49-F238E27FC236}">
                  <a16:creationId xmlns:a16="http://schemas.microsoft.com/office/drawing/2014/main" xmlns="" id="{97B04F2C-295B-447A-8941-0AD4F555161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64">
              <a:extLst>
                <a:ext uri="{FF2B5EF4-FFF2-40B4-BE49-F238E27FC236}">
                  <a16:creationId xmlns:a16="http://schemas.microsoft.com/office/drawing/2014/main" xmlns="" id="{17D7FF91-B366-4534-B9B4-5710926EE7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66">
              <a:extLst>
                <a:ext uri="{FF2B5EF4-FFF2-40B4-BE49-F238E27FC236}">
                  <a16:creationId xmlns:a16="http://schemas.microsoft.com/office/drawing/2014/main" xmlns="" id="{B5B8116C-ADD9-4826-9C37-270377E8FF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64">
              <a:extLst>
                <a:ext uri="{FF2B5EF4-FFF2-40B4-BE49-F238E27FC236}">
                  <a16:creationId xmlns:a16="http://schemas.microsoft.com/office/drawing/2014/main" xmlns="" id="{22D01D96-8DB8-40BF-83AC-4CA49EC263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66">
              <a:extLst>
                <a:ext uri="{FF2B5EF4-FFF2-40B4-BE49-F238E27FC236}">
                  <a16:creationId xmlns:a16="http://schemas.microsoft.com/office/drawing/2014/main" xmlns="" id="{44B584CD-5E60-4B15-847C-B30D15DA1A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64">
              <a:extLst>
                <a:ext uri="{FF2B5EF4-FFF2-40B4-BE49-F238E27FC236}">
                  <a16:creationId xmlns:a16="http://schemas.microsoft.com/office/drawing/2014/main" xmlns="" id="{CF2BB7DC-B968-4F0B-9748-BF0E6E297C2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66">
              <a:extLst>
                <a:ext uri="{FF2B5EF4-FFF2-40B4-BE49-F238E27FC236}">
                  <a16:creationId xmlns:a16="http://schemas.microsoft.com/office/drawing/2014/main" xmlns="" id="{CF12C159-3F09-4861-9450-ECD5DB310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 name="Rectangle 98">
            <a:extLst>
              <a:ext uri="{FF2B5EF4-FFF2-40B4-BE49-F238E27FC236}">
                <a16:creationId xmlns:a16="http://schemas.microsoft.com/office/drawing/2014/main" xmlns="" id="{D9F5512A-48E1-4C07-B75E-3CCC517B68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1166649" y="3379979"/>
            <a:ext cx="3874685" cy="3186359"/>
          </a:xfrm>
        </p:spPr>
        <p:txBody>
          <a:bodyPr anchor="ctr">
            <a:normAutofit/>
          </a:bodyPr>
          <a:lstStyle/>
          <a:p>
            <a:pPr marL="0" indent="0">
              <a:buNone/>
            </a:pPr>
            <a:r>
              <a:rPr lang="fr-FR" sz="1800" b="1" i="0" dirty="0">
                <a:solidFill>
                  <a:schemeClr val="bg1"/>
                </a:solidFill>
                <a:effectLst/>
              </a:rPr>
              <a:t>Les fruits qui tombent naturellement des arbres sur un bien immeuble contigu appartiennent à celui qui a la jouissance de ce bien immeuble contigu.</a:t>
            </a:r>
          </a:p>
          <a:p>
            <a:pPr marL="0" indent="0">
              <a:buNone/>
            </a:pPr>
            <a:endParaRPr lang="fr-FR" sz="1800" b="1" dirty="0">
              <a:solidFill>
                <a:schemeClr val="bg1"/>
              </a:solidFill>
              <a:sym typeface="Wingdings" panose="05000000000000000000" pitchFamily="2" charset="2"/>
            </a:endParaRPr>
          </a:p>
          <a:p>
            <a:pPr marL="0" indent="0">
              <a:buNone/>
            </a:pPr>
            <a:r>
              <a:rPr lang="fr-FR" sz="1800" b="1" dirty="0">
                <a:solidFill>
                  <a:schemeClr val="bg1"/>
                </a:solidFill>
                <a:sym typeface="Wingdings" panose="05000000000000000000" pitchFamily="2" charset="2"/>
              </a:rPr>
              <a:t> Celui qui cueille les fruits de son voisin, même surplombant son fonds, commet un vol (mais il  a désormais le droit inaliénable de scier ces branches )</a:t>
            </a:r>
          </a:p>
          <a:p>
            <a:pPr marL="0" indent="0">
              <a:buNone/>
            </a:pPr>
            <a:endParaRPr lang="fr-FR" sz="1800" b="1" dirty="0">
              <a:solidFill>
                <a:schemeClr val="bg1"/>
              </a:solidFill>
              <a:sym typeface="Wingdings" panose="05000000000000000000" pitchFamily="2" charset="2"/>
            </a:endParaRPr>
          </a:p>
        </p:txBody>
      </p:sp>
    </p:spTree>
    <p:extLst>
      <p:ext uri="{BB962C8B-B14F-4D97-AF65-F5344CB8AC3E}">
        <p14:creationId xmlns:p14="http://schemas.microsoft.com/office/powerpoint/2010/main" val="37607198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lgn="just">
              <a:buNone/>
            </a:pPr>
            <a:r>
              <a:rPr lang="fr-FR" sz="2400" b="1" dirty="0">
                <a:sym typeface="Wingdings" panose="05000000000000000000" pitchFamily="2" charset="2"/>
              </a:rPr>
              <a:t>Mitoyenneté</a:t>
            </a:r>
          </a:p>
          <a:p>
            <a:pPr marL="0" indent="0" algn="just">
              <a:buNone/>
            </a:pPr>
            <a:endParaRPr lang="fr-FR" sz="2400" b="1" dirty="0">
              <a:sym typeface="Wingdings" panose="05000000000000000000" pitchFamily="2" charset="2"/>
            </a:endParaRPr>
          </a:p>
          <a:p>
            <a:pPr marL="0" indent="0" algn="just">
              <a:buNone/>
            </a:pPr>
            <a:r>
              <a:rPr lang="fr-FR" sz="2400" b="1" dirty="0">
                <a:sym typeface="Wingdings" panose="05000000000000000000" pitchFamily="2" charset="2"/>
              </a:rPr>
              <a:t>Troubles du voisinage</a:t>
            </a:r>
          </a:p>
          <a:p>
            <a:pPr marL="0" indent="0" algn="just">
              <a:buNone/>
            </a:pPr>
            <a:endParaRPr lang="fr-FR" sz="2400" b="1" dirty="0">
              <a:sym typeface="Wingdings" panose="05000000000000000000" pitchFamily="2" charset="2"/>
            </a:endParaRPr>
          </a:p>
          <a:p>
            <a:pPr marL="0" indent="0" algn="just">
              <a:buNone/>
            </a:pPr>
            <a:endParaRPr lang="fr-FR" sz="16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9077134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10274" y="514624"/>
            <a:ext cx="4862447" cy="5546047"/>
          </a:xfrm>
        </p:spPr>
        <p:txBody>
          <a:bodyPr anchor="ctr">
            <a:noAutofit/>
          </a:bodyPr>
          <a:lstStyle/>
          <a:p>
            <a:pPr marL="0" indent="0" algn="just">
              <a:buNone/>
            </a:pPr>
            <a:r>
              <a:rPr lang="fr-FR" b="1" dirty="0">
                <a:sym typeface="Wingdings" panose="05000000000000000000" pitchFamily="2" charset="2"/>
              </a:rPr>
              <a:t>Mitoyenneté (la clôture mitoyenne) art. 3.103 à 3.113</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8562577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La clôture mitoyenne</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lgn="just">
              <a:buNone/>
            </a:pPr>
            <a:r>
              <a:rPr lang="fr-FR" b="1" dirty="0">
                <a:sym typeface="Wingdings" panose="05000000000000000000" pitchFamily="2" charset="2"/>
              </a:rPr>
              <a:t>Mitoyenneté (la clôture mitoyenne) art. 3.103 à 3.112</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0830264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lgn="just">
              <a:buNone/>
            </a:pPr>
            <a:r>
              <a:rPr lang="fr-FR" sz="2000" b="1" dirty="0">
                <a:sym typeface="Wingdings" panose="05000000000000000000" pitchFamily="2" charset="2"/>
              </a:rPr>
              <a:t>Définition de la mitoyenneté :</a:t>
            </a:r>
          </a:p>
          <a:p>
            <a:pPr marL="0" indent="0">
              <a:buNone/>
            </a:pPr>
            <a:r>
              <a:rPr lang="fr-FR" sz="2000" b="1" i="0" dirty="0">
                <a:solidFill>
                  <a:srgbClr val="000000"/>
                </a:solidFill>
                <a:effectLst/>
              </a:rPr>
              <a:t>Art. 3.103. Définition</a:t>
            </a:r>
            <a:r>
              <a:rPr lang="fr-FR" sz="2000" dirty="0"/>
              <a:t/>
            </a:r>
            <a:br>
              <a:rPr lang="fr-FR" sz="2000" dirty="0"/>
            </a:br>
            <a:r>
              <a:rPr lang="fr-FR" sz="2000" b="1" i="0" dirty="0">
                <a:solidFill>
                  <a:srgbClr val="000000"/>
                </a:solidFill>
                <a:effectLst/>
              </a:rPr>
              <a:t>  La mitoyenneté est un </a:t>
            </a:r>
            <a:r>
              <a:rPr lang="fr-FR" sz="2000" b="1" i="0" dirty="0">
                <a:solidFill>
                  <a:srgbClr val="FF0000"/>
                </a:solidFill>
                <a:effectLst/>
              </a:rPr>
              <a:t>droit de copropriété d'une clôture séparative</a:t>
            </a:r>
            <a:r>
              <a:rPr lang="fr-FR" sz="2000" b="1" i="0" dirty="0">
                <a:solidFill>
                  <a:srgbClr val="000000"/>
                </a:solidFill>
                <a:effectLst/>
              </a:rPr>
              <a:t>, qu'il s'agisse d'un mur, d'une haie, d'un fossé, d'une palissade, d'un grillage ou de tout autre élément matériel.</a:t>
            </a:r>
            <a:r>
              <a:rPr lang="fr-FR" sz="2000" dirty="0"/>
              <a:t/>
            </a:r>
            <a:br>
              <a:rPr lang="fr-FR" sz="2000" dirty="0"/>
            </a:br>
            <a:r>
              <a:rPr lang="fr-FR" sz="2000" b="1" i="0" dirty="0">
                <a:solidFill>
                  <a:srgbClr val="000000"/>
                </a:solidFill>
                <a:effectLst/>
              </a:rPr>
              <a:t>  Nonobstant toute clause contraire, chaque copropriétaire ne peut disposer de sa quote-part dans la clôture mitoyenne sans disposer en même temps de la propriété de son fonds.</a:t>
            </a:r>
            <a:r>
              <a:rPr lang="fr-FR" sz="2000" dirty="0"/>
              <a:t/>
            </a:r>
            <a:br>
              <a:rPr lang="fr-FR" sz="2000" dirty="0"/>
            </a:br>
            <a:r>
              <a:rPr lang="fr-FR" sz="2000" b="1" i="0" dirty="0">
                <a:solidFill>
                  <a:srgbClr val="000000"/>
                </a:solidFill>
                <a:effectLst/>
              </a:rPr>
              <a:t>  Les dispositions suivantes s'appliquent entre volumes visés à l'article 3.47.</a:t>
            </a:r>
          </a:p>
          <a:p>
            <a:pPr marL="0" indent="0">
              <a:buNone/>
            </a:pPr>
            <a:endParaRPr lang="fr-FR" sz="2000" b="1" dirty="0">
              <a:solidFill>
                <a:srgbClr val="000000"/>
              </a:solidFill>
              <a:sym typeface="Wingdings" panose="05000000000000000000" pitchFamily="2" charset="2"/>
            </a:endParaRPr>
          </a:p>
          <a:p>
            <a:pPr marL="0" indent="0">
              <a:buNone/>
            </a:pPr>
            <a:r>
              <a:rPr lang="fr-FR" sz="2000" b="1" dirty="0">
                <a:solidFill>
                  <a:srgbClr val="000000"/>
                </a:solidFill>
                <a:sym typeface="Wingdings" panose="05000000000000000000" pitchFamily="2" charset="2"/>
              </a:rPr>
              <a:t> </a:t>
            </a:r>
            <a:r>
              <a:rPr lang="fr-FR" sz="2000" b="1" dirty="0">
                <a:solidFill>
                  <a:srgbClr val="FF0000"/>
                </a:solidFill>
                <a:sym typeface="Wingdings" panose="05000000000000000000" pitchFamily="2" charset="2"/>
              </a:rPr>
              <a:t>Distinction plus claire entre le mur et les autres clôtures (par rapport à l’ancien Code civil )</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3105461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lgn="just">
              <a:buNone/>
            </a:pPr>
            <a:r>
              <a:rPr lang="fr-FR" sz="2000" b="1" dirty="0">
                <a:sym typeface="Wingdings" panose="05000000000000000000" pitchFamily="2" charset="2"/>
              </a:rPr>
              <a:t>Définition de la mitoyenneté :</a:t>
            </a:r>
          </a:p>
          <a:p>
            <a:pPr marL="0" indent="0">
              <a:buNone/>
            </a:pPr>
            <a:r>
              <a:rPr lang="fr-FR" sz="2000" b="1" i="0" dirty="0">
                <a:solidFill>
                  <a:srgbClr val="000000"/>
                </a:solidFill>
                <a:effectLst/>
              </a:rPr>
              <a:t>Art. 3.103. Définition</a:t>
            </a:r>
            <a:r>
              <a:rPr lang="fr-FR" sz="2000" dirty="0"/>
              <a:t/>
            </a:r>
            <a:br>
              <a:rPr lang="fr-FR" sz="2000" dirty="0"/>
            </a:br>
            <a:r>
              <a:rPr lang="fr-FR" sz="2000" b="1" i="0" dirty="0">
                <a:solidFill>
                  <a:srgbClr val="000000"/>
                </a:solidFill>
                <a:effectLst/>
              </a:rPr>
              <a:t>  La mitoyenneté est un </a:t>
            </a:r>
            <a:r>
              <a:rPr lang="fr-FR" sz="2000" b="1" i="0" dirty="0">
                <a:solidFill>
                  <a:srgbClr val="FF0000"/>
                </a:solidFill>
                <a:effectLst/>
              </a:rPr>
              <a:t>droit de copropriété d'une clôture séparative</a:t>
            </a:r>
            <a:r>
              <a:rPr lang="fr-FR" sz="2000" b="1" i="0" dirty="0">
                <a:solidFill>
                  <a:srgbClr val="000000"/>
                </a:solidFill>
                <a:effectLst/>
              </a:rPr>
              <a:t>, qu'il s'agisse d'un mur, d'une haie, d'un fossé, d'une palissade, d'un grillage ou de tout autre élément matériel.</a:t>
            </a:r>
            <a:r>
              <a:rPr lang="fr-FR" sz="2000" dirty="0"/>
              <a:t/>
            </a:r>
            <a:br>
              <a:rPr lang="fr-FR" sz="2000" dirty="0"/>
            </a:br>
            <a:r>
              <a:rPr lang="fr-FR" sz="2000" b="1" i="0" dirty="0">
                <a:solidFill>
                  <a:srgbClr val="000000"/>
                </a:solidFill>
                <a:effectLst/>
              </a:rPr>
              <a:t>  Nonobstant toute clause contraire, chaque copropriétaire ne peut disposer de sa quote-part dans la clôture mitoyenne sans disposer en même temps de la propriété de son fonds.</a:t>
            </a:r>
            <a:r>
              <a:rPr lang="fr-FR" sz="2000" dirty="0"/>
              <a:t/>
            </a:r>
            <a:br>
              <a:rPr lang="fr-FR" sz="2000" dirty="0"/>
            </a:br>
            <a:r>
              <a:rPr lang="fr-FR" sz="2000" b="1" i="0" dirty="0">
                <a:solidFill>
                  <a:srgbClr val="000000"/>
                </a:solidFill>
                <a:effectLst/>
              </a:rPr>
              <a:t>  Les dispositions suivantes s'appliquent entre volumes visés à l'article 3.47.</a:t>
            </a:r>
          </a:p>
          <a:p>
            <a:pPr marL="0" indent="0">
              <a:buNone/>
            </a:pPr>
            <a:endParaRPr lang="fr-FR" sz="2000" b="1" dirty="0">
              <a:solidFill>
                <a:srgbClr val="000000"/>
              </a:solidFill>
              <a:sym typeface="Wingdings" panose="05000000000000000000" pitchFamily="2" charset="2"/>
            </a:endParaRPr>
          </a:p>
          <a:p>
            <a:pPr>
              <a:buFont typeface="Wingdings" panose="05000000000000000000" pitchFamily="2" charset="2"/>
              <a:buChar char="è"/>
            </a:pPr>
            <a:r>
              <a:rPr lang="fr-FR" sz="2000" b="1" dirty="0">
                <a:solidFill>
                  <a:srgbClr val="000000"/>
                </a:solidFill>
                <a:sym typeface="Wingdings" panose="05000000000000000000" pitchFamily="2" charset="2"/>
              </a:rPr>
              <a:t>Copropriété forcée et accessoire</a:t>
            </a:r>
          </a:p>
          <a:p>
            <a:pPr>
              <a:buFont typeface="Wingdings" panose="05000000000000000000" pitchFamily="2" charset="2"/>
              <a:buChar char="è"/>
            </a:pPr>
            <a:r>
              <a:rPr lang="fr-FR" sz="2000" b="1" dirty="0">
                <a:solidFill>
                  <a:srgbClr val="000000"/>
                </a:solidFill>
                <a:sym typeface="Wingdings" panose="05000000000000000000" pitchFamily="2" charset="2"/>
              </a:rPr>
              <a:t>Seuls les voisins peuvent être copropriétaires de la clôture mitoyenne (pas les tiers, droit impératif)</a:t>
            </a:r>
            <a:endParaRPr lang="fr-FR" sz="20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6500106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400" b="1" i="0" dirty="0">
                <a:effectLst/>
                <a:latin typeface="Times New Roman" panose="02020603050405020304" pitchFamily="18" charset="0"/>
              </a:rPr>
              <a:t> </a:t>
            </a:r>
            <a:r>
              <a:rPr lang="fr-FR" sz="1800" b="1" i="0" dirty="0">
                <a:effectLst/>
              </a:rPr>
              <a:t>Art. 3.104. Ampleur des quotes-parts</a:t>
            </a:r>
            <a:r>
              <a:rPr lang="fr-FR" sz="1800" dirty="0"/>
              <a:t/>
            </a:r>
            <a:br>
              <a:rPr lang="fr-FR" sz="1800" dirty="0"/>
            </a:br>
            <a:r>
              <a:rPr lang="fr-FR" sz="1800" b="1" i="0" dirty="0">
                <a:effectLst/>
              </a:rPr>
              <a:t>  Toute clôture mitoyenne est présumée appartenir pour moitié en </a:t>
            </a:r>
            <a:r>
              <a:rPr lang="fr-FR" sz="1800" b="1" i="0" dirty="0">
                <a:solidFill>
                  <a:srgbClr val="FF0000"/>
                </a:solidFill>
                <a:effectLst/>
              </a:rPr>
              <a:t>copropriété </a:t>
            </a:r>
            <a:r>
              <a:rPr lang="fr-FR" sz="1800" b="1" i="0" dirty="0">
                <a:effectLst/>
              </a:rPr>
              <a:t>à chacun des deux propriétaires, sauf preuve contraire.</a:t>
            </a:r>
          </a:p>
          <a:p>
            <a:pPr marL="0" indent="0">
              <a:buNone/>
            </a:pPr>
            <a:endParaRPr lang="fr-FR" sz="1800" b="1" dirty="0">
              <a:sym typeface="Wingdings" panose="05000000000000000000" pitchFamily="2" charset="2"/>
            </a:endParaRPr>
          </a:p>
          <a:p>
            <a:pPr>
              <a:buFont typeface="Wingdings" panose="05000000000000000000" pitchFamily="2" charset="2"/>
              <a:buChar char="è"/>
            </a:pPr>
            <a:r>
              <a:rPr lang="fr-FR" sz="1800" b="1" dirty="0">
                <a:sym typeface="Wingdings" panose="05000000000000000000" pitchFamily="2" charset="2"/>
              </a:rPr>
              <a:t>« </a:t>
            </a:r>
            <a:r>
              <a:rPr lang="fr-FR" sz="1800" b="1" dirty="0" err="1">
                <a:sym typeface="Wingdings" panose="05000000000000000000" pitchFamily="2" charset="2"/>
              </a:rPr>
              <a:t>quote</a:t>
            </a:r>
            <a:r>
              <a:rPr lang="fr-FR" sz="1800" b="1" dirty="0">
                <a:sym typeface="Wingdings" panose="05000000000000000000" pitchFamily="2" charset="2"/>
              </a:rPr>
              <a:t> part » dans un ensemble, « par molécule », la clôture n’est pas divisée en deux parties dont chacune appartiendrait à l’un des copropriétaires</a:t>
            </a:r>
          </a:p>
          <a:p>
            <a:pPr>
              <a:buFont typeface="Wingdings" panose="05000000000000000000" pitchFamily="2" charset="2"/>
              <a:buChar char="è"/>
            </a:pPr>
            <a:r>
              <a:rPr lang="fr-FR" sz="1800" b="1" dirty="0">
                <a:sym typeface="Wingdings" panose="05000000000000000000" pitchFamily="2" charset="2"/>
              </a:rPr>
              <a:t>Conventions contraires sont autorisées</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446743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400" b="1" i="0" dirty="0">
                <a:effectLst/>
                <a:latin typeface="Times New Roman" panose="02020603050405020304" pitchFamily="18" charset="0"/>
              </a:rPr>
              <a:t> </a:t>
            </a:r>
            <a:r>
              <a:rPr lang="fr-FR" sz="1800" b="1" i="0" dirty="0">
                <a:effectLst/>
              </a:rPr>
              <a:t>Preuve :</a:t>
            </a:r>
          </a:p>
          <a:p>
            <a:pPr marL="0" indent="0">
              <a:buNone/>
            </a:pPr>
            <a:r>
              <a:rPr lang="fr-FR" sz="1600" b="1" i="0" dirty="0">
                <a:solidFill>
                  <a:srgbClr val="000000"/>
                </a:solidFill>
                <a:effectLst/>
              </a:rPr>
              <a:t>Art. 3.105. Preuve de la mitoyenneté</a:t>
            </a:r>
            <a:r>
              <a:rPr lang="fr-FR" sz="1600" dirty="0"/>
              <a:t/>
            </a:r>
            <a:br>
              <a:rPr lang="fr-FR" sz="1600" dirty="0"/>
            </a:br>
            <a:r>
              <a:rPr lang="fr-FR" sz="1600" b="1" i="0" dirty="0">
                <a:solidFill>
                  <a:srgbClr val="000000"/>
                </a:solidFill>
                <a:effectLst/>
              </a:rPr>
              <a:t>  Les clôtures </a:t>
            </a:r>
            <a:r>
              <a:rPr lang="fr-FR" sz="1600" b="1" i="0" dirty="0">
                <a:solidFill>
                  <a:srgbClr val="FF0000"/>
                </a:solidFill>
                <a:effectLst/>
              </a:rPr>
              <a:t>réalisées en limite séparative ou à cheval sur la ligne séparative sont présumées mitoyennes, sauf prescription acquisitive ou titre contraire</a:t>
            </a:r>
            <a:r>
              <a:rPr lang="fr-FR" sz="1600" b="1" i="0" dirty="0">
                <a:solidFill>
                  <a:srgbClr val="000000"/>
                </a:solidFill>
                <a:effectLst/>
              </a:rPr>
              <a:t>.</a:t>
            </a:r>
            <a:r>
              <a:rPr lang="fr-FR" sz="1600" dirty="0"/>
              <a:t/>
            </a:r>
            <a:br>
              <a:rPr lang="fr-FR" sz="1600" dirty="0"/>
            </a:br>
            <a:r>
              <a:rPr lang="fr-FR" sz="1600" b="1" i="0" dirty="0">
                <a:solidFill>
                  <a:srgbClr val="000000"/>
                </a:solidFill>
                <a:effectLst/>
              </a:rPr>
              <a:t>  </a:t>
            </a:r>
            <a:r>
              <a:rPr lang="fr-FR" sz="1600" b="1" i="0" dirty="0">
                <a:solidFill>
                  <a:srgbClr val="FF0000"/>
                </a:solidFill>
                <a:effectLst/>
              </a:rPr>
              <a:t>S'il n'est pas établi que la clôture se trouve à cheval sur la ligne séparative, la présomption de mitoyenneté peut aussi être contredite par une marque de non-mitoyenneté.</a:t>
            </a:r>
            <a:r>
              <a:rPr lang="fr-FR" sz="1600" dirty="0">
                <a:solidFill>
                  <a:srgbClr val="FF0000"/>
                </a:solidFill>
              </a:rPr>
              <a:t/>
            </a:r>
            <a:br>
              <a:rPr lang="fr-FR" sz="1600" dirty="0">
                <a:solidFill>
                  <a:srgbClr val="FF0000"/>
                </a:solidFill>
              </a:rPr>
            </a:br>
            <a:r>
              <a:rPr lang="fr-FR" sz="1600" b="1" i="0" dirty="0">
                <a:solidFill>
                  <a:srgbClr val="000000"/>
                </a:solidFill>
                <a:effectLst/>
              </a:rPr>
              <a:t>  </a:t>
            </a:r>
            <a:r>
              <a:rPr lang="fr-FR" sz="1600" b="1" i="0" dirty="0">
                <a:solidFill>
                  <a:srgbClr val="FF0000"/>
                </a:solidFill>
                <a:effectLst/>
              </a:rPr>
              <a:t>Les marques de non-mitoyenneté </a:t>
            </a:r>
            <a:r>
              <a:rPr lang="fr-FR" sz="1600" b="1" i="0" dirty="0">
                <a:solidFill>
                  <a:srgbClr val="000000"/>
                </a:solidFill>
                <a:effectLst/>
              </a:rPr>
              <a:t>sont, sauf preuve contraire, les suivantes:</a:t>
            </a:r>
            <a:r>
              <a:rPr lang="fr-FR" sz="1600" dirty="0"/>
              <a:t/>
            </a:r>
            <a:br>
              <a:rPr lang="fr-FR" sz="1600" dirty="0"/>
            </a:br>
            <a:r>
              <a:rPr lang="fr-FR" sz="1600" b="1" i="0" dirty="0">
                <a:solidFill>
                  <a:srgbClr val="000000"/>
                </a:solidFill>
                <a:effectLst/>
              </a:rPr>
              <a:t>  - un mur est présumé appartenir </a:t>
            </a:r>
            <a:r>
              <a:rPr lang="fr-FR" sz="1600" b="1" i="0" dirty="0">
                <a:solidFill>
                  <a:srgbClr val="FF0000"/>
                </a:solidFill>
                <a:effectLst/>
              </a:rPr>
              <a:t>au propriétaire du fonds vers lequel son sommet est incliné ou du côté duquel il existe des éléments architecturaux attestant de son caractère privatif</a:t>
            </a:r>
            <a:r>
              <a:rPr lang="fr-FR" sz="1600" b="1" i="0" dirty="0">
                <a:solidFill>
                  <a:srgbClr val="000000"/>
                </a:solidFill>
                <a:effectLst/>
              </a:rPr>
              <a:t>;</a:t>
            </a:r>
            <a:r>
              <a:rPr lang="fr-FR" sz="1600" dirty="0"/>
              <a:t/>
            </a:r>
            <a:br>
              <a:rPr lang="fr-FR" sz="1600" dirty="0"/>
            </a:br>
            <a:r>
              <a:rPr lang="fr-FR" sz="1600" b="1" i="0" dirty="0">
                <a:solidFill>
                  <a:srgbClr val="000000"/>
                </a:solidFill>
                <a:effectLst/>
              </a:rPr>
              <a:t>  - un fossé est présumé appartenir au propriétaire du fonds du côté duquel se trouve le rejet de terre;</a:t>
            </a:r>
            <a:r>
              <a:rPr lang="fr-FR" sz="1600" dirty="0"/>
              <a:t/>
            </a:r>
            <a:br>
              <a:rPr lang="fr-FR" sz="1600" dirty="0"/>
            </a:br>
            <a:r>
              <a:rPr lang="fr-FR" sz="1600" b="1" i="0" dirty="0">
                <a:solidFill>
                  <a:srgbClr val="000000"/>
                </a:solidFill>
                <a:effectLst/>
              </a:rPr>
              <a:t>  - une clôture est présumée appartenir au propriétaire du fonds clos </a:t>
            </a:r>
            <a:r>
              <a:rPr lang="fr-FR" sz="1600" b="1" i="0" dirty="0">
                <a:solidFill>
                  <a:srgbClr val="FF0000"/>
                </a:solidFill>
                <a:effectLst/>
              </a:rPr>
              <a:t>lorsqu'un seul des fonds est entièrement clôturé</a:t>
            </a:r>
            <a:r>
              <a:rPr lang="fr-FR" sz="1600" b="1" i="0" dirty="0">
                <a:solidFill>
                  <a:srgbClr val="000000"/>
                </a:solidFill>
                <a:effectLst/>
              </a:rPr>
              <a:t>.</a:t>
            </a:r>
            <a:r>
              <a:rPr lang="fr-FR" sz="1600" dirty="0"/>
              <a:t/>
            </a:r>
            <a:br>
              <a:rPr lang="fr-FR" sz="1600" dirty="0"/>
            </a:br>
            <a:r>
              <a:rPr lang="fr-FR" sz="1600" b="1" i="0" dirty="0">
                <a:solidFill>
                  <a:srgbClr val="000000"/>
                </a:solidFill>
                <a:effectLst/>
              </a:rPr>
              <a:t>  Sauf prescription acquisitive ou titre contraire, un mur de soutènement sur lequel le voisin n'exerce aucun droit est présumé privatif au propriétaire du fonds dont il soutient les terres.</a:t>
            </a:r>
            <a:endParaRPr lang="fr-FR" sz="16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886201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400" b="1" i="0" dirty="0">
                <a:effectLst/>
                <a:latin typeface="Times New Roman" panose="02020603050405020304" pitchFamily="18" charset="0"/>
              </a:rPr>
              <a:t> </a:t>
            </a:r>
            <a:r>
              <a:rPr lang="fr-FR" sz="1800" b="1" i="0" dirty="0">
                <a:effectLst/>
              </a:rPr>
              <a:t>Preuve :</a:t>
            </a:r>
          </a:p>
          <a:p>
            <a:pPr marL="0" indent="0">
              <a:buNone/>
            </a:pPr>
            <a:r>
              <a:rPr lang="fr-FR" sz="1800" b="1" dirty="0"/>
              <a:t>En pratique, les titres sont souvent muets sur le caractère mitoyen ou privatif des murs séparatifs</a:t>
            </a:r>
          </a:p>
          <a:p>
            <a:pPr>
              <a:buFont typeface="Wingdings" panose="05000000000000000000" pitchFamily="2" charset="2"/>
              <a:buChar char="è"/>
            </a:pPr>
            <a:r>
              <a:rPr lang="fr-FR" sz="1800" b="1" i="0" dirty="0">
                <a:effectLst/>
                <a:sym typeface="Wingdings" panose="05000000000000000000" pitchFamily="2" charset="2"/>
              </a:rPr>
              <a:t>Le législateur maintient des </a:t>
            </a:r>
            <a:r>
              <a:rPr lang="fr-FR" sz="1800" b="1" i="1" dirty="0">
                <a:effectLst/>
                <a:sym typeface="Wingdings" panose="05000000000000000000" pitchFamily="2" charset="2"/>
              </a:rPr>
              <a:t>présomptions </a:t>
            </a:r>
            <a:r>
              <a:rPr lang="fr-FR" sz="1800" b="1" dirty="0">
                <a:effectLst/>
                <a:sym typeface="Wingdings" panose="05000000000000000000" pitchFamily="2" charset="2"/>
              </a:rPr>
              <a:t> de mitoyenneté</a:t>
            </a:r>
          </a:p>
          <a:p>
            <a:pPr>
              <a:buFont typeface="Wingdings" panose="05000000000000000000" pitchFamily="2" charset="2"/>
              <a:buChar char="è"/>
            </a:pPr>
            <a:endParaRPr lang="fr-FR" sz="1800" b="1" i="0" dirty="0">
              <a:effectLst/>
            </a:endParaRPr>
          </a:p>
          <a:p>
            <a:pPr marL="0" indent="0">
              <a:buNone/>
            </a:pPr>
            <a:r>
              <a:rPr lang="fr-FR" sz="1800" b="1" dirty="0"/>
              <a:t>! Différences importantes avec le régime actuel :</a:t>
            </a:r>
          </a:p>
          <a:p>
            <a:pPr>
              <a:buFontTx/>
              <a:buChar char="-"/>
            </a:pPr>
            <a:r>
              <a:rPr lang="fr-FR" sz="1800" b="1" dirty="0"/>
              <a:t>Plus de différences en fonction des immeubles séparés par la clôture.  Ex : à l’heure actuelle, pas de présomption de mitoyenneté pour le mur qui sépare un bâtiment d’une cour ou d’un jardin </a:t>
            </a:r>
            <a:r>
              <a:rPr lang="fr-FR" sz="1800" b="1" dirty="0">
                <a:sym typeface="Wingdings" panose="05000000000000000000" pitchFamily="2" charset="2"/>
              </a:rPr>
              <a:t> élargissement important de la présomption</a:t>
            </a:r>
          </a:p>
          <a:p>
            <a:pPr>
              <a:buFontTx/>
              <a:buChar char="-"/>
            </a:pPr>
            <a:r>
              <a:rPr lang="fr-FR" sz="1800" b="1" dirty="0">
                <a:sym typeface="Wingdings" panose="05000000000000000000" pitchFamily="2" charset="2"/>
              </a:rPr>
              <a:t>Suppression de la notion « d’héberge » dans le texte</a:t>
            </a:r>
            <a:endParaRPr lang="fr-FR" sz="1800" b="1" dirty="0"/>
          </a:p>
          <a:p>
            <a:pPr>
              <a:buFontTx/>
              <a:buChar char="-"/>
            </a:pPr>
            <a:r>
              <a:rPr lang="fr-FR" sz="1800" b="1" dirty="0"/>
              <a:t> ! chronologie : on se place au moment de la contestation et non au moment de l’acquisition pour vérifier la présomption de mitoyenneté (Cass., 20 janvier 1999)</a:t>
            </a:r>
          </a:p>
          <a:p>
            <a:pPr>
              <a:buFontTx/>
              <a:buChar char="-"/>
            </a:pPr>
            <a:endParaRPr lang="fr-FR" sz="1800" b="1" dirty="0"/>
          </a:p>
          <a:p>
            <a:pPr marL="0" indent="0">
              <a:buNone/>
            </a:pP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7501507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r>
              <a:rPr lang="fr-FR" sz="2800" b="1" dirty="0">
                <a:solidFill>
                  <a:schemeClr val="bg1"/>
                </a:solidFill>
                <a:latin typeface="+mn-lt"/>
              </a:rPr>
              <a:t/>
            </a:r>
            <a:br>
              <a:rPr lang="fr-FR" sz="2800" b="1" dirty="0">
                <a:solidFill>
                  <a:schemeClr val="bg1"/>
                </a:solidFill>
                <a:latin typeface="+mn-lt"/>
              </a:rPr>
            </a:br>
            <a:r>
              <a:rPr lang="fr-FR" sz="2800" b="1" dirty="0">
                <a:solidFill>
                  <a:schemeClr val="bg1"/>
                </a:solidFill>
                <a:latin typeface="+mn-lt"/>
              </a:rPr>
              <a:t/>
            </a:r>
            <a:br>
              <a:rPr lang="fr-FR" sz="2800" b="1" dirty="0">
                <a:solidFill>
                  <a:schemeClr val="bg1"/>
                </a:solidFill>
                <a:latin typeface="+mn-lt"/>
              </a:rPr>
            </a:br>
            <a:r>
              <a:rPr lang="fr-FR" sz="1100" b="1" dirty="0">
                <a:solidFill>
                  <a:schemeClr val="bg1"/>
                </a:solidFill>
                <a:latin typeface="+mn-lt"/>
              </a:rPr>
              <a:t>(illustration </a:t>
            </a:r>
            <a:r>
              <a:rPr lang="fr-FR" sz="1000" b="1" dirty="0">
                <a:solidFill>
                  <a:schemeClr val="bg1"/>
                </a:solidFill>
                <a:latin typeface="+mn-lt"/>
              </a:rPr>
              <a:t>ancien code civil </a:t>
            </a:r>
            <a:r>
              <a:rPr lang="fr-FR" sz="1000" b="1" dirty="0" err="1">
                <a:solidFill>
                  <a:schemeClr val="bg1"/>
                </a:solidFill>
                <a:latin typeface="+mn-lt"/>
              </a:rPr>
              <a:t>homegrade.brussels</a:t>
            </a:r>
            <a:r>
              <a:rPr lang="fr-FR" sz="1000" b="1" dirty="0">
                <a:solidFill>
                  <a:schemeClr val="bg1"/>
                </a:solidFill>
                <a:latin typeface="+mn-lt"/>
              </a:rPr>
              <a:t>) </a:t>
            </a:r>
            <a:r>
              <a:rPr lang="fr-BE" sz="1000" dirty="0">
                <a:solidFill>
                  <a:schemeClr val="bg1"/>
                </a:solidFill>
                <a:latin typeface="+mn-lt"/>
              </a:rPr>
              <a:t> </a:t>
            </a:r>
            <a:endParaRPr lang="fr-BE" sz="10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1263953"/>
            <a:ext cx="4862447" cy="5546047"/>
          </a:xfrm>
        </p:spPr>
        <p:txBody>
          <a:bodyPr anchor="ctr">
            <a:noAutofit/>
          </a:bodyPr>
          <a:lstStyle/>
          <a:p>
            <a:pPr marL="0" indent="0">
              <a:buNone/>
            </a:pPr>
            <a:r>
              <a:rPr lang="fr-FR" sz="1400" b="1" i="0" dirty="0">
                <a:effectLst/>
                <a:latin typeface="Times New Roman" panose="02020603050405020304" pitchFamily="18" charset="0"/>
              </a:rPr>
              <a:t> </a:t>
            </a:r>
            <a:endParaRPr lang="fr-FR" sz="1800" b="1" dirty="0"/>
          </a:p>
          <a:p>
            <a:pPr marL="0" indent="0">
              <a:buNone/>
            </a:pPr>
            <a:endParaRPr lang="fr-FR" sz="1800" b="1" dirty="0"/>
          </a:p>
        </p:txBody>
      </p:sp>
      <p:pic>
        <p:nvPicPr>
          <p:cNvPr id="11" name="Image 10">
            <a:extLst>
              <a:ext uri="{FF2B5EF4-FFF2-40B4-BE49-F238E27FC236}">
                <a16:creationId xmlns:a16="http://schemas.microsoft.com/office/drawing/2014/main" xmlns="" id="{2B052A32-8BC0-414C-90DD-30A63969A7EA}"/>
              </a:ext>
            </a:extLst>
          </p:cNvPr>
          <p:cNvPicPr/>
          <p:nvPr/>
        </p:nvPicPr>
        <p:blipFill rotWithShape="1">
          <a:blip r:embed="rId2"/>
          <a:srcRect l="3329" t="35079" r="34391" b="10640"/>
          <a:stretch/>
        </p:blipFill>
        <p:spPr bwMode="auto">
          <a:xfrm>
            <a:off x="6624085" y="1500027"/>
            <a:ext cx="4741520" cy="2418030"/>
          </a:xfrm>
          <a:prstGeom prst="rect">
            <a:avLst/>
          </a:prstGeom>
          <a:ln>
            <a:noFill/>
          </a:ln>
          <a:extLst>
            <a:ext uri="{53640926-AAD7-44D8-BBD7-CCE9431645EC}">
              <a14:shadowObscured xmlns:a14="http://schemas.microsoft.com/office/drawing/2010/main"/>
            </a:ext>
          </a:extLst>
        </p:spPr>
      </p:pic>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3"/>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4"/>
              </a:rPr>
              <a:t>l</a:t>
            </a:r>
            <a:r>
              <a:rPr lang="fr-BE" sz="1400" b="1" dirty="0" err="1" smtClean="0">
                <a:solidFill>
                  <a:srgbClr val="FF0000"/>
                </a:solidFill>
                <a:effectLst>
                  <a:outerShdw blurRad="38100" dist="38100" dir="2700000" algn="tl">
                    <a:srgbClr val="000000">
                      <a:alpha val="43137"/>
                    </a:srgbClr>
                  </a:outerShdw>
                </a:effectLst>
                <a:hlinkClick r:id="rId4"/>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4654918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2">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4">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6">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8">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0">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6" y="586855"/>
            <a:ext cx="4230100" cy="3387497"/>
          </a:xfrm>
        </p:spPr>
        <p:txBody>
          <a:bodyPr anchor="b">
            <a:normAutofit/>
          </a:bodyPr>
          <a:lstStyle/>
          <a:p>
            <a:pPr algn="r"/>
            <a:r>
              <a:rPr lang="fr-BE" sz="4000">
                <a:solidFill>
                  <a:srgbClr val="FFFFFF"/>
                </a:solidFill>
                <a:latin typeface="+mn-lt"/>
              </a:rPr>
              <a:t>III.7. </a:t>
            </a:r>
            <a:r>
              <a:rPr lang="fr-FR" sz="4000" b="1">
                <a:solidFill>
                  <a:srgbClr val="FFFFFF"/>
                </a:solidFill>
                <a:latin typeface="+mn-lt"/>
              </a:rPr>
              <a:t>Les relations de voisinage (Sélection)</a:t>
            </a:r>
            <a:r>
              <a:rPr lang="fr-FR" sz="4000" b="1">
                <a:solidFill>
                  <a:srgbClr val="FFFFFF"/>
                </a:solidFill>
              </a:rPr>
              <a:t/>
            </a:r>
            <a:br>
              <a:rPr lang="fr-FR" sz="4000" b="1">
                <a:solidFill>
                  <a:srgbClr val="FFFFFF"/>
                </a:solidFill>
              </a:rPr>
            </a:br>
            <a:r>
              <a:rPr lang="fr-FR" sz="4000" b="1">
                <a:solidFill>
                  <a:srgbClr val="FFFFFF"/>
                </a:solidFill>
                <a:latin typeface="+mn-lt"/>
              </a:rPr>
              <a:t>La clôture mitoyenne</a:t>
            </a:r>
            <a:r>
              <a:rPr lang="fr-BE" sz="4000">
                <a:solidFill>
                  <a:srgbClr val="FFFFFF"/>
                </a:solidFill>
                <a:latin typeface="+mn-lt"/>
              </a:rPr>
              <a:t> </a:t>
            </a: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503158" y="649480"/>
            <a:ext cx="4862447" cy="5546047"/>
          </a:xfrm>
        </p:spPr>
        <p:txBody>
          <a:bodyPr anchor="ctr">
            <a:normAutofit/>
          </a:bodyPr>
          <a:lstStyle/>
          <a:p>
            <a:pPr marL="0" indent="0">
              <a:buNone/>
            </a:pPr>
            <a:r>
              <a:rPr lang="fr-FR" sz="2000" b="1" i="0" dirty="0">
                <a:effectLst/>
                <a:latin typeface="Times New Roman" panose="02020603050405020304" pitchFamily="18" charset="0"/>
              </a:rPr>
              <a:t> </a:t>
            </a:r>
            <a:r>
              <a:rPr lang="fr-FR" sz="2000" b="1" i="0" dirty="0">
                <a:effectLst/>
              </a:rPr>
              <a:t>Preuve :</a:t>
            </a:r>
          </a:p>
          <a:p>
            <a:pPr>
              <a:buFontTx/>
              <a:buChar char="-"/>
            </a:pPr>
            <a:r>
              <a:rPr lang="fr-FR" sz="2000" b="1" i="0" dirty="0">
                <a:effectLst/>
              </a:rPr>
              <a:t>Prés</a:t>
            </a:r>
            <a:r>
              <a:rPr lang="fr-FR" sz="2000" b="1" dirty="0"/>
              <a:t>omption de mitoyenneté basée sur l’idée que le mur profite aux deux voisins</a:t>
            </a:r>
          </a:p>
          <a:p>
            <a:pPr>
              <a:buFontTx/>
              <a:buChar char="-"/>
            </a:pPr>
            <a:r>
              <a:rPr lang="fr-FR" sz="2000" b="1" dirty="0"/>
              <a:t>A quel moment doit-on se placer pour appliquer la présomption ? </a:t>
            </a:r>
            <a:r>
              <a:rPr lang="fr-FR" sz="2000" b="1" dirty="0">
                <a:sym typeface="Wingdings" panose="05000000000000000000" pitchFamily="2" charset="2"/>
              </a:rPr>
              <a:t> travaux préparatoires disent « au moment du litige » et non au moment de la construction</a:t>
            </a:r>
          </a:p>
          <a:p>
            <a:pPr marL="0" indent="0">
              <a:buNone/>
            </a:pPr>
            <a:endParaRPr lang="fr-FR" sz="2000" b="1" i="0" dirty="0">
              <a:effectLst/>
            </a:endParaRPr>
          </a:p>
          <a:p>
            <a:pPr marL="0" indent="0">
              <a:buNone/>
            </a:pPr>
            <a:endParaRPr lang="fr-FR" sz="2000" b="1" dirty="0"/>
          </a:p>
        </p:txBody>
      </p:sp>
      <p:pic>
        <p:nvPicPr>
          <p:cNvPr id="10" name="Image 9">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1" name="Rectangle 10"/>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5544783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400" b="1" i="0" dirty="0">
                <a:effectLst/>
                <a:latin typeface="Times New Roman" panose="02020603050405020304" pitchFamily="18" charset="0"/>
              </a:rPr>
              <a:t> </a:t>
            </a:r>
            <a:r>
              <a:rPr lang="fr-FR" sz="1800" b="1" i="0" dirty="0">
                <a:effectLst/>
              </a:rPr>
              <a:t>Preuve :</a:t>
            </a:r>
          </a:p>
          <a:p>
            <a:pPr>
              <a:buFontTx/>
              <a:buChar char="-"/>
            </a:pPr>
            <a:r>
              <a:rPr lang="fr-FR" sz="1800" b="1" i="0" dirty="0">
                <a:effectLst/>
              </a:rPr>
              <a:t>Questions à se poser :</a:t>
            </a:r>
          </a:p>
          <a:p>
            <a:pPr marL="342900" indent="-342900">
              <a:buAutoNum type="arabicParenR"/>
            </a:pPr>
            <a:r>
              <a:rPr lang="fr-FR" sz="1800" b="1" dirty="0"/>
              <a:t>Existe-t-il un titre ?</a:t>
            </a:r>
          </a:p>
          <a:p>
            <a:pPr marL="342900" indent="-342900">
              <a:buAutoNum type="arabicParenR"/>
            </a:pPr>
            <a:r>
              <a:rPr lang="fr-FR" sz="1800" b="1" dirty="0"/>
              <a:t>Prescription acquisitive ? </a:t>
            </a:r>
          </a:p>
          <a:p>
            <a:pPr marL="0" indent="0">
              <a:buNone/>
            </a:pPr>
            <a:r>
              <a:rPr lang="fr-FR" sz="1800" b="1" dirty="0"/>
              <a:t>3) la clôture est-elle sur ou à cheval sur la limite mitoyenne ? </a:t>
            </a:r>
          </a:p>
          <a:p>
            <a:pPr marL="0" indent="0">
              <a:buNone/>
            </a:pPr>
            <a:r>
              <a:rPr lang="fr-FR" sz="1800" b="1" dirty="0"/>
              <a:t>4) En l’absence de titre et de prescription et si la clôture n’est pas exclusivement sur la limite mitoyenne : présomptions et marques de non-mitoyennetés ?</a:t>
            </a:r>
          </a:p>
          <a:p>
            <a:pPr marL="0" indent="0">
              <a:buNone/>
            </a:pPr>
            <a:r>
              <a:rPr lang="fr-FR" sz="1800" b="1" i="0" dirty="0">
                <a:solidFill>
                  <a:srgbClr val="000000"/>
                </a:solidFill>
                <a:effectLst/>
              </a:rPr>
              <a:t> </a:t>
            </a: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300565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r>
              <a:rPr lang="fr-FR" sz="900" b="1" dirty="0">
                <a:solidFill>
                  <a:schemeClr val="bg1"/>
                </a:solidFill>
                <a:latin typeface="+mn-lt"/>
              </a:rPr>
              <a:t>(illustration </a:t>
            </a:r>
            <a:r>
              <a:rPr lang="fr-FR" sz="900" b="1" dirty="0" err="1">
                <a:solidFill>
                  <a:schemeClr val="bg1"/>
                </a:solidFill>
                <a:latin typeface="+mn-lt"/>
              </a:rPr>
              <a:t>homegrade.brussels</a:t>
            </a:r>
            <a:r>
              <a:rPr lang="fr-FR" sz="900" b="1" dirty="0">
                <a:solidFill>
                  <a:schemeClr val="bg1"/>
                </a:solidFill>
                <a:latin typeface="+mn-lt"/>
              </a:rPr>
              <a:t>)</a:t>
            </a:r>
            <a:r>
              <a:rPr lang="fr-BE" sz="900" dirty="0">
                <a:solidFill>
                  <a:schemeClr val="bg1"/>
                </a:solidFill>
                <a:latin typeface="+mn-lt"/>
              </a:rPr>
              <a:t> </a:t>
            </a: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800" b="1" dirty="0"/>
              <a:t>Marques de non mitoyenneté :</a:t>
            </a:r>
          </a:p>
          <a:p>
            <a:pPr marL="0" indent="0">
              <a:buNone/>
            </a:pPr>
            <a:endParaRPr lang="fr-FR" sz="1800" b="1" dirty="0"/>
          </a:p>
          <a:p>
            <a:pPr marL="0" indent="0">
              <a:buNone/>
            </a:pPr>
            <a:endParaRPr lang="fr-FR" sz="1800" b="1" dirty="0"/>
          </a:p>
        </p:txBody>
      </p:sp>
      <p:pic>
        <p:nvPicPr>
          <p:cNvPr id="11" name="Image 10">
            <a:extLst>
              <a:ext uri="{FF2B5EF4-FFF2-40B4-BE49-F238E27FC236}">
                <a16:creationId xmlns:a16="http://schemas.microsoft.com/office/drawing/2014/main" xmlns="" id="{11689AB5-D01E-46D8-AB94-1680F097010C}"/>
              </a:ext>
            </a:extLst>
          </p:cNvPr>
          <p:cNvPicPr/>
          <p:nvPr/>
        </p:nvPicPr>
        <p:blipFill rotWithShape="1">
          <a:blip r:embed="rId2"/>
          <a:srcRect l="18629" t="38017" r="65277" b="33960"/>
          <a:stretch/>
        </p:blipFill>
        <p:spPr bwMode="auto">
          <a:xfrm>
            <a:off x="7959001" y="3236359"/>
            <a:ext cx="2181591" cy="2824311"/>
          </a:xfrm>
          <a:prstGeom prst="rect">
            <a:avLst/>
          </a:prstGeom>
          <a:ln>
            <a:noFill/>
          </a:ln>
          <a:extLst>
            <a:ext uri="{53640926-AAD7-44D8-BBD7-CCE9431645EC}">
              <a14:shadowObscured xmlns:a14="http://schemas.microsoft.com/office/drawing/2010/main"/>
            </a:ext>
          </a:extLst>
        </p:spPr>
      </p:pic>
      <p:pic>
        <p:nvPicPr>
          <p:cNvPr id="13" name="Image 12">
            <a:extLst>
              <a:ext uri="{FF2B5EF4-FFF2-40B4-BE49-F238E27FC236}">
                <a16:creationId xmlns:a16="http://schemas.microsoft.com/office/drawing/2014/main" xmlns="" id="{C4C5AF34-D851-CD45-B7FB-B09F6ED4B49C}"/>
              </a:ext>
            </a:extLst>
          </p:cNvPr>
          <p:cNvPicPr>
            <a:picLocks noChangeAspect="1"/>
          </p:cNvPicPr>
          <p:nvPr/>
        </p:nvPicPr>
        <p:blipFill rotWithShape="1">
          <a:blip r:embed="rId3"/>
          <a:srcRect b="39790"/>
          <a:stretch/>
        </p:blipFill>
        <p:spPr>
          <a:xfrm>
            <a:off x="57061" y="6275423"/>
            <a:ext cx="1538669" cy="463219"/>
          </a:xfrm>
          <a:prstGeom prst="rect">
            <a:avLst/>
          </a:prstGeom>
        </p:spPr>
      </p:pic>
      <p:sp>
        <p:nvSpPr>
          <p:cNvPr id="15" name="Rectangle 14"/>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4"/>
              </a:rPr>
              <a:t>l</a:t>
            </a:r>
            <a:r>
              <a:rPr lang="fr-BE" sz="1400" b="1" dirty="0" err="1" smtClean="0">
                <a:solidFill>
                  <a:srgbClr val="FF0000"/>
                </a:solidFill>
                <a:effectLst>
                  <a:outerShdw blurRad="38100" dist="38100" dir="2700000" algn="tl">
                    <a:srgbClr val="000000">
                      <a:alpha val="43137"/>
                    </a:srgbClr>
                  </a:outerShdw>
                </a:effectLst>
                <a:hlinkClick r:id="rId4"/>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9160881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r>
              <a:rPr lang="fr-BE" sz="900" dirty="0">
                <a:solidFill>
                  <a:schemeClr val="bg1"/>
                </a:solidFill>
                <a:latin typeface="+mn-lt"/>
              </a:rPr>
              <a:t> </a:t>
            </a: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800" b="1" dirty="0"/>
              <a:t>Marques de non mitoyenneté :</a:t>
            </a:r>
          </a:p>
          <a:p>
            <a:pPr marL="0" indent="0">
              <a:buNone/>
            </a:pPr>
            <a:r>
              <a:rPr lang="fr-FR" sz="1800" b="1" dirty="0">
                <a:solidFill>
                  <a:srgbClr val="FF0000"/>
                </a:solidFill>
              </a:rPr>
              <a:t>Si un seul des biens est totalement clôturé</a:t>
            </a:r>
          </a:p>
          <a:p>
            <a:pPr marL="0" indent="0">
              <a:buNone/>
            </a:pPr>
            <a:endParaRPr lang="fr-FR" sz="1800" b="1" dirty="0"/>
          </a:p>
          <a:p>
            <a:pPr marL="0" indent="0">
              <a:buNone/>
            </a:pP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9335200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800" b="1" dirty="0"/>
              <a:t>Mur de soutènement : présumé appartenir à celui dont il soutient les terres (même s’il est établi sur la limite séparative) – codification de la jurisprudence précédente</a:t>
            </a:r>
            <a:endParaRPr lang="fr-FR" sz="1800" b="1" dirty="0">
              <a:solidFill>
                <a:srgbClr val="FF0000"/>
              </a:solidFill>
            </a:endParaRPr>
          </a:p>
          <a:p>
            <a:pPr marL="0" indent="0">
              <a:buNone/>
            </a:pPr>
            <a:endParaRPr lang="fr-FR" sz="1800" b="1" dirty="0"/>
          </a:p>
          <a:p>
            <a:pPr marL="0" indent="0">
              <a:buNone/>
            </a:pP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4197928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800" b="1" dirty="0"/>
              <a:t>Quid de celui qui construit à ses propres frais un mur sur (et non à cheval)  la limite mitoyenne  ?</a:t>
            </a:r>
          </a:p>
          <a:p>
            <a:pPr marL="0" indent="0">
              <a:buNone/>
            </a:pPr>
            <a:r>
              <a:rPr lang="fr-FR" sz="1800" b="1" dirty="0">
                <a:solidFill>
                  <a:schemeClr val="tx1">
                    <a:lumMod val="95000"/>
                    <a:lumOff val="5000"/>
                  </a:schemeClr>
                </a:solidFill>
                <a:sym typeface="Wingdings" panose="05000000000000000000" pitchFamily="2" charset="2"/>
              </a:rPr>
              <a:t> Pas de réponse claire dans la loi sur à qui il appartient, risque que l’on décide que le mur est mitoyen</a:t>
            </a:r>
            <a:endParaRPr lang="fr-FR" sz="1800" b="1" dirty="0">
              <a:solidFill>
                <a:schemeClr val="tx1">
                  <a:lumMod val="95000"/>
                  <a:lumOff val="5000"/>
                </a:schemeClr>
              </a:solidFill>
            </a:endParaRPr>
          </a:p>
          <a:p>
            <a:pPr marL="0" indent="0">
              <a:buNone/>
            </a:pPr>
            <a:endParaRPr lang="fr-FR" sz="1800" b="1" dirty="0"/>
          </a:p>
          <a:p>
            <a:pPr marL="0" indent="0">
              <a:buNone/>
            </a:pP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5049307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800" b="1" u="sng" dirty="0"/>
              <a:t>Constitution de la mitoyenneté</a:t>
            </a:r>
          </a:p>
          <a:p>
            <a:pPr marL="0" indent="0">
              <a:buNone/>
            </a:pPr>
            <a:endParaRPr lang="fr-FR" sz="1800" b="1" u="sng" dirty="0"/>
          </a:p>
          <a:p>
            <a:pPr marL="0" indent="0">
              <a:buNone/>
            </a:pPr>
            <a:r>
              <a:rPr lang="fr-FR" sz="1600" b="1" i="0" dirty="0">
                <a:solidFill>
                  <a:srgbClr val="000000"/>
                </a:solidFill>
                <a:effectLst/>
              </a:rPr>
              <a:t>Art. 3.106. Acquisition originaire forcée</a:t>
            </a:r>
            <a:r>
              <a:rPr lang="fr-FR" sz="1600" dirty="0"/>
              <a:t/>
            </a:r>
            <a:br>
              <a:rPr lang="fr-FR" sz="1600" dirty="0"/>
            </a:br>
            <a:r>
              <a:rPr lang="fr-FR" sz="1600" b="1" i="0" dirty="0">
                <a:solidFill>
                  <a:srgbClr val="000000"/>
                </a:solidFill>
                <a:effectLst/>
              </a:rPr>
              <a:t>  </a:t>
            </a:r>
            <a:r>
              <a:rPr lang="fr-FR" sz="1600" b="1" i="0" dirty="0">
                <a:solidFill>
                  <a:srgbClr val="FF0000"/>
                </a:solidFill>
                <a:effectLst/>
              </a:rPr>
              <a:t>Entre deux parcelles dont une au moins est bâtie</a:t>
            </a:r>
            <a:r>
              <a:rPr lang="fr-FR" sz="1600" b="1" i="0" dirty="0">
                <a:solidFill>
                  <a:srgbClr val="000000"/>
                </a:solidFill>
                <a:effectLst/>
              </a:rPr>
              <a:t>, chaque propriétaire peut </a:t>
            </a:r>
            <a:r>
              <a:rPr lang="fr-FR" sz="1600" b="1" i="0" dirty="0">
                <a:solidFill>
                  <a:srgbClr val="FF0000"/>
                </a:solidFill>
                <a:effectLst/>
              </a:rPr>
              <a:t>exige</a:t>
            </a:r>
            <a:r>
              <a:rPr lang="fr-FR" sz="1600" b="1" i="0" dirty="0">
                <a:solidFill>
                  <a:srgbClr val="000000"/>
                </a:solidFill>
                <a:effectLst/>
              </a:rPr>
              <a:t>r du propriétaire de la parcelle contiguë </a:t>
            </a:r>
            <a:r>
              <a:rPr lang="fr-FR" sz="1600" b="1" i="0" dirty="0">
                <a:solidFill>
                  <a:srgbClr val="FF0000"/>
                </a:solidFill>
                <a:effectLst/>
              </a:rPr>
              <a:t>qu'il participe à l'érection d'une clôture mitoyenne, à moins qu'une clôture privative ne se trouve déjà le long de la limite séparative.</a:t>
            </a:r>
            <a:r>
              <a:rPr lang="fr-FR" sz="1600" dirty="0">
                <a:solidFill>
                  <a:srgbClr val="FF0000"/>
                </a:solidFill>
              </a:rPr>
              <a:t/>
            </a:r>
            <a:br>
              <a:rPr lang="fr-FR" sz="1600" dirty="0">
                <a:solidFill>
                  <a:srgbClr val="FF0000"/>
                </a:solidFill>
              </a:rPr>
            </a:br>
            <a:r>
              <a:rPr lang="fr-FR" sz="1600" b="1" i="0" dirty="0">
                <a:solidFill>
                  <a:srgbClr val="000000"/>
                </a:solidFill>
                <a:effectLst/>
              </a:rPr>
              <a:t>  En cas de réalisation d'une clôture mitoyenne, les propriétaires contribuent aux frais à parts égales.</a:t>
            </a:r>
            <a:r>
              <a:rPr lang="fr-FR" sz="1600" dirty="0"/>
              <a:t/>
            </a:r>
            <a:br>
              <a:rPr lang="fr-FR" sz="1600" dirty="0"/>
            </a:br>
            <a:r>
              <a:rPr lang="fr-FR" sz="1600" b="1" i="0" dirty="0">
                <a:solidFill>
                  <a:srgbClr val="000000"/>
                </a:solidFill>
                <a:effectLst/>
              </a:rPr>
              <a:t>  Si un des deux voisins souhaite que soit érigé un mur pouvant servir d'appui à un ouvrage, il peut imposer à son voisin que la clôture consiste en un mur présentant une solidité, une largeur et une hauteur normales selon la destination des biens. Toutefois, si le voisin sollicité démontre qu'il n'a aucun besoin actuel de pareil mur et qu'il n'en fera aucun usage, le mur est érigé aux frais exclusifs du demandeur et est privatif à ce dernier mais il peut être construit à cheval sur la limite séparative des fonds sans aucune indemnisation pour la partie du sol correspondant à l'empiètement.</a:t>
            </a:r>
            <a:endParaRPr lang="fr-FR" sz="1600" b="1" u="sng" dirty="0"/>
          </a:p>
          <a:p>
            <a:pPr marL="0" indent="0">
              <a:buNone/>
            </a:pP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0765805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800" b="1" u="sng" dirty="0"/>
              <a:t>Constitution de la mitoyenneté</a:t>
            </a:r>
          </a:p>
          <a:p>
            <a:pPr marL="0" indent="0">
              <a:buNone/>
            </a:pPr>
            <a:endParaRPr lang="fr-FR" sz="1800" b="1" u="sng" dirty="0"/>
          </a:p>
          <a:p>
            <a:pPr marL="0" indent="0">
              <a:buNone/>
            </a:pPr>
            <a:r>
              <a:rPr lang="fr-FR" sz="1600" b="1" i="0" u="sng" dirty="0">
                <a:solidFill>
                  <a:srgbClr val="000000"/>
                </a:solidFill>
                <a:effectLst/>
              </a:rPr>
              <a:t>Art. 3.106. Acquisition originaire forcée</a:t>
            </a:r>
          </a:p>
          <a:p>
            <a:pPr marL="0" indent="0">
              <a:buNone/>
            </a:pPr>
            <a:r>
              <a:rPr lang="fr-FR" sz="1600" dirty="0"/>
              <a:t/>
            </a:r>
            <a:br>
              <a:rPr lang="fr-FR" sz="1600" dirty="0"/>
            </a:br>
            <a:r>
              <a:rPr lang="fr-FR" sz="1600" b="1" i="0" dirty="0">
                <a:solidFill>
                  <a:srgbClr val="000000"/>
                </a:solidFill>
                <a:effectLst/>
              </a:rPr>
              <a:t> </a:t>
            </a:r>
            <a:r>
              <a:rPr lang="fr-FR" sz="1600" b="1" i="0" dirty="0">
                <a:solidFill>
                  <a:srgbClr val="000000"/>
                </a:solidFill>
                <a:effectLst/>
                <a:sym typeface="Wingdings" panose="05000000000000000000" pitchFamily="2" charset="2"/>
              </a:rPr>
              <a:t> sauf si les deux terrains ne sont pas bâtis, chaque voisin peut contraindre à la construction à frais communs un clôture commune;</a:t>
            </a:r>
          </a:p>
          <a:p>
            <a:pPr>
              <a:buFont typeface="Wingdings" panose="05000000000000000000" pitchFamily="2" charset="2"/>
              <a:buChar char="è"/>
            </a:pPr>
            <a:r>
              <a:rPr lang="fr-FR" sz="1600" b="1" dirty="0">
                <a:solidFill>
                  <a:srgbClr val="000000"/>
                </a:solidFill>
                <a:sym typeface="Wingdings" panose="05000000000000000000" pitchFamily="2" charset="2"/>
              </a:rPr>
              <a:t>l’un peut même exiger un mur</a:t>
            </a:r>
          </a:p>
          <a:p>
            <a:pPr>
              <a:buFont typeface="Wingdings" panose="05000000000000000000" pitchFamily="2" charset="2"/>
              <a:buChar char="è"/>
            </a:pPr>
            <a:endParaRPr lang="fr-FR" sz="1600" b="1" dirty="0">
              <a:solidFill>
                <a:srgbClr val="000000"/>
              </a:solidFill>
              <a:sym typeface="Wingdings" panose="05000000000000000000" pitchFamily="2" charset="2"/>
            </a:endParaRPr>
          </a:p>
          <a:p>
            <a:pPr>
              <a:buFont typeface="Wingdings" panose="05000000000000000000" pitchFamily="2" charset="2"/>
              <a:buChar char="è"/>
            </a:pPr>
            <a:r>
              <a:rPr lang="fr-FR" sz="1600" b="1" dirty="0">
                <a:solidFill>
                  <a:srgbClr val="000000"/>
                </a:solidFill>
                <a:sym typeface="Wingdings" panose="05000000000000000000" pitchFamily="2" charset="2"/>
              </a:rPr>
              <a:t>Mais l’autre peut refuser s’il n’en aura pas l’utilité, il doit alors céder son terrain sans indemnité et le mur restera privatif</a:t>
            </a:r>
          </a:p>
          <a:p>
            <a:pPr>
              <a:buFont typeface="Wingdings" panose="05000000000000000000" pitchFamily="2" charset="2"/>
              <a:buChar char="è"/>
            </a:pPr>
            <a:endParaRPr lang="fr-FR" sz="1600" b="1" dirty="0">
              <a:solidFill>
                <a:srgbClr val="000000"/>
              </a:solidFill>
              <a:sym typeface="Wingdings" panose="05000000000000000000" pitchFamily="2" charset="2"/>
            </a:endParaRPr>
          </a:p>
          <a:p>
            <a:pPr>
              <a:buFont typeface="Wingdings" panose="05000000000000000000" pitchFamily="2" charset="2"/>
              <a:buChar char="è"/>
            </a:pPr>
            <a:r>
              <a:rPr lang="fr-FR" sz="1600" b="1" dirty="0">
                <a:solidFill>
                  <a:srgbClr val="000000"/>
                </a:solidFill>
                <a:sym typeface="Wingdings" panose="05000000000000000000" pitchFamily="2" charset="2"/>
              </a:rPr>
              <a:t>Mais s’il l’utilise par la suite, il devra une indemnité sur la base de l’enrichissement injustifié (3.107)</a:t>
            </a:r>
            <a:endParaRPr lang="fr-FR" sz="1600" b="1" dirty="0"/>
          </a:p>
          <a:p>
            <a:pPr marL="0" indent="0">
              <a:buNone/>
            </a:pPr>
            <a:endParaRPr lang="fr-FR" sz="18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9630736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20549" y="514624"/>
            <a:ext cx="4862447" cy="5546047"/>
          </a:xfrm>
        </p:spPr>
        <p:txBody>
          <a:bodyPr anchor="ctr">
            <a:noAutofit/>
          </a:bodyPr>
          <a:lstStyle/>
          <a:p>
            <a:pPr marL="0" indent="0">
              <a:buNone/>
            </a:pPr>
            <a:r>
              <a:rPr lang="fr-FR" sz="1600" b="1" u="sng" dirty="0"/>
              <a:t>Cession forcée de la mitoyenneté</a:t>
            </a:r>
          </a:p>
          <a:p>
            <a:pPr marL="0" indent="0">
              <a:buNone/>
            </a:pPr>
            <a:endParaRPr lang="fr-FR" sz="1600" b="1" u="sng" dirty="0"/>
          </a:p>
          <a:p>
            <a:pPr marL="0" indent="0">
              <a:buNone/>
            </a:pPr>
            <a:r>
              <a:rPr lang="fr-FR" sz="1600" b="1" i="0" u="sng" dirty="0">
                <a:solidFill>
                  <a:srgbClr val="000000"/>
                </a:solidFill>
                <a:effectLst/>
              </a:rPr>
              <a:t>Art. 3.107. Cession forcée de la mitoyenneté</a:t>
            </a:r>
            <a:r>
              <a:rPr lang="fr-FR" sz="1600" dirty="0"/>
              <a:t/>
            </a:r>
            <a:br>
              <a:rPr lang="fr-FR" sz="1600" dirty="0"/>
            </a:br>
            <a:r>
              <a:rPr lang="fr-FR" sz="1600" b="1" i="0" dirty="0">
                <a:solidFill>
                  <a:srgbClr val="000000"/>
                </a:solidFill>
                <a:effectLst/>
              </a:rPr>
              <a:t>  Tout propriétaire joignant une clôture peut la rendre mitoyenne, </a:t>
            </a:r>
            <a:r>
              <a:rPr lang="fr-FR" sz="1600" b="1" i="0" dirty="0">
                <a:solidFill>
                  <a:srgbClr val="FF0000"/>
                </a:solidFill>
                <a:effectLst/>
              </a:rPr>
              <a:t>en tout ou partie</a:t>
            </a:r>
            <a:r>
              <a:rPr lang="fr-FR" sz="1600" b="1" i="0" dirty="0">
                <a:solidFill>
                  <a:srgbClr val="000000"/>
                </a:solidFill>
                <a:effectLst/>
              </a:rPr>
              <a:t>, en payant au propriétaire de la clôture la moitié de sa valeur ou de la valeur de la partie de clôture qu'il souhaite rendre mitoyenne et la moitié de la valeur du sol d'assise correspondant</a:t>
            </a:r>
            <a:r>
              <a:rPr lang="fr-FR" sz="1200" b="1" i="0" dirty="0">
                <a:solidFill>
                  <a:srgbClr val="000000"/>
                </a:solidFill>
                <a:effectLst/>
                <a:latin typeface="Times New Roman" panose="02020603050405020304" pitchFamily="18" charset="0"/>
              </a:rPr>
              <a:t>.</a:t>
            </a:r>
          </a:p>
          <a:p>
            <a:pPr marL="0" indent="0">
              <a:buNone/>
            </a:pPr>
            <a:endParaRPr lang="fr-FR" sz="1200" b="1" dirty="0">
              <a:solidFill>
                <a:srgbClr val="000000"/>
              </a:solidFill>
              <a:latin typeface="Times New Roman" panose="02020603050405020304" pitchFamily="18" charset="0"/>
            </a:endParaRPr>
          </a:p>
          <a:p>
            <a:pPr>
              <a:buFont typeface="Wingdings" panose="05000000000000000000" pitchFamily="2" charset="2"/>
              <a:buChar char="è"/>
            </a:pPr>
            <a:r>
              <a:rPr lang="fr-FR" sz="1400" b="1" dirty="0">
                <a:solidFill>
                  <a:srgbClr val="FF0000"/>
                </a:solidFill>
                <a:latin typeface="Times New Roman" panose="02020603050405020304" pitchFamily="18" charset="0"/>
                <a:sym typeface="Wingdings" panose="05000000000000000000" pitchFamily="2" charset="2"/>
              </a:rPr>
              <a:t>En tout ou en partie : en hauteur ou en profondeur (mais pas en épaisseur)</a:t>
            </a:r>
          </a:p>
          <a:p>
            <a:pPr>
              <a:buFont typeface="Wingdings" panose="05000000000000000000" pitchFamily="2" charset="2"/>
              <a:buChar char="è"/>
            </a:pPr>
            <a:r>
              <a:rPr lang="fr-FR" sz="1400" b="1" dirty="0">
                <a:solidFill>
                  <a:srgbClr val="FF0000"/>
                </a:solidFill>
                <a:latin typeface="Times New Roman" panose="02020603050405020304" pitchFamily="18" charset="0"/>
                <a:sym typeface="Wingdings" panose="05000000000000000000" pitchFamily="2" charset="2"/>
              </a:rPr>
              <a:t>Valeur à la date de l’achat (sauf art. 3.109)</a:t>
            </a:r>
          </a:p>
          <a:p>
            <a:pPr>
              <a:buFont typeface="Wingdings" panose="05000000000000000000" pitchFamily="2" charset="2"/>
              <a:buChar char="è"/>
            </a:pPr>
            <a:r>
              <a:rPr lang="fr-FR" sz="1400" b="1" dirty="0">
                <a:solidFill>
                  <a:srgbClr val="FF0000"/>
                </a:solidFill>
                <a:latin typeface="Times New Roman" panose="02020603050405020304" pitchFamily="18" charset="0"/>
                <a:sym typeface="Wingdings" panose="05000000000000000000" pitchFamily="2" charset="2"/>
              </a:rPr>
              <a:t>Quid de celui qui est « presque » à la limite ?  Pas de réponse dans la loi mais la Cour de Cassation a dit que dans ce cas le voisin ayant construit presque sur la limite commettrait un abus de droit en refusant la cession</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9479587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u="sng" dirty="0"/>
              <a:t>Acquisition forcée de la mitoyenneté</a:t>
            </a:r>
          </a:p>
          <a:p>
            <a:pPr marL="0" indent="0">
              <a:buNone/>
            </a:pPr>
            <a:r>
              <a:rPr lang="fr-FR" sz="2000" b="1" i="0" dirty="0">
                <a:solidFill>
                  <a:srgbClr val="000000"/>
                </a:solidFill>
              </a:rPr>
              <a:t> Art. 3.108. Acquisition forcée de la mitoyenneté</a:t>
            </a:r>
            <a:r>
              <a:rPr lang="fr-FR" sz="2000" dirty="0"/>
              <a:t/>
            </a:r>
            <a:br>
              <a:rPr lang="fr-FR" sz="2000" dirty="0"/>
            </a:br>
            <a:r>
              <a:rPr lang="fr-FR" sz="2000" b="1" i="0" dirty="0">
                <a:solidFill>
                  <a:srgbClr val="000000"/>
                </a:solidFill>
              </a:rPr>
              <a:t>  Celui qui commet une voie de fait ou une usurpation valant prise de possession d'une clôture privative et qui n'y met pas fin dans un délai raisonnable, peut être </a:t>
            </a:r>
            <a:r>
              <a:rPr lang="fr-FR" sz="2000" b="1" i="0" dirty="0">
                <a:solidFill>
                  <a:srgbClr val="FF0000"/>
                </a:solidFill>
              </a:rPr>
              <a:t>contraint d'en acquérir la mitoyennet</a:t>
            </a:r>
            <a:r>
              <a:rPr lang="fr-FR" sz="2000" b="1" i="0" dirty="0">
                <a:solidFill>
                  <a:srgbClr val="000000"/>
                </a:solidFill>
              </a:rPr>
              <a:t>é et de payer au propriétaire de la clôture la moitié de la valeur de la partie qu'il usurpe et la moitié de la valeur du sol d'assise correspondant.</a:t>
            </a:r>
          </a:p>
          <a:p>
            <a:pPr marL="0" indent="0">
              <a:buNone/>
            </a:pPr>
            <a:endParaRPr lang="fr-FR" sz="2000" b="1" u="sng" dirty="0">
              <a:solidFill>
                <a:srgbClr val="000000"/>
              </a:solidFill>
            </a:endParaRPr>
          </a:p>
          <a:p>
            <a:pPr marL="0" indent="0">
              <a:buNone/>
            </a:pPr>
            <a:r>
              <a:rPr lang="fr-FR" sz="2000" b="1" dirty="0">
                <a:solidFill>
                  <a:srgbClr val="000000"/>
                </a:solidFill>
                <a:sym typeface="Wingdings" panose="05000000000000000000" pitchFamily="2" charset="2"/>
              </a:rPr>
              <a:t> Revers de la cession forcée, permet de faire participer celui qui s’est abstenu de participer aux frais</a:t>
            </a:r>
            <a:endParaRPr lang="fr-FR"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767766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u="sng" dirty="0"/>
              <a:t>Acquisition forcée de la mitoyenneté</a:t>
            </a:r>
          </a:p>
          <a:p>
            <a:pPr marL="0" indent="0">
              <a:buNone/>
            </a:pPr>
            <a:r>
              <a:rPr lang="fr-FR" sz="2000" b="1" i="0" dirty="0">
                <a:solidFill>
                  <a:srgbClr val="000000"/>
                </a:solidFill>
              </a:rPr>
              <a:t> En cas de prise de possession (ex : s’appuyer sur un mur)</a:t>
            </a:r>
          </a:p>
          <a:p>
            <a:pPr marL="0" indent="0">
              <a:buNone/>
            </a:pPr>
            <a:endParaRPr lang="fr-FR" sz="2000" b="1" u="sng" dirty="0">
              <a:solidFill>
                <a:srgbClr val="000000"/>
              </a:solidFill>
            </a:endParaRPr>
          </a:p>
          <a:p>
            <a:pPr marL="0" indent="0">
              <a:buNone/>
            </a:pPr>
            <a:r>
              <a:rPr lang="fr-FR" sz="2000" b="1" dirty="0">
                <a:solidFill>
                  <a:srgbClr val="000000"/>
                </a:solidFill>
              </a:rPr>
              <a:t>Quid de l’isolation entre deux murs (par hypothèse non mitoyens) ?</a:t>
            </a:r>
          </a:p>
          <a:p>
            <a:pPr marL="0" indent="0">
              <a:buNone/>
            </a:pPr>
            <a:r>
              <a:rPr lang="fr-FR" sz="2000" b="1" dirty="0">
                <a:solidFill>
                  <a:srgbClr val="000000"/>
                </a:solidFill>
              </a:rPr>
              <a:t> </a:t>
            </a:r>
            <a:r>
              <a:rPr lang="fr-FR" sz="2000" b="1" dirty="0">
                <a:solidFill>
                  <a:srgbClr val="000000"/>
                </a:solidFill>
                <a:sym typeface="Wingdings" panose="05000000000000000000" pitchFamily="2" charset="2"/>
              </a:rPr>
              <a:t> juges divisés, majorité estime qu’il n’y a pas de prise de possession mais simple exécution conforme aux règles de l’art</a:t>
            </a:r>
          </a:p>
          <a:p>
            <a:pPr marL="0" indent="0">
              <a:buNone/>
            </a:pPr>
            <a:endParaRPr lang="fr-FR" sz="2000" b="1" dirty="0">
              <a:solidFill>
                <a:srgbClr val="000000"/>
              </a:solidFill>
              <a:sym typeface="Wingdings" panose="05000000000000000000" pitchFamily="2" charset="2"/>
            </a:endParaRPr>
          </a:p>
          <a:p>
            <a:pPr marL="0" indent="0">
              <a:buNone/>
            </a:pPr>
            <a:r>
              <a:rPr lang="fr-FR" sz="2000" b="1" dirty="0">
                <a:solidFill>
                  <a:srgbClr val="000000"/>
                </a:solidFill>
                <a:sym typeface="Wingdings" panose="05000000000000000000" pitchFamily="2" charset="2"/>
              </a:rPr>
              <a:t> Beaucoup de critiques des techniciens sur le refus de la jurisprudence d’assimiler le fait de « profiter » d’un mur à une prise de possession</a:t>
            </a:r>
            <a:endParaRPr lang="fr-FR"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3329647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u="sng" dirty="0"/>
              <a:t>Indemnisation en cas de cession ou d’acquisition forcée</a:t>
            </a:r>
          </a:p>
          <a:p>
            <a:pPr marL="0" indent="0">
              <a:buNone/>
            </a:pPr>
            <a:endParaRPr lang="fr-FR" sz="2000" b="1" u="sng" dirty="0"/>
          </a:p>
          <a:p>
            <a:pPr marL="0" indent="0">
              <a:buNone/>
            </a:pPr>
            <a:r>
              <a:rPr lang="fr-FR" sz="1600" b="1" i="0" dirty="0">
                <a:solidFill>
                  <a:srgbClr val="000000"/>
                </a:solidFill>
                <a:effectLst/>
              </a:rPr>
              <a:t>Art. 3.109. Indemnisation en cas d'acquisition ou cession</a:t>
            </a:r>
            <a:r>
              <a:rPr lang="fr-FR" sz="1600" dirty="0"/>
              <a:t/>
            </a:r>
            <a:br>
              <a:rPr lang="fr-FR" sz="1600" dirty="0"/>
            </a:br>
            <a:r>
              <a:rPr lang="fr-FR" sz="1600" b="1" i="0" dirty="0">
                <a:solidFill>
                  <a:srgbClr val="000000"/>
                </a:solidFill>
                <a:effectLst/>
              </a:rPr>
              <a:t>  Pour l'application des articles 3.107 et 3.108, les valeurs s'apprécient </a:t>
            </a:r>
            <a:r>
              <a:rPr lang="fr-FR" sz="1600" b="1" i="0" dirty="0">
                <a:solidFill>
                  <a:srgbClr val="FF0000"/>
                </a:solidFill>
                <a:effectLst/>
              </a:rPr>
              <a:t>au moment de l'acquisition </a:t>
            </a:r>
            <a:r>
              <a:rPr lang="fr-FR" sz="1600" b="1" i="0" dirty="0">
                <a:solidFill>
                  <a:srgbClr val="000000"/>
                </a:solidFill>
                <a:effectLst/>
              </a:rPr>
              <a:t>de la mitoyenneté.</a:t>
            </a:r>
            <a:r>
              <a:rPr lang="fr-FR" sz="1600" dirty="0"/>
              <a:t/>
            </a:r>
            <a:br>
              <a:rPr lang="fr-FR" sz="1600" dirty="0"/>
            </a:br>
            <a:r>
              <a:rPr lang="fr-FR" sz="1600" b="1" i="0" dirty="0">
                <a:solidFill>
                  <a:srgbClr val="000000"/>
                </a:solidFill>
                <a:effectLst/>
              </a:rPr>
              <a:t>  </a:t>
            </a:r>
            <a:r>
              <a:rPr lang="fr-FR" sz="1600" b="1" i="0" dirty="0">
                <a:solidFill>
                  <a:srgbClr val="FF0000"/>
                </a:solidFill>
                <a:effectLst/>
              </a:rPr>
              <a:t>Dans le cas où un mur a été érigé privativement en application de l'article 3.106, alinéa 3, celui qui acquiert la mitoyenneté doit rembourser la moitié de la valeur du mur ou de la partie de mur acquis, sans que le montant versé ne puisse être inférieur, selon le cas, à la moitié du coût de construction du mur ou de la partie de mur acquise.</a:t>
            </a:r>
            <a:endParaRPr lang="fr-FR" sz="1600" b="1" u="sng" dirty="0">
              <a:solidFill>
                <a:srgbClr val="FF0000"/>
              </a:solidFill>
            </a:endParaRPr>
          </a:p>
          <a:p>
            <a:pPr marL="0" indent="0">
              <a:buNone/>
            </a:pPr>
            <a:endParaRPr lang="fr-FR" sz="2000" b="1" dirty="0"/>
          </a:p>
          <a:p>
            <a:pPr marL="0" indent="0">
              <a:buNone/>
            </a:pPr>
            <a:r>
              <a:rPr lang="fr-FR" sz="2000" b="1" dirty="0">
                <a:sym typeface="Wingdings" panose="05000000000000000000" pitchFamily="2" charset="2"/>
              </a:rPr>
              <a:t> Législateur protège le voisin contre les manœuvres de celui qui voulait éviter de payer moins cher en payant plus tard</a:t>
            </a:r>
            <a:endParaRPr lang="fr-FR"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3879744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u="sng" dirty="0"/>
              <a:t>Prescription acquisitive (usucapion)</a:t>
            </a:r>
          </a:p>
          <a:p>
            <a:pPr marL="0" indent="0">
              <a:buNone/>
            </a:pPr>
            <a:endParaRPr lang="fr-FR" sz="2000" b="1" u="sng" dirty="0"/>
          </a:p>
          <a:p>
            <a:pPr marL="0" indent="0">
              <a:buNone/>
            </a:pPr>
            <a:endParaRPr lang="fr-FR" sz="2000" b="1" u="sng" dirty="0"/>
          </a:p>
          <a:p>
            <a:pPr>
              <a:buFont typeface="Wingdings" panose="05000000000000000000" pitchFamily="2" charset="2"/>
              <a:buChar char="è"/>
            </a:pPr>
            <a:r>
              <a:rPr lang="fr-FR" sz="2000" b="1" dirty="0"/>
              <a:t>Rappel des qualités de la possession : importance du critère de la possession </a:t>
            </a:r>
            <a:r>
              <a:rPr lang="fr-FR" sz="2000" b="1" i="1" dirty="0"/>
              <a:t>publique </a:t>
            </a:r>
            <a:r>
              <a:rPr lang="fr-FR" sz="2000" b="1" dirty="0"/>
              <a:t> : le voisin pouvait-il s’apercevoir de la possession de celui qui prétend avoir </a:t>
            </a:r>
            <a:r>
              <a:rPr lang="fr-FR" sz="2000" b="1" dirty="0" err="1"/>
              <a:t>usucapé</a:t>
            </a:r>
            <a:r>
              <a:rPr lang="fr-FR" sz="2000" b="1" dirty="0"/>
              <a:t> ?</a:t>
            </a:r>
          </a:p>
          <a:p>
            <a:pPr>
              <a:buFont typeface="Wingdings" panose="05000000000000000000" pitchFamily="2" charset="2"/>
              <a:buChar char="è"/>
            </a:pPr>
            <a:r>
              <a:rPr lang="fr-FR" sz="2000" b="1" dirty="0"/>
              <a:t>On peut prescrire une partie seulement de la clôture</a:t>
            </a:r>
          </a:p>
          <a:p>
            <a:pPr>
              <a:buFont typeface="Wingdings" panose="05000000000000000000" pitchFamily="2" charset="2"/>
              <a:buChar char="è"/>
            </a:pPr>
            <a:r>
              <a:rPr lang="fr-FR" sz="2000" b="1" dirty="0"/>
              <a:t>Celui qui a </a:t>
            </a:r>
            <a:r>
              <a:rPr lang="fr-FR" sz="2000" b="1" dirty="0" err="1"/>
              <a:t>usucapé</a:t>
            </a:r>
            <a:r>
              <a:rPr lang="fr-FR" sz="2000" b="1" dirty="0"/>
              <a:t> peut prendre l’initiative de le faire déclarer par le juge</a:t>
            </a:r>
          </a:p>
          <a:p>
            <a:pPr marL="0" indent="0">
              <a:buNone/>
            </a:pPr>
            <a:endParaRPr lang="fr-FR" sz="2000" b="1" dirty="0"/>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3164025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r>
              <a:rPr lang="fr-BE" sz="900" dirty="0">
                <a:solidFill>
                  <a:schemeClr val="bg1"/>
                </a:solidFill>
                <a:latin typeface="+mn-lt"/>
              </a:rPr>
              <a:t> </a:t>
            </a: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dirty="0"/>
              <a:t>Droits de chacun des voisins sur la clôture (devenue) mitoyenne</a:t>
            </a:r>
          </a:p>
          <a:p>
            <a:pPr marL="0" indent="0">
              <a:buNone/>
            </a:pPr>
            <a:r>
              <a:rPr lang="fr-FR" sz="1400" b="1" i="0" u="sng" dirty="0">
                <a:solidFill>
                  <a:srgbClr val="000000"/>
                </a:solidFill>
                <a:effectLst/>
              </a:rPr>
              <a:t>Art. 3.110. Prérogatives ordinaires sur la clôture mitoyenne</a:t>
            </a:r>
            <a:r>
              <a:rPr lang="fr-FR" sz="1400" dirty="0"/>
              <a:t/>
            </a:r>
            <a:br>
              <a:rPr lang="fr-FR" sz="1400" dirty="0"/>
            </a:br>
            <a:r>
              <a:rPr lang="fr-FR" sz="1400" b="1" i="0" dirty="0">
                <a:solidFill>
                  <a:srgbClr val="000000"/>
                </a:solidFill>
                <a:effectLst/>
              </a:rPr>
              <a:t>  Chacun utilise et jouit de la clôture mitoyenne conformément à sa destination et sans porter atteinte aux droits de l'autre. Il peut faire seul tous actes conservatoires ou d'administration provisoire.</a:t>
            </a:r>
            <a:r>
              <a:rPr lang="fr-FR" sz="1400" dirty="0"/>
              <a:t/>
            </a:r>
            <a:br>
              <a:rPr lang="fr-FR" sz="1400" dirty="0"/>
            </a:br>
            <a:r>
              <a:rPr lang="fr-FR" sz="1400" b="1" i="0" dirty="0">
                <a:solidFill>
                  <a:srgbClr val="000000"/>
                </a:solidFill>
                <a:effectLst/>
              </a:rPr>
              <a:t>  Dans les relations entre copropriétaires, les autres actes d'administration et les actes de disposition de la clôture exigent le consentement des deux, sauf si le juge estime qu'un refus constituerait un abus de droit. Toutefois, relativement aux actes d'usage et de jouissance, les copropriétaires peuvent agir entre eux comme s'ils étaient seuls propriétaires de la face de la clôture qui regarde leur fonds, s'ils agissent en respectant la destination de la clôture et sans porter atteinte aux droits de l'autre.</a:t>
            </a:r>
          </a:p>
          <a:p>
            <a:pPr>
              <a:buFont typeface="Wingdings" panose="05000000000000000000" pitchFamily="2" charset="2"/>
              <a:buChar char="è"/>
            </a:pPr>
            <a:r>
              <a:rPr lang="fr-FR" sz="1400" b="1" dirty="0">
                <a:solidFill>
                  <a:srgbClr val="FF0000"/>
                </a:solidFill>
                <a:sym typeface="Wingdings" panose="05000000000000000000" pitchFamily="2" charset="2"/>
              </a:rPr>
              <a:t>Dans une certaine mesure, chacun fait ce qu’il veut de son côté.  Ex : un voisin peut louer « sa » face pour placer une publicité</a:t>
            </a:r>
          </a:p>
          <a:p>
            <a:pPr>
              <a:buFont typeface="Wingdings" panose="05000000000000000000" pitchFamily="2" charset="2"/>
              <a:buChar char="è"/>
            </a:pPr>
            <a:r>
              <a:rPr lang="fr-FR" sz="1400" b="1" dirty="0">
                <a:solidFill>
                  <a:srgbClr val="FF0000"/>
                </a:solidFill>
                <a:sym typeface="Wingdings" panose="05000000000000000000" pitchFamily="2" charset="2"/>
              </a:rPr>
              <a:t> Sous cette réserve, commun accord nécessaire pour tout ce qui dépasse les actes conservatoires ou d’administration provisoire .  </a:t>
            </a:r>
          </a:p>
          <a:p>
            <a:pPr>
              <a:buFont typeface="Wingdings" panose="05000000000000000000" pitchFamily="2" charset="2"/>
              <a:buChar char="è"/>
            </a:pPr>
            <a:r>
              <a:rPr lang="fr-FR" sz="1400" b="1" dirty="0">
                <a:solidFill>
                  <a:srgbClr val="FF0000"/>
                </a:solidFill>
                <a:sym typeface="Wingdings" panose="05000000000000000000" pitchFamily="2" charset="2"/>
              </a:rPr>
              <a:t>Le juge tranche en cas de dissension n’ayant pu être réglé à l’amiable</a:t>
            </a:r>
            <a:endParaRPr lang="fr-FR" sz="20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263541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dirty="0"/>
              <a:t>Droits de chacun des voisins sur la clôture (devenue) mitoyenne</a:t>
            </a:r>
          </a:p>
          <a:p>
            <a:pPr marL="0" indent="0">
              <a:buNone/>
            </a:pPr>
            <a:r>
              <a:rPr lang="fr-FR" sz="1400" b="1" i="0" u="sng" dirty="0">
                <a:solidFill>
                  <a:srgbClr val="000000"/>
                </a:solidFill>
                <a:effectLst/>
                <a:latin typeface="Times New Roman" panose="02020603050405020304" pitchFamily="18" charset="0"/>
              </a:rPr>
              <a:t>Art. 3.111. </a:t>
            </a:r>
            <a:r>
              <a:rPr lang="fr-FR" sz="1400" b="1" i="0" u="sng" dirty="0">
                <a:effectLst/>
                <a:latin typeface="Times New Roman" panose="02020603050405020304" pitchFamily="18" charset="0"/>
              </a:rPr>
              <a:t>Prérogatives spéciales sur </a:t>
            </a:r>
            <a:r>
              <a:rPr lang="fr-FR" sz="1400" b="1" i="0" u="sng" dirty="0">
                <a:solidFill>
                  <a:srgbClr val="FF0000"/>
                </a:solidFill>
                <a:effectLst/>
                <a:latin typeface="Times New Roman" panose="02020603050405020304" pitchFamily="18" charset="0"/>
              </a:rPr>
              <a:t>le mur </a:t>
            </a:r>
            <a:r>
              <a:rPr lang="fr-FR" sz="1400" b="1" i="0" u="sng" dirty="0">
                <a:effectLst/>
                <a:latin typeface="Times New Roman" panose="02020603050405020304" pitchFamily="18" charset="0"/>
              </a:rPr>
              <a:t>mitoyen</a:t>
            </a:r>
            <a:r>
              <a:rPr lang="fr-FR" sz="1050" dirty="0"/>
              <a:t/>
            </a:r>
            <a:br>
              <a:rPr lang="fr-FR" sz="1050" dirty="0"/>
            </a:br>
            <a:r>
              <a:rPr lang="fr-FR" sz="1050" b="1" i="0" dirty="0">
                <a:solidFill>
                  <a:srgbClr val="000000"/>
                </a:solidFill>
                <a:effectLst/>
                <a:latin typeface="Times New Roman" panose="02020603050405020304" pitchFamily="18" charset="0"/>
              </a:rPr>
              <a:t>  </a:t>
            </a:r>
            <a:r>
              <a:rPr lang="fr-FR" sz="1400" b="1" i="0" dirty="0">
                <a:solidFill>
                  <a:srgbClr val="000000"/>
                </a:solidFill>
                <a:effectLst/>
              </a:rPr>
              <a:t>Chaque copropriétaire peut faire bâtir contre un mur mitoyen et y placer tout ouvrage ou plantation jusqu'à la moitié de son épaisseur, moyennant l'accord préalable du copropriétaire voisin ou, en cas de refus, après avoir fait régler par jugement les modalités nécessaires pour que cela ne nuise pas aux droits de l'autre.</a:t>
            </a:r>
            <a:r>
              <a:rPr lang="fr-FR" sz="1400" dirty="0"/>
              <a:t/>
            </a:r>
            <a:br>
              <a:rPr lang="fr-FR" sz="1400" dirty="0"/>
            </a:br>
            <a:r>
              <a:rPr lang="fr-FR" sz="1400" b="1" i="0" dirty="0">
                <a:solidFill>
                  <a:srgbClr val="000000"/>
                </a:solidFill>
                <a:effectLst/>
              </a:rPr>
              <a:t>  Tout copropriétaire peut faire exhausser le mur mitoyen, à charge de supporter les dépenses liées à l'exhaussement et, le cas échéant, une indemnité pour la charge en résultant.</a:t>
            </a:r>
            <a:r>
              <a:rPr lang="fr-FR" sz="1400" dirty="0"/>
              <a:t/>
            </a:r>
            <a:br>
              <a:rPr lang="fr-FR" sz="1400" dirty="0"/>
            </a:br>
            <a:r>
              <a:rPr lang="fr-FR" sz="1400" b="1" i="0" dirty="0">
                <a:solidFill>
                  <a:srgbClr val="000000"/>
                </a:solidFill>
                <a:effectLst/>
              </a:rPr>
              <a:t>  Dans le cas où le mur préexistant est de solidité normale mais n'est pas en état de supporter l'exhaussement, celui qui veut l'exhausser doit le faire reconstruire en entier, à ses frais, et l'excédent d'épaisseur éventuel doit se prendre de son côté. Dans le cas contraire, l'article 3.106 est d'application.</a:t>
            </a:r>
            <a:r>
              <a:rPr lang="fr-FR" sz="1400" dirty="0"/>
              <a:t/>
            </a:r>
            <a:br>
              <a:rPr lang="fr-FR" sz="1400" dirty="0"/>
            </a:br>
            <a:r>
              <a:rPr lang="fr-FR" sz="1400" b="1" i="0" dirty="0">
                <a:solidFill>
                  <a:srgbClr val="000000"/>
                </a:solidFill>
                <a:effectLst/>
              </a:rPr>
              <a:t>  La partie du mur exhaussée appartient à celui qui l'a réalisée. Il en supporte les frais d'entretien, de réparation et de reconstruction. La mitoyenneté de cet exhaussement ou de partie de celui-ci peut s'acquérir conformément aux articles 3.107 et 3.108, moyennant le remboursement de la moitié de la valeur de l'exhaussement ou de partie de celui-ci, sans que le montant versé ne puisse être inférieur à la moitié du coût de construction de la portion à acquérir.</a:t>
            </a:r>
            <a:endParaRPr lang="fr-FR" sz="1400" b="1" i="0" u="sng" dirty="0">
              <a:solidFill>
                <a:srgbClr val="000000"/>
              </a:solidFill>
              <a:effectLst/>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4634479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dirty="0"/>
              <a:t>Droits de chacun des voisins sur la clôture (devenue) mitoyenne</a:t>
            </a:r>
          </a:p>
          <a:p>
            <a:pPr marL="0" indent="0">
              <a:buNone/>
            </a:pPr>
            <a:r>
              <a:rPr lang="fr-FR" sz="1400" b="1" i="0" dirty="0">
                <a:solidFill>
                  <a:srgbClr val="000000"/>
                </a:solidFill>
                <a:effectLst/>
                <a:latin typeface="Times New Roman" panose="02020603050405020304" pitchFamily="18" charset="0"/>
              </a:rPr>
              <a:t>Art. 3.111. Prérogatives spéciales sur le </a:t>
            </a:r>
            <a:r>
              <a:rPr lang="fr-FR" sz="1400" b="1" i="0" dirty="0">
                <a:solidFill>
                  <a:srgbClr val="FF0000"/>
                </a:solidFill>
                <a:effectLst/>
                <a:latin typeface="Times New Roman" panose="02020603050405020304" pitchFamily="18" charset="0"/>
              </a:rPr>
              <a:t>mur</a:t>
            </a:r>
            <a:r>
              <a:rPr lang="fr-FR" sz="1400" b="1" i="0" dirty="0">
                <a:solidFill>
                  <a:srgbClr val="000000"/>
                </a:solidFill>
                <a:effectLst/>
                <a:latin typeface="Times New Roman" panose="02020603050405020304" pitchFamily="18" charset="0"/>
              </a:rPr>
              <a:t> mitoyen</a:t>
            </a:r>
            <a:endParaRPr lang="fr-FR" sz="1050" b="1" i="0" dirty="0">
              <a:solidFill>
                <a:srgbClr val="000000"/>
              </a:solidFill>
              <a:effectLst/>
              <a:latin typeface="Times New Roman" panose="02020603050405020304" pitchFamily="18" charset="0"/>
            </a:endParaRPr>
          </a:p>
          <a:p>
            <a:pPr marL="0" indent="0">
              <a:buNone/>
            </a:pPr>
            <a:r>
              <a:rPr lang="fr-FR" sz="1050" b="1" i="0" dirty="0">
                <a:solidFill>
                  <a:srgbClr val="000000"/>
                </a:solidFill>
                <a:effectLst/>
                <a:latin typeface="Times New Roman" panose="02020603050405020304" pitchFamily="18" charset="0"/>
              </a:rPr>
              <a:t>  </a:t>
            </a:r>
            <a:r>
              <a:rPr lang="fr-FR" sz="1400" b="1" i="0" dirty="0">
                <a:solidFill>
                  <a:srgbClr val="000000"/>
                </a:solidFill>
                <a:effectLst/>
              </a:rPr>
              <a:t>Chaque copropriétaire peut faire bâtir contre un mur mitoyen et y placer tout ouvrage ou plantation jusqu'à la </a:t>
            </a:r>
            <a:r>
              <a:rPr lang="fr-FR" sz="1400" b="1" i="0" dirty="0">
                <a:solidFill>
                  <a:srgbClr val="FF0000"/>
                </a:solidFill>
                <a:effectLst/>
              </a:rPr>
              <a:t>moitié de son épaisseur,</a:t>
            </a:r>
            <a:r>
              <a:rPr lang="fr-FR" sz="1400" b="1" i="0" dirty="0">
                <a:solidFill>
                  <a:srgbClr val="000000"/>
                </a:solidFill>
                <a:effectLst/>
              </a:rPr>
              <a:t> moyennant </a:t>
            </a:r>
            <a:r>
              <a:rPr lang="fr-FR" sz="1400" b="1" i="0" dirty="0">
                <a:solidFill>
                  <a:srgbClr val="FF0000"/>
                </a:solidFill>
                <a:effectLst/>
              </a:rPr>
              <a:t>l'accord préalable</a:t>
            </a:r>
            <a:r>
              <a:rPr lang="fr-FR" sz="1400" b="1" i="0" dirty="0">
                <a:solidFill>
                  <a:srgbClr val="000000"/>
                </a:solidFill>
                <a:effectLst/>
              </a:rPr>
              <a:t> du copropriétaire voisin ou, en cas de refus, après avoir fait régler par jugement les modalités nécessaires pour que cela ne nuise pas aux droits de l'autre.</a:t>
            </a:r>
          </a:p>
          <a:p>
            <a:pPr>
              <a:buFont typeface="Wingdings" panose="05000000000000000000" pitchFamily="2" charset="2"/>
              <a:buChar char="è"/>
            </a:pPr>
            <a:r>
              <a:rPr lang="fr-FR" sz="1400" b="1" dirty="0">
                <a:solidFill>
                  <a:srgbClr val="000000"/>
                </a:solidFill>
                <a:sym typeface="Wingdings" panose="05000000000000000000" pitchFamily="2" charset="2"/>
              </a:rPr>
              <a:t>Appui et enfoncement : reprise du régime ancien</a:t>
            </a:r>
          </a:p>
          <a:p>
            <a:pPr>
              <a:buFont typeface="Wingdings" panose="05000000000000000000" pitchFamily="2" charset="2"/>
              <a:buChar char="è"/>
            </a:pPr>
            <a:r>
              <a:rPr lang="fr-FR" sz="1400" b="1" dirty="0">
                <a:solidFill>
                  <a:srgbClr val="000000"/>
                </a:solidFill>
                <a:sym typeface="Wingdings" panose="05000000000000000000" pitchFamily="2" charset="2"/>
              </a:rPr>
              <a:t>Accord du voisin toujours nécessaire (certains auteurs disent que cela ne vaut pas pour les enfoncements superficiels)</a:t>
            </a:r>
          </a:p>
          <a:p>
            <a:pPr>
              <a:buFont typeface="Wingdings" panose="05000000000000000000" pitchFamily="2" charset="2"/>
              <a:buChar char="è"/>
            </a:pPr>
            <a:r>
              <a:rPr lang="fr-FR" sz="1400" b="1" dirty="0">
                <a:solidFill>
                  <a:srgbClr val="000000"/>
                </a:solidFill>
                <a:sym typeface="Wingdings" panose="05000000000000000000" pitchFamily="2" charset="2"/>
              </a:rPr>
              <a:t>Risque de fragilisation / ponts thermiques / problèmes acoustiques si atteintes à différentes hauteurs du mur (mais les techniciens l’expliqueront mieux que moi )</a:t>
            </a:r>
            <a:endParaRPr lang="fr-FR" sz="1400" b="1" dirty="0">
              <a:solidFill>
                <a:srgbClr val="000000"/>
              </a:solidFill>
            </a:endParaRPr>
          </a:p>
          <a:p>
            <a:pPr marL="0" indent="0">
              <a:buNone/>
            </a:pPr>
            <a:r>
              <a:rPr lang="fr-FR" sz="1400" dirty="0"/>
              <a:t/>
            </a:r>
            <a:br>
              <a:rPr lang="fr-FR" sz="1400" dirty="0"/>
            </a:br>
            <a:r>
              <a:rPr lang="fr-FR" sz="1400" b="1" i="0" dirty="0">
                <a:solidFill>
                  <a:srgbClr val="000000"/>
                </a:solidFill>
                <a:effectLst/>
              </a:rPr>
              <a:t>  </a:t>
            </a:r>
            <a:endParaRPr lang="fr-FR" sz="1400" b="1" i="0" u="sng" dirty="0">
              <a:solidFill>
                <a:srgbClr val="000000"/>
              </a:solidFill>
              <a:effectLst/>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7855708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2000" b="1" dirty="0"/>
              <a:t>Droits de chacun des voisins sur la clôture (devenue) mitoyenne</a:t>
            </a:r>
          </a:p>
          <a:p>
            <a:pPr marL="0" indent="0">
              <a:buNone/>
            </a:pPr>
            <a:r>
              <a:rPr lang="fr-FR" sz="1400" b="1" i="0" dirty="0">
                <a:solidFill>
                  <a:srgbClr val="000000"/>
                </a:solidFill>
                <a:effectLst/>
                <a:latin typeface="Times New Roman" panose="02020603050405020304" pitchFamily="18" charset="0"/>
              </a:rPr>
              <a:t>Art. 3.111. Prérogatives spéciales sur le </a:t>
            </a:r>
            <a:r>
              <a:rPr lang="fr-FR" sz="1400" b="1" i="0" dirty="0">
                <a:solidFill>
                  <a:srgbClr val="FF0000"/>
                </a:solidFill>
                <a:effectLst/>
                <a:latin typeface="Times New Roman" panose="02020603050405020304" pitchFamily="18" charset="0"/>
              </a:rPr>
              <a:t>mur</a:t>
            </a:r>
            <a:r>
              <a:rPr lang="fr-FR" sz="1400" b="1" i="0" dirty="0">
                <a:solidFill>
                  <a:srgbClr val="000000"/>
                </a:solidFill>
                <a:effectLst/>
                <a:latin typeface="Times New Roman" panose="02020603050405020304" pitchFamily="18" charset="0"/>
              </a:rPr>
              <a:t> mitoyen</a:t>
            </a:r>
            <a:endParaRPr lang="fr-FR" sz="1050" b="1" i="0" dirty="0">
              <a:solidFill>
                <a:srgbClr val="000000"/>
              </a:solidFill>
              <a:effectLst/>
              <a:latin typeface="Times New Roman" panose="02020603050405020304" pitchFamily="18" charset="0"/>
            </a:endParaRPr>
          </a:p>
          <a:p>
            <a:pPr marL="0" indent="0">
              <a:buNone/>
            </a:pPr>
            <a:r>
              <a:rPr lang="fr-FR" sz="1050" b="1" i="0" dirty="0">
                <a:solidFill>
                  <a:srgbClr val="000000"/>
                </a:solidFill>
                <a:effectLst/>
                <a:latin typeface="Times New Roman" panose="02020603050405020304" pitchFamily="18" charset="0"/>
              </a:rPr>
              <a:t>  </a:t>
            </a:r>
            <a:r>
              <a:rPr lang="fr-FR" sz="1400" b="1" i="0" dirty="0">
                <a:solidFill>
                  <a:srgbClr val="000000"/>
                </a:solidFill>
                <a:effectLst/>
              </a:rPr>
              <a:t>Exhaussement </a:t>
            </a:r>
            <a:endParaRPr lang="fr-FR" sz="1400" b="1" dirty="0">
              <a:solidFill>
                <a:srgbClr val="000000"/>
              </a:solidFill>
            </a:endParaRPr>
          </a:p>
          <a:p>
            <a:pPr>
              <a:buFont typeface="Wingdings" panose="05000000000000000000" pitchFamily="2" charset="2"/>
              <a:buChar char="è"/>
            </a:pPr>
            <a:r>
              <a:rPr lang="fr-FR" sz="1400" b="1" i="0" dirty="0">
                <a:solidFill>
                  <a:srgbClr val="000000"/>
                </a:solidFill>
                <a:effectLst/>
                <a:sym typeface="Wingdings" panose="05000000000000000000" pitchFamily="2" charset="2"/>
              </a:rPr>
              <a:t>Chaque voisin peut exhausser le mur, à ses frais</a:t>
            </a:r>
          </a:p>
          <a:p>
            <a:pPr>
              <a:buFont typeface="Wingdings" panose="05000000000000000000" pitchFamily="2" charset="2"/>
              <a:buChar char="è"/>
            </a:pPr>
            <a:r>
              <a:rPr lang="fr-FR" sz="1400" b="1" dirty="0">
                <a:solidFill>
                  <a:srgbClr val="000000"/>
                </a:solidFill>
                <a:sym typeface="Wingdings" panose="05000000000000000000" pitchFamily="2" charset="2"/>
              </a:rPr>
              <a:t>La partie exhaussée n’est pas mitoyenne</a:t>
            </a:r>
          </a:p>
          <a:p>
            <a:pPr>
              <a:buFont typeface="Wingdings" panose="05000000000000000000" pitchFamily="2" charset="2"/>
              <a:buChar char="è"/>
            </a:pPr>
            <a:r>
              <a:rPr lang="fr-FR" sz="1400" b="1" i="0" dirty="0">
                <a:solidFill>
                  <a:srgbClr val="000000"/>
                </a:solidFill>
                <a:effectLst/>
                <a:sym typeface="Wingdings" panose="05000000000000000000" pitchFamily="2" charset="2"/>
              </a:rPr>
              <a:t>Moyennant ind</a:t>
            </a:r>
            <a:r>
              <a:rPr lang="fr-FR" sz="1400" b="1" dirty="0">
                <a:solidFill>
                  <a:srgbClr val="000000"/>
                </a:solidFill>
                <a:sym typeface="Wingdings" panose="05000000000000000000" pitchFamily="2" charset="2"/>
              </a:rPr>
              <a:t>emnité si la partie sous l’exhaussement est fragilisée ou demande plus d’entretien</a:t>
            </a:r>
          </a:p>
          <a:p>
            <a:pPr>
              <a:buFont typeface="Wingdings" panose="05000000000000000000" pitchFamily="2" charset="2"/>
              <a:buChar char="è"/>
            </a:pPr>
            <a:r>
              <a:rPr lang="fr-FR" sz="1400" b="1" i="0" dirty="0">
                <a:solidFill>
                  <a:srgbClr val="000000"/>
                </a:solidFill>
                <a:effectLst/>
                <a:sym typeface="Wingdings" panose="05000000000000000000" pitchFamily="2" charset="2"/>
              </a:rPr>
              <a:t>Si </a:t>
            </a:r>
            <a:r>
              <a:rPr lang="fr-FR" sz="1400" b="1" dirty="0">
                <a:solidFill>
                  <a:srgbClr val="000000"/>
                </a:solidFill>
                <a:sym typeface="Wingdings" panose="05000000000000000000" pitchFamily="2" charset="2"/>
              </a:rPr>
              <a:t>le mur à exhausser est trop fragile, les frais de construction d’un nouveau mur seront communs (mur n’a pas une « solidité normale ») ou privatifs (dans le cas contraire).</a:t>
            </a:r>
          </a:p>
          <a:p>
            <a:pPr>
              <a:buFont typeface="Wingdings" panose="05000000000000000000" pitchFamily="2" charset="2"/>
              <a:buChar char="è"/>
            </a:pPr>
            <a:r>
              <a:rPr lang="fr-FR" sz="1400" b="1" i="0" dirty="0">
                <a:solidFill>
                  <a:srgbClr val="000000"/>
                </a:solidFill>
                <a:effectLst/>
                <a:sym typeface="Wingdings" panose="05000000000000000000" pitchFamily="2" charset="2"/>
              </a:rPr>
              <a:t>Si le mur est de solidité normale, l’excédent d’épaisseur est à prendre chez celui qui exhausse</a:t>
            </a:r>
          </a:p>
          <a:p>
            <a:pPr>
              <a:buFont typeface="Wingdings" panose="05000000000000000000" pitchFamily="2" charset="2"/>
              <a:buChar char="è"/>
            </a:pPr>
            <a:r>
              <a:rPr lang="fr-FR" sz="1400" b="1" dirty="0">
                <a:solidFill>
                  <a:srgbClr val="000000"/>
                </a:solidFill>
                <a:sym typeface="Wingdings" panose="05000000000000000000" pitchFamily="2" charset="2"/>
              </a:rPr>
              <a:t>Si le voisin qui subit l’exhaussement n’en a pas l’utilité, il ne doit pas reconstruire le mur inapte </a:t>
            </a:r>
          </a:p>
          <a:p>
            <a:pPr marL="0" indent="0">
              <a:buNone/>
            </a:pPr>
            <a:endParaRPr lang="fr-FR" sz="1400" b="1" i="0" dirty="0">
              <a:solidFill>
                <a:srgbClr val="000000"/>
              </a:solidFill>
              <a:effectLst/>
              <a:sym typeface="Wingdings" panose="05000000000000000000" pitchFamily="2" charset="2"/>
            </a:endParaRPr>
          </a:p>
          <a:p>
            <a:pPr marL="0" indent="0">
              <a:buNone/>
            </a:pPr>
            <a:r>
              <a:rPr lang="fr-FR" sz="1400" b="1" dirty="0">
                <a:solidFill>
                  <a:srgbClr val="000000"/>
                </a:solidFill>
                <a:sym typeface="Wingdings" panose="05000000000000000000" pitchFamily="2" charset="2"/>
              </a:rPr>
              <a:t>Quid de l’accord du voisin ?  La loi ne le mentionne pas expressément (et c’est dommage). Concrètement, il faudra souvent le recueillir pour des raisons pratiques</a:t>
            </a:r>
          </a:p>
          <a:p>
            <a:pPr marL="0" indent="0">
              <a:buNone/>
            </a:pPr>
            <a:endParaRPr lang="fr-FR" sz="1400" b="1" i="0" dirty="0">
              <a:solidFill>
                <a:srgbClr val="000000"/>
              </a:solidFill>
              <a:effectLst/>
              <a:sym typeface="Wingdings" panose="05000000000000000000" pitchFamily="2" charset="2"/>
            </a:endParaRPr>
          </a:p>
          <a:p>
            <a:pPr marL="0" indent="0">
              <a:buNone/>
            </a:pPr>
            <a:r>
              <a:rPr lang="fr-FR" sz="1400" b="1" dirty="0">
                <a:solidFill>
                  <a:srgbClr val="000000"/>
                </a:solidFill>
                <a:sym typeface="Wingdings" panose="05000000000000000000" pitchFamily="2" charset="2"/>
              </a:rPr>
              <a:t>Quid de l’extension en sous-sol ?  Pas de précisions dans la loi</a:t>
            </a:r>
            <a:endParaRPr lang="fr-FR" sz="1400" b="1" i="0" dirty="0">
              <a:solidFill>
                <a:srgbClr val="000000"/>
              </a:solidFill>
              <a:effectLst/>
            </a:endParaRPr>
          </a:p>
          <a:p>
            <a:pPr marL="0" indent="0">
              <a:buNone/>
            </a:pPr>
            <a:endParaRPr lang="fr-FR" sz="14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8008739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1800" b="1" u="sng" dirty="0"/>
              <a:t>Obligations de chacun des voisins sur la clôture (devenue) mitoyenne</a:t>
            </a:r>
          </a:p>
          <a:p>
            <a:pPr marL="0" indent="0">
              <a:buNone/>
            </a:pPr>
            <a:r>
              <a:rPr lang="fr-FR" sz="1800" b="1" i="0" u="sng" dirty="0">
                <a:solidFill>
                  <a:srgbClr val="000000"/>
                </a:solidFill>
                <a:effectLst/>
              </a:rPr>
              <a:t>Art. 3.112. Obligations des copropriétaires et déguerpissement</a:t>
            </a:r>
            <a:r>
              <a:rPr lang="fr-FR" sz="1800" dirty="0"/>
              <a:t/>
            </a:r>
            <a:br>
              <a:rPr lang="fr-FR" sz="1800" dirty="0"/>
            </a:br>
            <a:r>
              <a:rPr lang="fr-FR" sz="1800" b="1" i="0" dirty="0">
                <a:solidFill>
                  <a:srgbClr val="000000"/>
                </a:solidFill>
                <a:effectLst/>
              </a:rPr>
              <a:t>  Les réparations d'entretien et les grosses réparations au sens des articles 3.153 et 3.154, ainsi que la reconstruction d'une clôture mitoyenne sont à la charge des copropriétaires, </a:t>
            </a:r>
            <a:r>
              <a:rPr lang="fr-FR" sz="1800" b="1" i="0" dirty="0">
                <a:solidFill>
                  <a:srgbClr val="FF0000"/>
                </a:solidFill>
                <a:effectLst/>
              </a:rPr>
              <a:t>chacun en proportion de ses droits, sauf si celles-ci sont causées exclusivement par l'un d'entre eux.</a:t>
            </a:r>
            <a:r>
              <a:rPr lang="fr-FR" sz="1800" dirty="0"/>
              <a:t/>
            </a:r>
            <a:br>
              <a:rPr lang="fr-FR" sz="1800" dirty="0"/>
            </a:br>
            <a:r>
              <a:rPr lang="fr-FR" sz="1800" b="1" i="0" dirty="0">
                <a:solidFill>
                  <a:srgbClr val="000000"/>
                </a:solidFill>
                <a:effectLst/>
              </a:rPr>
              <a:t>  Sauf si un copropriétaire continue à utiliser effectivement la clôture mitoyenne ou a causé les dégradations, celui-ci peut se dispenser de contribuer aux grosses réparations ou à la reconstruction en abandonnant son droit de mitoyenneté à l'autre copropriétaire, et ce nonobstant l'article 3.17, alinéa 2. Ce dernier peut, s'il préfère, exiger la destruction à frais communs de la clôture.</a:t>
            </a:r>
            <a:endParaRPr lang="fr-FR" sz="1800" b="1" dirty="0">
              <a:solidFill>
                <a:srgbClr val="00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0279778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1800" b="1" u="sng" dirty="0"/>
              <a:t>Obligations de chacun des voisins sur la clôture (devenue) mitoyenne</a:t>
            </a:r>
          </a:p>
          <a:p>
            <a:pPr marL="0" indent="0">
              <a:buNone/>
            </a:pPr>
            <a:r>
              <a:rPr lang="fr-FR" sz="1800" b="1" i="0" u="sng" dirty="0">
                <a:solidFill>
                  <a:srgbClr val="000000"/>
                </a:solidFill>
                <a:effectLst/>
              </a:rPr>
              <a:t>Art. 3.112. Obligations des copropriétaires et déguerpissement</a:t>
            </a:r>
            <a:r>
              <a:rPr lang="fr-FR" sz="1800" dirty="0"/>
              <a:t/>
            </a:r>
            <a:br>
              <a:rPr lang="fr-FR" sz="1800" dirty="0"/>
            </a:br>
            <a:r>
              <a:rPr lang="fr-FR" sz="1800" b="1" i="0" dirty="0">
                <a:solidFill>
                  <a:srgbClr val="000000"/>
                </a:solidFill>
                <a:effectLst/>
              </a:rPr>
              <a:t>  Les réparations d'entretien et les grosses réparations au sens des articles 3.153 et 3.154, ainsi que la reconstruction d'une clôture mitoyenne sont à la charge des copropriétaires, </a:t>
            </a:r>
            <a:r>
              <a:rPr lang="fr-FR" sz="1800" b="1" i="0" dirty="0">
                <a:solidFill>
                  <a:srgbClr val="FF0000"/>
                </a:solidFill>
                <a:effectLst/>
              </a:rPr>
              <a:t>chacun en proportion de ses droits, sauf si celles-ci sont causées exclusivement par l'un d'entre eux.</a:t>
            </a:r>
            <a:r>
              <a:rPr lang="fr-FR" sz="1800" dirty="0"/>
              <a:t/>
            </a:r>
            <a:br>
              <a:rPr lang="fr-FR" sz="1800" dirty="0"/>
            </a:br>
            <a:r>
              <a:rPr lang="fr-FR" sz="1800" b="1" i="0" dirty="0">
                <a:solidFill>
                  <a:srgbClr val="000000"/>
                </a:solidFill>
                <a:effectLst/>
              </a:rPr>
              <a:t> </a:t>
            </a:r>
          </a:p>
          <a:p>
            <a:pPr>
              <a:buFont typeface="Wingdings" panose="05000000000000000000" pitchFamily="2" charset="2"/>
              <a:buChar char="è"/>
            </a:pPr>
            <a:r>
              <a:rPr lang="fr-FR" sz="1800" b="1" dirty="0">
                <a:solidFill>
                  <a:srgbClr val="FF0000"/>
                </a:solidFill>
                <a:sym typeface="Wingdings" panose="05000000000000000000" pitchFamily="2" charset="2"/>
              </a:rPr>
              <a:t>Pour rappel, présomption que la clôture appartient pour moitié à chaque voisin</a:t>
            </a:r>
          </a:p>
          <a:p>
            <a:pPr>
              <a:buFont typeface="Wingdings" panose="05000000000000000000" pitchFamily="2" charset="2"/>
              <a:buChar char="è"/>
            </a:pPr>
            <a:r>
              <a:rPr lang="fr-FR" sz="1800" b="1" dirty="0">
                <a:solidFill>
                  <a:srgbClr val="FF0000"/>
                </a:solidFill>
                <a:sym typeface="Wingdings" panose="05000000000000000000" pitchFamily="2" charset="2"/>
              </a:rPr>
              <a:t> On ne déroge à la prise en charge en commune que si un seul a causé les réparations (humidité, mise à mal de la stabilité,…)</a:t>
            </a:r>
            <a:endParaRPr lang="fr-FR" sz="18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2160000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1800" b="1" u="sng" dirty="0"/>
              <a:t>Obligations de chacun des voisins sur la clôture (devenue) mitoyenne</a:t>
            </a:r>
          </a:p>
          <a:p>
            <a:pPr marL="0" indent="0">
              <a:buNone/>
            </a:pPr>
            <a:r>
              <a:rPr lang="fr-FR" sz="1800" b="1" i="0" u="sng" dirty="0">
                <a:solidFill>
                  <a:srgbClr val="000000"/>
                </a:solidFill>
                <a:effectLst/>
              </a:rPr>
              <a:t>Art. 3.112. Obligations des copropriétaires et déguerpissement</a:t>
            </a:r>
            <a:r>
              <a:rPr lang="fr-FR" sz="1800" dirty="0"/>
              <a:t/>
            </a:r>
            <a:br>
              <a:rPr lang="fr-FR" sz="1800" dirty="0"/>
            </a:br>
            <a:r>
              <a:rPr lang="fr-FR" sz="1800" b="1" i="0" dirty="0">
                <a:solidFill>
                  <a:srgbClr val="000000"/>
                </a:solidFill>
                <a:effectLst/>
              </a:rPr>
              <a:t>  Les réparations d'entretien et les grosses réparations au sens des articles 3.153 et 3.154, ainsi que la reconstruction d'une clôture mitoyenne sont à la charge des copropriétaires, </a:t>
            </a:r>
            <a:r>
              <a:rPr lang="fr-FR" sz="1800" b="1" i="0" dirty="0">
                <a:solidFill>
                  <a:srgbClr val="FF0000"/>
                </a:solidFill>
                <a:effectLst/>
              </a:rPr>
              <a:t>chacun en proportion de ses droits, sauf si celles-ci sont causées exclusivement par l'un d'entre eux.</a:t>
            </a:r>
            <a:r>
              <a:rPr lang="fr-FR" sz="1800" dirty="0"/>
              <a:t/>
            </a:r>
            <a:br>
              <a:rPr lang="fr-FR" sz="1800" dirty="0"/>
            </a:br>
            <a:r>
              <a:rPr lang="fr-FR" sz="1800" b="1" i="0" dirty="0">
                <a:solidFill>
                  <a:srgbClr val="000000"/>
                </a:solidFill>
                <a:effectLst/>
              </a:rPr>
              <a:t> </a:t>
            </a:r>
          </a:p>
          <a:p>
            <a:pPr>
              <a:buFont typeface="Wingdings" panose="05000000000000000000" pitchFamily="2" charset="2"/>
              <a:buChar char="è"/>
            </a:pPr>
            <a:r>
              <a:rPr lang="fr-FR" sz="1800" b="1" dirty="0">
                <a:solidFill>
                  <a:srgbClr val="FF0000"/>
                </a:solidFill>
                <a:sym typeface="Wingdings" panose="05000000000000000000" pitchFamily="2" charset="2"/>
              </a:rPr>
              <a:t>Pour rappel, présomption que la clôture appartient pour moitié à chaque voisin</a:t>
            </a:r>
          </a:p>
          <a:p>
            <a:pPr>
              <a:buFont typeface="Wingdings" panose="05000000000000000000" pitchFamily="2" charset="2"/>
              <a:buChar char="è"/>
            </a:pPr>
            <a:r>
              <a:rPr lang="fr-FR" sz="1800" b="1" dirty="0">
                <a:solidFill>
                  <a:srgbClr val="FF0000"/>
                </a:solidFill>
                <a:sym typeface="Wingdings" panose="05000000000000000000" pitchFamily="2" charset="2"/>
              </a:rPr>
              <a:t> On ne déroge à la prise en charge en commune que si un seul a causé les réparations (humidité, mise à mal de la stabilité,…)</a:t>
            </a:r>
            <a:endParaRPr lang="fr-FR" sz="18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3725618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1800" b="1" u="sng" dirty="0"/>
              <a:t>Déguerpissement</a:t>
            </a:r>
          </a:p>
          <a:p>
            <a:pPr marL="0" indent="0">
              <a:buNone/>
            </a:pPr>
            <a:endParaRPr lang="fr-FR" sz="1800" b="1" u="sng" dirty="0">
              <a:solidFill>
                <a:srgbClr val="FF0000"/>
              </a:solidFill>
            </a:endParaRPr>
          </a:p>
          <a:p>
            <a:pPr marL="0" indent="0">
              <a:buNone/>
            </a:pPr>
            <a:r>
              <a:rPr lang="fr-FR" sz="1800" b="1" i="0" dirty="0">
                <a:solidFill>
                  <a:srgbClr val="000000"/>
                </a:solidFill>
                <a:effectLst/>
              </a:rPr>
              <a:t>Sauf si un copropriétaire continue à utiliser effectivement la clôture mitoyenne ou a causé les dégradations, celui-ci peut se dispenser de contribuer aux grosses réparations ou à la reconstruction en abandonnant son droit de mitoyenneté à l'autre copropriétaire, et ce nonobstant l'article 3.17, alinéa 2. Ce dernier peut, s'il préfère, exiger la destruction à frais communs de la clôture.</a:t>
            </a:r>
          </a:p>
          <a:p>
            <a:pPr marL="0" indent="0">
              <a:buNone/>
            </a:pPr>
            <a:endParaRPr lang="fr-FR" sz="1800" b="1" dirty="0">
              <a:solidFill>
                <a:srgbClr val="000000"/>
              </a:solidFill>
            </a:endParaRPr>
          </a:p>
          <a:p>
            <a:pPr>
              <a:buFont typeface="Wingdings" panose="05000000000000000000" pitchFamily="2" charset="2"/>
              <a:buChar char="è"/>
            </a:pPr>
            <a:r>
              <a:rPr lang="fr-FR" sz="1800" b="1" dirty="0">
                <a:solidFill>
                  <a:srgbClr val="000000"/>
                </a:solidFill>
                <a:sym typeface="Wingdings" panose="05000000000000000000" pitchFamily="2" charset="2"/>
              </a:rPr>
              <a:t>Permet au voisin qui n’utilise pas le mur et qui n’est pas responsable de sa dégradation de ne plus l’assumer, en abandonnant son droit à la mitoyenneté (gratuitement)</a:t>
            </a:r>
          </a:p>
          <a:p>
            <a:pPr>
              <a:buFont typeface="Wingdings" panose="05000000000000000000" pitchFamily="2" charset="2"/>
              <a:buChar char="è"/>
            </a:pPr>
            <a:r>
              <a:rPr lang="fr-FR" sz="1800" b="1" dirty="0">
                <a:solidFill>
                  <a:srgbClr val="000000"/>
                </a:solidFill>
                <a:sym typeface="Wingdings" panose="05000000000000000000" pitchFamily="2" charset="2"/>
              </a:rPr>
              <a:t>Le voisin qui déguerpit doit encore assumer l’entretien ordinaire</a:t>
            </a:r>
          </a:p>
          <a:p>
            <a:pPr>
              <a:buFont typeface="Wingdings" panose="05000000000000000000" pitchFamily="2" charset="2"/>
              <a:buChar char="è"/>
            </a:pPr>
            <a:r>
              <a:rPr lang="fr-FR" sz="1800" b="1" dirty="0">
                <a:solidFill>
                  <a:srgbClr val="000000"/>
                </a:solidFill>
                <a:sym typeface="Wingdings" panose="05000000000000000000" pitchFamily="2" charset="2"/>
              </a:rPr>
              <a:t>Le voisin « restant » peut aussi exiger la démolition du mur</a:t>
            </a:r>
            <a:endParaRPr lang="fr-FR" sz="18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4388820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r>
              <a:rPr lang="fr-FR" sz="2800" b="1" dirty="0"/>
              <a:t/>
            </a:r>
            <a:br>
              <a:rPr lang="fr-FR" sz="2800" b="1" dirty="0"/>
            </a:br>
            <a:r>
              <a:rPr lang="fr-FR" sz="2800" b="1" dirty="0">
                <a:solidFill>
                  <a:schemeClr val="bg1"/>
                </a:solidFill>
                <a:latin typeface="+mn-lt"/>
              </a:rPr>
              <a:t>La clôture mitoyenne</a:t>
            </a:r>
            <a:br>
              <a:rPr lang="fr-FR" sz="2800" b="1" dirty="0">
                <a:solidFill>
                  <a:schemeClr val="bg1"/>
                </a:solidFill>
                <a:latin typeface="+mn-lt"/>
              </a:rPr>
            </a:br>
            <a:endParaRPr lang="fr-BE" sz="9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197259" y="514624"/>
            <a:ext cx="4862447" cy="5546047"/>
          </a:xfrm>
        </p:spPr>
        <p:txBody>
          <a:bodyPr anchor="ctr">
            <a:noAutofit/>
          </a:bodyPr>
          <a:lstStyle/>
          <a:p>
            <a:pPr marL="0" indent="0">
              <a:buNone/>
            </a:pPr>
            <a:r>
              <a:rPr lang="fr-FR" sz="1800" b="1" dirty="0"/>
              <a:t>Pour rappel, aucune ouverture ne peut être faite dans le mur mitoyen (sauf bien entendu accord contraire)</a:t>
            </a:r>
            <a:r>
              <a:rPr lang="fr-FR" sz="1800" b="1" i="0" dirty="0">
                <a:solidFill>
                  <a:srgbClr val="000000"/>
                </a:solidFill>
                <a:effectLst/>
              </a:rPr>
              <a:t>.</a:t>
            </a:r>
            <a:endParaRPr lang="fr-FR" sz="1800" b="1" dirty="0">
              <a:solidFill>
                <a:srgbClr val="FF0000"/>
              </a:solidFill>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8054516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lgn="just">
              <a:buNone/>
            </a:pPr>
            <a:r>
              <a:rPr lang="fr-FR" sz="1800" b="1" dirty="0">
                <a:sym typeface="Wingdings" panose="05000000000000000000" pitchFamily="2" charset="2"/>
              </a:rPr>
              <a:t>Troubles du voisinage</a:t>
            </a:r>
          </a:p>
          <a:p>
            <a:pPr marL="0" indent="0">
              <a:buNone/>
            </a:pPr>
            <a:r>
              <a:rPr lang="fr-FR" sz="1200" b="1" i="0" dirty="0">
                <a:solidFill>
                  <a:srgbClr val="000000"/>
                </a:solidFill>
                <a:effectLst/>
                <a:latin typeface="Times New Roman" panose="02020603050405020304" pitchFamily="18" charset="0"/>
              </a:rPr>
              <a:t>Art. 3.101. Troubles anormaux de voisinage</a:t>
            </a:r>
            <a:r>
              <a:rPr lang="fr-FR" sz="1200" dirty="0"/>
              <a:t/>
            </a:r>
            <a:br>
              <a:rPr lang="fr-FR" sz="1200" dirty="0"/>
            </a:br>
            <a:r>
              <a:rPr lang="fr-FR" sz="1200" b="1" i="0" dirty="0">
                <a:solidFill>
                  <a:srgbClr val="000000"/>
                </a:solidFill>
                <a:effectLst/>
                <a:latin typeface="Times New Roman" panose="02020603050405020304" pitchFamily="18" charset="0"/>
              </a:rPr>
              <a:t>  § 1er. Les propriétaires voisins ont chacun droit à l'usage et à la jouissance de leur bien immeuble. Dans l'exercice de l'usage et de la jouissance, chacun d'eux respecte l'équilibre établi en ne causant pas à son voisin un trouble qui excède la mesure des inconvénients normaux du voisinage et qui lui est imputable.</a:t>
            </a:r>
            <a:r>
              <a:rPr lang="fr-FR" sz="1200" dirty="0"/>
              <a:t/>
            </a:r>
            <a:br>
              <a:rPr lang="fr-FR" sz="1200" dirty="0"/>
            </a:br>
            <a:r>
              <a:rPr lang="fr-FR" sz="1200" b="1" i="0" dirty="0">
                <a:solidFill>
                  <a:srgbClr val="000000"/>
                </a:solidFill>
                <a:effectLst/>
                <a:latin typeface="Times New Roman" panose="02020603050405020304" pitchFamily="18" charset="0"/>
              </a:rPr>
              <a:t>  Pour apprécier le caractère excessif du trouble, il est tenu compte de toutes les circonstances de l'espèce, tels le moment, la fréquence et l'intensité du trouble, la préoccupation ou la destination publique du bien immeuble d'où le trouble causé provient.</a:t>
            </a:r>
            <a:r>
              <a:rPr lang="fr-FR" sz="1200" dirty="0"/>
              <a:t/>
            </a:r>
            <a:br>
              <a:rPr lang="fr-FR" sz="1200" dirty="0"/>
            </a:br>
            <a:r>
              <a:rPr lang="fr-FR" sz="1200" b="1" i="0" dirty="0">
                <a:solidFill>
                  <a:srgbClr val="000000"/>
                </a:solidFill>
                <a:effectLst/>
                <a:latin typeface="Times New Roman" panose="02020603050405020304" pitchFamily="18" charset="0"/>
              </a:rPr>
              <a:t>  § 2. Celui qui rompt l'équilibre précité est tenu de le rétablir. Le juge ordonne celles des mesures suivantes qui sont adéquates pour rétablir l'équilibre:</a:t>
            </a:r>
            <a:r>
              <a:rPr lang="fr-FR" sz="1200" dirty="0"/>
              <a:t/>
            </a:r>
            <a:br>
              <a:rPr lang="fr-FR" sz="1200" dirty="0"/>
            </a:br>
            <a:r>
              <a:rPr lang="fr-FR" sz="1200" b="1" i="0" dirty="0">
                <a:solidFill>
                  <a:srgbClr val="000000"/>
                </a:solidFill>
                <a:effectLst/>
                <a:latin typeface="Times New Roman" panose="02020603050405020304" pitchFamily="18" charset="0"/>
              </a:rPr>
              <a:t>  1° une indemnité pécuniaire pour compenser le trouble excessif;</a:t>
            </a:r>
            <a:r>
              <a:rPr lang="fr-FR" sz="1200" dirty="0"/>
              <a:t/>
            </a:r>
            <a:br>
              <a:rPr lang="fr-FR" sz="1200" dirty="0"/>
            </a:br>
            <a:r>
              <a:rPr lang="fr-FR" sz="1200" b="1" i="0" dirty="0">
                <a:solidFill>
                  <a:srgbClr val="000000"/>
                </a:solidFill>
                <a:effectLst/>
                <a:latin typeface="Times New Roman" panose="02020603050405020304" pitchFamily="18" charset="0"/>
              </a:rPr>
              <a:t>  2° une indemnité pour les coûts liés aux mesures compensatoires prises quant à l'immeuble troublé pour ramener le trouble à un niveau normal;</a:t>
            </a:r>
            <a:r>
              <a:rPr lang="fr-FR" sz="1200" dirty="0"/>
              <a:t/>
            </a:r>
            <a:br>
              <a:rPr lang="fr-FR" sz="1200" dirty="0"/>
            </a:br>
            <a:r>
              <a:rPr lang="fr-FR" sz="1200" b="1" i="0" dirty="0">
                <a:solidFill>
                  <a:srgbClr val="000000"/>
                </a:solidFill>
                <a:effectLst/>
                <a:latin typeface="Times New Roman" panose="02020603050405020304" pitchFamily="18" charset="0"/>
              </a:rPr>
              <a:t>  3° pour autant que cela ne crée pas un nouveau déséquilibre et que l'usage et la jouissance normaux de l'immeuble ne soient pas ainsi exclus, l'interdiction du trouble rompant l'équilibre ou des mesures, concernant l'immeuble causant le trouble, pour ramener le trouble à un niveau normal.</a:t>
            </a:r>
            <a:r>
              <a:rPr lang="fr-FR" sz="1200" dirty="0"/>
              <a:t/>
            </a:r>
            <a:br>
              <a:rPr lang="fr-FR" sz="1200" dirty="0"/>
            </a:br>
            <a:r>
              <a:rPr lang="fr-FR" sz="1200" b="1" i="0" dirty="0">
                <a:solidFill>
                  <a:srgbClr val="000000"/>
                </a:solidFill>
                <a:effectLst/>
                <a:latin typeface="Times New Roman" panose="02020603050405020304" pitchFamily="18" charset="0"/>
              </a:rPr>
              <a:t>  § 3. Si l'un ou les deux biens immeubles voisins sont grevés d'un droit en faveur d'un tiers, qui dispose d'un attribut du droit de propriété, les paragraphes 1 et 2 s'appliquent à ce tiers pour autant que le trouble soit causé par l'exercice de l'attribut et pouvant lui être imputé.</a:t>
            </a:r>
            <a:r>
              <a:rPr lang="fr-FR" sz="1200" dirty="0"/>
              <a:t/>
            </a:r>
            <a:br>
              <a:rPr lang="fr-FR" sz="1200" dirty="0"/>
            </a:br>
            <a:r>
              <a:rPr lang="fr-FR" sz="1200" b="1" i="0" dirty="0">
                <a:solidFill>
                  <a:srgbClr val="000000"/>
                </a:solidFill>
                <a:effectLst/>
                <a:latin typeface="Times New Roman" panose="02020603050405020304" pitchFamily="18" charset="0"/>
              </a:rPr>
              <a:t>  Si le trouble résulte de travaux autorisés expressément ou tacitement par le propriétaire concerné ou le titulaire de l'attribut du droit de propriété, il est réputé lui être imputable.</a:t>
            </a:r>
            <a:r>
              <a:rPr lang="fr-FR" sz="1200" dirty="0"/>
              <a:t/>
            </a:r>
            <a:br>
              <a:rPr lang="fr-FR" sz="1200" dirty="0"/>
            </a:br>
            <a:r>
              <a:rPr lang="fr-FR" sz="1200" b="1" i="0" dirty="0">
                <a:solidFill>
                  <a:srgbClr val="000000"/>
                </a:solidFill>
                <a:effectLst/>
                <a:latin typeface="Times New Roman" panose="02020603050405020304" pitchFamily="18" charset="0"/>
              </a:rPr>
              <a:t>  § 4. L'action pour trouble anormal de voisinage se prescrit conformément à l'article 2262bis, § 1er, alinéas 2 et 3, de l'ancien Code civil.</a:t>
            </a:r>
            <a:r>
              <a:rPr lang="fr-FR" sz="1200" dirty="0"/>
              <a:t/>
            </a:r>
            <a:br>
              <a:rPr lang="fr-FR" sz="1200" dirty="0"/>
            </a:br>
            <a:r>
              <a:rPr lang="fr-FR" sz="1200" b="1" i="0" dirty="0">
                <a:solidFill>
                  <a:srgbClr val="000000"/>
                </a:solidFill>
                <a:effectLst/>
                <a:latin typeface="Times New Roman" panose="02020603050405020304" pitchFamily="18" charset="0"/>
              </a:rPr>
              <a:t>  </a:t>
            </a:r>
            <a:endParaRPr lang="fr-FR" sz="18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3783396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5966539" y="317252"/>
            <a:ext cx="4862447" cy="5546047"/>
          </a:xfrm>
        </p:spPr>
        <p:txBody>
          <a:bodyPr anchor="ctr">
            <a:noAutofit/>
          </a:bodyPr>
          <a:lstStyle/>
          <a:p>
            <a:pPr marL="0" indent="0">
              <a:buNone/>
            </a:pPr>
            <a:r>
              <a:rPr lang="fr-FR" sz="1600" b="1" i="0" u="sng" dirty="0">
                <a:solidFill>
                  <a:srgbClr val="000000"/>
                </a:solidFill>
                <a:effectLst/>
                <a:latin typeface="Times New Roman" panose="02020603050405020304" pitchFamily="18" charset="0"/>
              </a:rPr>
              <a:t>Art. 3.101. Troubles anormaux de voisinage</a:t>
            </a:r>
            <a:r>
              <a:rPr lang="fr-FR" sz="1600" dirty="0"/>
              <a:t/>
            </a:r>
            <a:br>
              <a:rPr lang="fr-FR" sz="1600" dirty="0"/>
            </a:br>
            <a:r>
              <a:rPr lang="fr-FR" sz="1600" b="1" i="0" dirty="0">
                <a:solidFill>
                  <a:srgbClr val="000000"/>
                </a:solidFill>
                <a:effectLst/>
                <a:latin typeface="Times New Roman" panose="02020603050405020304" pitchFamily="18" charset="0"/>
              </a:rPr>
              <a:t>  § 1er. Les propriétaires voisins ont chacun droit à l'usage et à la jouissance de leur bien immeuble. Dans l'exercice de l'usage et de la jouissance, chacun d'eux </a:t>
            </a:r>
            <a:r>
              <a:rPr lang="fr-FR" sz="1600" b="1" i="0" dirty="0">
                <a:solidFill>
                  <a:srgbClr val="FF0000"/>
                </a:solidFill>
                <a:effectLst/>
                <a:latin typeface="Times New Roman" panose="02020603050405020304" pitchFamily="18" charset="0"/>
              </a:rPr>
              <a:t>respecte l'équilibre établi </a:t>
            </a:r>
            <a:r>
              <a:rPr lang="fr-FR" sz="1600" b="1" i="0" dirty="0">
                <a:solidFill>
                  <a:srgbClr val="000000"/>
                </a:solidFill>
                <a:effectLst/>
                <a:latin typeface="Times New Roman" panose="02020603050405020304" pitchFamily="18" charset="0"/>
              </a:rPr>
              <a:t>en ne causant pas à son voisin un trouble qui </a:t>
            </a:r>
            <a:r>
              <a:rPr lang="fr-FR" sz="1600" b="1" i="0" dirty="0">
                <a:solidFill>
                  <a:srgbClr val="FF0000"/>
                </a:solidFill>
                <a:effectLst/>
                <a:latin typeface="Times New Roman" panose="02020603050405020304" pitchFamily="18" charset="0"/>
              </a:rPr>
              <a:t>excède la mesure des inconvénients normaux du voisinage </a:t>
            </a:r>
            <a:r>
              <a:rPr lang="fr-FR" sz="1600" b="1" i="0" dirty="0">
                <a:solidFill>
                  <a:srgbClr val="000000"/>
                </a:solidFill>
                <a:effectLst/>
                <a:latin typeface="Times New Roman" panose="02020603050405020304" pitchFamily="18" charset="0"/>
              </a:rPr>
              <a:t>et qui lui est </a:t>
            </a:r>
            <a:r>
              <a:rPr lang="fr-FR" sz="1600" b="1" i="0" dirty="0">
                <a:solidFill>
                  <a:srgbClr val="FF0000"/>
                </a:solidFill>
                <a:effectLst/>
                <a:latin typeface="Times New Roman" panose="02020603050405020304" pitchFamily="18" charset="0"/>
              </a:rPr>
              <a:t>imputable.</a:t>
            </a:r>
            <a:r>
              <a:rPr lang="fr-FR" sz="1600" dirty="0"/>
              <a:t/>
            </a:r>
            <a:br>
              <a:rPr lang="fr-FR" sz="1600" dirty="0"/>
            </a:br>
            <a:r>
              <a:rPr lang="fr-FR" sz="1600" b="1" i="0" dirty="0">
                <a:solidFill>
                  <a:srgbClr val="000000"/>
                </a:solidFill>
                <a:effectLst/>
                <a:latin typeface="Times New Roman" panose="02020603050405020304" pitchFamily="18" charset="0"/>
              </a:rPr>
              <a:t>  Pour apprécier le caractère excessif du trouble, il est tenu compte de toutes les circonstances de l'espèce, tels le moment, la fréquence et l'intensité du trouble, la préoccupation ou </a:t>
            </a:r>
            <a:r>
              <a:rPr lang="fr-FR" sz="1600" b="1" i="0" dirty="0">
                <a:solidFill>
                  <a:srgbClr val="FF0000"/>
                </a:solidFill>
                <a:effectLst/>
                <a:latin typeface="Times New Roman" panose="02020603050405020304" pitchFamily="18" charset="0"/>
              </a:rPr>
              <a:t>la destination publique du bien immeuble d'où le trouble causé provient</a:t>
            </a:r>
            <a:r>
              <a:rPr lang="fr-FR" sz="1600" b="1" i="0" dirty="0">
                <a:solidFill>
                  <a:srgbClr val="000000"/>
                </a:solidFill>
                <a:effectLst/>
                <a:latin typeface="Times New Roman" panose="02020603050405020304" pitchFamily="18" charset="0"/>
              </a:rPr>
              <a:t>.</a:t>
            </a:r>
            <a:r>
              <a:rPr lang="fr-FR" sz="1600" dirty="0"/>
              <a:t/>
            </a:r>
            <a:br>
              <a:rPr lang="fr-FR" sz="1600" dirty="0"/>
            </a:br>
            <a:r>
              <a:rPr lang="fr-FR" sz="1600" b="1" i="0" dirty="0">
                <a:solidFill>
                  <a:srgbClr val="000000"/>
                </a:solidFill>
                <a:effectLst/>
                <a:latin typeface="Times New Roman" panose="02020603050405020304" pitchFamily="18" charset="0"/>
              </a:rPr>
              <a:t> </a:t>
            </a:r>
          </a:p>
          <a:p>
            <a:pPr>
              <a:buFont typeface="Wingdings" panose="05000000000000000000" pitchFamily="2" charset="2"/>
              <a:buChar char="è"/>
            </a:pPr>
            <a:endParaRPr lang="fr-FR" sz="1200" dirty="0">
              <a:sym typeface="Wingdings" panose="05000000000000000000" pitchFamily="2" charset="2"/>
            </a:endParaRPr>
          </a:p>
          <a:p>
            <a:pPr>
              <a:buFont typeface="Wingdings" panose="05000000000000000000" pitchFamily="2" charset="2"/>
              <a:buChar char="è"/>
            </a:pPr>
            <a:r>
              <a:rPr lang="fr-FR" sz="1600" dirty="0">
                <a:sym typeface="Wingdings" panose="05000000000000000000" pitchFamily="2" charset="2"/>
              </a:rPr>
              <a:t>Codification des solutions jurisprudentielles pour l’essentiel</a:t>
            </a:r>
          </a:p>
          <a:p>
            <a:pPr>
              <a:buFont typeface="Wingdings" panose="05000000000000000000" pitchFamily="2" charset="2"/>
              <a:buChar char="è"/>
            </a:pPr>
            <a:r>
              <a:rPr lang="fr-FR" sz="1600" dirty="0">
                <a:sym typeface="Wingdings" panose="05000000000000000000" pitchFamily="2" charset="2"/>
              </a:rPr>
              <a:t>Sanction des actions mais aussi d’une omission (ex : chute d’arbre liée à un manque d’entretien)</a:t>
            </a:r>
          </a:p>
          <a:p>
            <a:pPr>
              <a:buFont typeface="Wingdings" panose="05000000000000000000" pitchFamily="2" charset="2"/>
              <a:buChar char="è"/>
            </a:pPr>
            <a:r>
              <a:rPr lang="fr-FR" sz="1600" dirty="0">
                <a:sym typeface="Wingdings" panose="05000000000000000000" pitchFamily="2" charset="2"/>
              </a:rPr>
              <a:t>≠ Faute (mais un trouble peut aussi découler d’une faute, choix du demandeur)</a:t>
            </a:r>
          </a:p>
          <a:p>
            <a:pPr>
              <a:buFont typeface="Wingdings" panose="05000000000000000000" pitchFamily="2" charset="2"/>
              <a:buChar char="è"/>
            </a:pPr>
            <a:r>
              <a:rPr lang="fr-FR" sz="1600" dirty="0"/>
              <a:t>Pas parce qu’on a un permis d’urbanisme ou d’environnement qu’il n’y aura pas de trouble du voisinage (controverse doctrinale)</a:t>
            </a:r>
            <a:br>
              <a:rPr lang="fr-FR" sz="1600" dirty="0"/>
            </a:br>
            <a:r>
              <a:rPr lang="fr-FR" sz="1600" b="1" i="0" dirty="0">
                <a:solidFill>
                  <a:srgbClr val="000000"/>
                </a:solidFill>
                <a:effectLst/>
              </a:rPr>
              <a:t>  </a:t>
            </a:r>
            <a:endParaRPr lang="fr-FR" sz="16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725739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058026" y="514624"/>
            <a:ext cx="4862447" cy="5546047"/>
          </a:xfrm>
        </p:spPr>
        <p:txBody>
          <a:bodyPr anchor="ctr">
            <a:noAutofit/>
          </a:bodyPr>
          <a:lstStyle/>
          <a:p>
            <a:pPr marL="0" indent="0" algn="just">
              <a:buNone/>
            </a:pPr>
            <a:r>
              <a:rPr lang="fr-FR" sz="1400" b="1" dirty="0">
                <a:sym typeface="Wingdings" panose="05000000000000000000" pitchFamily="2" charset="2"/>
              </a:rPr>
              <a:t>Troubles du voisinage</a:t>
            </a:r>
          </a:p>
          <a:p>
            <a:pPr marL="0" indent="0">
              <a:buNone/>
            </a:pPr>
            <a:r>
              <a:rPr lang="fr-FR" sz="1400" dirty="0"/>
              <a:t/>
            </a:r>
            <a:br>
              <a:rPr lang="fr-FR" sz="1400" dirty="0"/>
            </a:br>
            <a:r>
              <a:rPr lang="fr-FR" sz="1400" b="1" i="0" dirty="0">
                <a:solidFill>
                  <a:srgbClr val="000000"/>
                </a:solidFill>
                <a:effectLst/>
              </a:rPr>
              <a:t>  § 2. Celui qui rompt l'équilibre précité est tenu de le rétablir. Le juge ordonne celles des mesures suivantes qui sont adéquates pour rétablir l'équilibre:</a:t>
            </a:r>
            <a:r>
              <a:rPr lang="fr-FR" sz="1400" dirty="0"/>
              <a:t/>
            </a:r>
            <a:br>
              <a:rPr lang="fr-FR" sz="1400" dirty="0"/>
            </a:br>
            <a:r>
              <a:rPr lang="fr-FR" sz="1400" b="1" i="0" dirty="0">
                <a:solidFill>
                  <a:srgbClr val="000000"/>
                </a:solidFill>
                <a:effectLst/>
              </a:rPr>
              <a:t>  1° une indemnité pécuniaire pour compenser le trouble excessif;</a:t>
            </a:r>
            <a:r>
              <a:rPr lang="fr-FR" sz="1400" dirty="0"/>
              <a:t/>
            </a:r>
            <a:br>
              <a:rPr lang="fr-FR" sz="1400" dirty="0"/>
            </a:br>
            <a:r>
              <a:rPr lang="fr-FR" sz="1400" b="1" i="0" dirty="0">
                <a:solidFill>
                  <a:srgbClr val="000000"/>
                </a:solidFill>
                <a:effectLst/>
              </a:rPr>
              <a:t>  2° une indemnité pour les coûts liés aux mesures compensatoires prises quant à l'immeuble troublé pour ramener le trouble à un niveau normal;</a:t>
            </a:r>
            <a:r>
              <a:rPr lang="fr-FR" sz="1400" dirty="0"/>
              <a:t/>
            </a:r>
            <a:br>
              <a:rPr lang="fr-FR" sz="1400" dirty="0"/>
            </a:br>
            <a:r>
              <a:rPr lang="fr-FR" sz="1400" b="1" i="0" dirty="0">
                <a:solidFill>
                  <a:srgbClr val="000000"/>
                </a:solidFill>
                <a:effectLst/>
              </a:rPr>
              <a:t>  3° pour autant que cela ne crée pas un nouveau déséquilibre et que l'usage et la jouissance normaux de l'immeuble ne soient pas ainsi exclus, l'interdiction du trouble rompant l'équilibre ou des mesures, concernant l'immeuble causant le trouble, pour ramener le trouble à un niveau normal. </a:t>
            </a:r>
          </a:p>
          <a:p>
            <a:pPr>
              <a:buFont typeface="Wingdings" panose="05000000000000000000" pitchFamily="2" charset="2"/>
              <a:buChar char="è"/>
            </a:pPr>
            <a:r>
              <a:rPr lang="fr-FR" sz="1400" b="1" dirty="0">
                <a:solidFill>
                  <a:srgbClr val="000000"/>
                </a:solidFill>
                <a:sym typeface="Wingdings" panose="05000000000000000000" pitchFamily="2" charset="2"/>
              </a:rPr>
              <a:t>≠ réparation intégrale de la faute </a:t>
            </a:r>
            <a:r>
              <a:rPr lang="fr-FR" sz="1400" b="1" dirty="0" err="1">
                <a:solidFill>
                  <a:srgbClr val="000000"/>
                </a:solidFill>
                <a:sym typeface="Wingdings" panose="05000000000000000000" pitchFamily="2" charset="2"/>
              </a:rPr>
              <a:t>extra-contractuelle</a:t>
            </a:r>
            <a:r>
              <a:rPr lang="fr-FR" sz="1400" b="1" dirty="0">
                <a:solidFill>
                  <a:srgbClr val="000000"/>
                </a:solidFill>
                <a:sym typeface="Wingdings" panose="05000000000000000000" pitchFamily="2" charset="2"/>
              </a:rPr>
              <a:t> (en pratique cela revient souvent au même)</a:t>
            </a:r>
          </a:p>
          <a:p>
            <a:pPr>
              <a:buFont typeface="Wingdings" panose="05000000000000000000" pitchFamily="2" charset="2"/>
              <a:buChar char="è"/>
            </a:pPr>
            <a:r>
              <a:rPr lang="fr-FR" sz="1400" b="1" dirty="0">
                <a:solidFill>
                  <a:srgbClr val="000000"/>
                </a:solidFill>
                <a:sym typeface="Wingdings" panose="05000000000000000000" pitchFamily="2" charset="2"/>
              </a:rPr>
              <a:t>Mesures visées peuvent se combiner </a:t>
            </a:r>
          </a:p>
          <a:p>
            <a:pPr>
              <a:buFont typeface="Wingdings" panose="05000000000000000000" pitchFamily="2" charset="2"/>
              <a:buChar char="è"/>
            </a:pPr>
            <a:r>
              <a:rPr lang="fr-FR" sz="1400" b="1" dirty="0">
                <a:solidFill>
                  <a:srgbClr val="000000"/>
                </a:solidFill>
                <a:sym typeface="Wingdings" panose="05000000000000000000" pitchFamily="2" charset="2"/>
              </a:rPr>
              <a:t>Intervention sur le fonds de la victime du trouble possible (ex. mur anti-bruit, plantations,…)</a:t>
            </a:r>
          </a:p>
          <a:p>
            <a:pPr>
              <a:buFont typeface="Wingdings" panose="05000000000000000000" pitchFamily="2" charset="2"/>
              <a:buChar char="è"/>
            </a:pPr>
            <a:r>
              <a:rPr lang="fr-FR" sz="1400" b="1" dirty="0">
                <a:solidFill>
                  <a:srgbClr val="000000"/>
                </a:solidFill>
                <a:sym typeface="Wingdings" panose="05000000000000000000" pitchFamily="2" charset="2"/>
              </a:rPr>
              <a:t>Quid de la « réceptivité » particulière de la victime  ?</a:t>
            </a:r>
            <a:endParaRPr lang="fr-FR" sz="14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40260833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058026" y="514624"/>
            <a:ext cx="4862447" cy="5546047"/>
          </a:xfrm>
        </p:spPr>
        <p:txBody>
          <a:bodyPr anchor="ctr">
            <a:noAutofit/>
          </a:bodyPr>
          <a:lstStyle/>
          <a:p>
            <a:pPr marL="0" indent="0" algn="just">
              <a:buNone/>
            </a:pPr>
            <a:r>
              <a:rPr lang="fr-FR" sz="1600" b="1" dirty="0">
                <a:sym typeface="Wingdings" panose="05000000000000000000" pitchFamily="2" charset="2"/>
              </a:rPr>
              <a:t>Troubles du voisinage</a:t>
            </a:r>
          </a:p>
          <a:p>
            <a:pPr marL="0" indent="0">
              <a:buNone/>
            </a:pPr>
            <a:r>
              <a:rPr lang="fr-FR" sz="1600" dirty="0"/>
              <a:t/>
            </a:r>
            <a:br>
              <a:rPr lang="fr-FR" sz="1600" dirty="0"/>
            </a:br>
            <a:r>
              <a:rPr lang="fr-FR" sz="1600" b="1" i="0" dirty="0">
                <a:solidFill>
                  <a:srgbClr val="000000"/>
                </a:solidFill>
                <a:effectLst/>
              </a:rPr>
              <a:t>§ 3. Si l'un ou les deux biens immeubles voisins sont grevés d'un droit en faveur d'un tiers, qui dispose d'un attribut du droit de propriété, les paragraphes 1 et 2 s'appliquent à ce tiers pour autant que le trouble soit causé par l'exercice de l'attribut et pouvant lui être </a:t>
            </a:r>
            <a:r>
              <a:rPr lang="fr-FR" sz="1600" b="1" i="0" dirty="0">
                <a:solidFill>
                  <a:srgbClr val="FF0000"/>
                </a:solidFill>
                <a:effectLst/>
              </a:rPr>
              <a:t>imputé.</a:t>
            </a:r>
            <a:r>
              <a:rPr lang="fr-FR" sz="1600" dirty="0">
                <a:solidFill>
                  <a:srgbClr val="FF0000"/>
                </a:solidFill>
              </a:rPr>
              <a:t/>
            </a:r>
            <a:br>
              <a:rPr lang="fr-FR" sz="1600" dirty="0">
                <a:solidFill>
                  <a:srgbClr val="FF0000"/>
                </a:solidFill>
              </a:rPr>
            </a:br>
            <a:r>
              <a:rPr lang="fr-FR" sz="1600" b="1" i="0" dirty="0">
                <a:solidFill>
                  <a:srgbClr val="000000"/>
                </a:solidFill>
                <a:effectLst/>
              </a:rPr>
              <a:t>  Si le trouble résulte de travaux autorisés expressément ou tacitement par le propriétaire concerné ou le titulaire de l'attribut du droit de propriété, il est réputé lui être imputable.</a:t>
            </a:r>
            <a:r>
              <a:rPr lang="fr-FR" sz="1600" dirty="0"/>
              <a:t/>
            </a:r>
            <a:br>
              <a:rPr lang="fr-FR" sz="1600" dirty="0"/>
            </a:br>
            <a:endParaRPr lang="fr-FR" sz="1600" dirty="0"/>
          </a:p>
          <a:p>
            <a:pPr>
              <a:buFont typeface="Wingdings" panose="05000000000000000000" pitchFamily="2" charset="2"/>
              <a:buChar char="è"/>
            </a:pPr>
            <a:r>
              <a:rPr lang="fr-FR" sz="1600" b="1" dirty="0">
                <a:sym typeface="Wingdings" panose="05000000000000000000" pitchFamily="2" charset="2"/>
              </a:rPr>
              <a:t>Imputabilité au titulaire d’un droit réel ou personnel</a:t>
            </a:r>
          </a:p>
          <a:p>
            <a:pPr>
              <a:buFont typeface="Wingdings" panose="05000000000000000000" pitchFamily="2" charset="2"/>
              <a:buChar char="è"/>
            </a:pPr>
            <a:r>
              <a:rPr lang="fr-FR" sz="1600" b="1" dirty="0">
                <a:sym typeface="Wingdings" panose="05000000000000000000" pitchFamily="2" charset="2"/>
              </a:rPr>
              <a:t>En principe et sauf clause contractuelles (! Fréquentes en pratique), pas pour l’architecte ni l’entrepreneur qui n’ont pas de droits réels ou personnels sur l’immeuble – Attention aux assurances, qui parfois excluent les troubles du voisinage</a:t>
            </a:r>
          </a:p>
          <a:p>
            <a:pPr>
              <a:buFont typeface="Wingdings" panose="05000000000000000000" pitchFamily="2" charset="2"/>
              <a:buChar char="è"/>
            </a:pPr>
            <a:endParaRPr lang="fr-FR" sz="14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9670846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058026" y="514624"/>
            <a:ext cx="4862447" cy="5546047"/>
          </a:xfrm>
        </p:spPr>
        <p:txBody>
          <a:bodyPr anchor="ctr">
            <a:noAutofit/>
          </a:bodyPr>
          <a:lstStyle/>
          <a:p>
            <a:pPr marL="0" indent="0" algn="just">
              <a:buNone/>
            </a:pPr>
            <a:r>
              <a:rPr lang="fr-FR" sz="1600" b="1" dirty="0">
                <a:sym typeface="Wingdings" panose="05000000000000000000" pitchFamily="2" charset="2"/>
              </a:rPr>
              <a:t>Troubles du voisinage</a:t>
            </a:r>
          </a:p>
          <a:p>
            <a:pPr marL="0" indent="0">
              <a:buNone/>
            </a:pPr>
            <a:r>
              <a:rPr lang="fr-FR" sz="1600" dirty="0"/>
              <a:t/>
            </a:r>
            <a:br>
              <a:rPr lang="fr-FR" sz="1600" dirty="0"/>
            </a:br>
            <a:r>
              <a:rPr lang="fr-FR" sz="1600" b="1" i="0" dirty="0">
                <a:solidFill>
                  <a:srgbClr val="000000"/>
                </a:solidFill>
                <a:effectLst/>
              </a:rPr>
              <a:t>§ 3. Si l'un ou les deux biens immeubles voisins sont grevés d'un droit en faveur d'un tiers, qui dispose d'un attribut du droit de propriété, les paragraphes 1 et 2 s'appliquent à ce tiers pour autant que le trouble soit causé par l'exercice de l'attribut et pouvant lui être imputé.</a:t>
            </a:r>
            <a:r>
              <a:rPr lang="fr-FR" sz="1600" dirty="0"/>
              <a:t/>
            </a:r>
            <a:br>
              <a:rPr lang="fr-FR" sz="1600" dirty="0"/>
            </a:br>
            <a:r>
              <a:rPr lang="fr-FR" sz="1600" b="1" i="0" dirty="0">
                <a:solidFill>
                  <a:srgbClr val="000000"/>
                </a:solidFill>
                <a:effectLst/>
              </a:rPr>
              <a:t>  Si le trouble résulte de travaux autorisés expressément ou tacitement par le propriétaire concerné ou le titulaire de l'attribut du droit de propriété, il est réputé lui être imputable.</a:t>
            </a:r>
            <a:r>
              <a:rPr lang="fr-FR" sz="1600" dirty="0"/>
              <a:t/>
            </a:r>
            <a:br>
              <a:rPr lang="fr-FR" sz="1600" dirty="0"/>
            </a:br>
            <a:endParaRPr lang="fr-FR" sz="1600" dirty="0"/>
          </a:p>
          <a:p>
            <a:pPr>
              <a:buFont typeface="Wingdings" panose="05000000000000000000" pitchFamily="2" charset="2"/>
              <a:buChar char="è"/>
            </a:pPr>
            <a:r>
              <a:rPr lang="fr-FR" sz="1600" b="1" dirty="0">
                <a:sym typeface="Wingdings" panose="05000000000000000000" pitchFamily="2" charset="2"/>
              </a:rPr>
              <a:t>Imputabilité au titulaire d’un droit réel ou personnel</a:t>
            </a:r>
          </a:p>
          <a:p>
            <a:pPr>
              <a:buFont typeface="Wingdings" panose="05000000000000000000" pitchFamily="2" charset="2"/>
              <a:buChar char="è"/>
            </a:pPr>
            <a:r>
              <a:rPr lang="fr-FR" sz="1600" b="1" dirty="0">
                <a:sym typeface="Wingdings" panose="05000000000000000000" pitchFamily="2" charset="2"/>
              </a:rPr>
              <a:t>En principe et sauf clause contractuelles (! Fréquentes en pratique), pas pour l’architecte ni l’entrepreneur qui n’ont pas de droits réels ou personnels sur l’immeuble – Attention aux assurances, qui parfois excluent les troubles du voisinage</a:t>
            </a:r>
          </a:p>
          <a:p>
            <a:pPr>
              <a:buFont typeface="Wingdings" panose="05000000000000000000" pitchFamily="2" charset="2"/>
              <a:buChar char="è"/>
            </a:pPr>
            <a:endParaRPr lang="fr-FR" sz="14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33808926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058026" y="514624"/>
            <a:ext cx="4862447" cy="5546047"/>
          </a:xfrm>
        </p:spPr>
        <p:txBody>
          <a:bodyPr anchor="ctr">
            <a:noAutofit/>
          </a:bodyPr>
          <a:lstStyle/>
          <a:p>
            <a:pPr marL="0" indent="0" algn="just">
              <a:buNone/>
            </a:pPr>
            <a:r>
              <a:rPr lang="fr-FR" sz="1600" b="1" dirty="0">
                <a:sym typeface="Wingdings" panose="05000000000000000000" pitchFamily="2" charset="2"/>
              </a:rPr>
              <a:t>Troubles du voisinage</a:t>
            </a:r>
          </a:p>
          <a:p>
            <a:pPr marL="0" indent="0">
              <a:buNone/>
            </a:pPr>
            <a:r>
              <a:rPr lang="fr-FR" sz="1600" dirty="0"/>
              <a:t/>
            </a:r>
            <a:br>
              <a:rPr lang="fr-FR" sz="1600" dirty="0"/>
            </a:br>
            <a:r>
              <a:rPr lang="fr-FR" sz="1600" b="1" i="0" dirty="0">
                <a:solidFill>
                  <a:srgbClr val="000000"/>
                </a:solidFill>
                <a:effectLst/>
                <a:latin typeface="Times New Roman" panose="02020603050405020304" pitchFamily="18" charset="0"/>
              </a:rPr>
              <a:t>§ 4. L'action pour trouble anormal de voisinage se prescrit conformément à l'article 2262bis, § 1er, alinéas 2 et 3, de l'ancien Code civil.</a:t>
            </a:r>
            <a:r>
              <a:rPr lang="fr-FR" sz="1600" dirty="0"/>
              <a:t/>
            </a:r>
            <a:br>
              <a:rPr lang="fr-FR" sz="1600" dirty="0"/>
            </a:br>
            <a:endParaRPr lang="fr-FR" sz="1600" dirty="0"/>
          </a:p>
          <a:p>
            <a:pPr>
              <a:buFont typeface="Wingdings" panose="05000000000000000000" pitchFamily="2" charset="2"/>
              <a:buChar char="è"/>
            </a:pPr>
            <a:r>
              <a:rPr lang="fr-FR" sz="1600" b="1" dirty="0">
                <a:sym typeface="Wingdings" panose="05000000000000000000" pitchFamily="2" charset="2"/>
              </a:rPr>
              <a:t>Prescription de 5 ans (conforme à la jurisprudence) à dater du jour où la personne lésée a connaissance du dommage ou de son aggravation et de l’identité du responsable</a:t>
            </a:r>
          </a:p>
          <a:p>
            <a:pPr>
              <a:buFont typeface="Wingdings" panose="05000000000000000000" pitchFamily="2" charset="2"/>
              <a:buChar char="è"/>
            </a:pPr>
            <a:r>
              <a:rPr lang="fr-FR" sz="1600" b="1" dirty="0">
                <a:sym typeface="Wingdings" panose="05000000000000000000" pitchFamily="2" charset="2"/>
              </a:rPr>
              <a:t>Mais maximum 20 ans après le fait donnant lieu à l’obligation d’indemniser</a:t>
            </a:r>
          </a:p>
          <a:p>
            <a:pPr>
              <a:buFont typeface="Wingdings" panose="05000000000000000000" pitchFamily="2" charset="2"/>
              <a:buChar char="è"/>
            </a:pPr>
            <a:r>
              <a:rPr lang="fr-FR" sz="1600" b="1" dirty="0">
                <a:sym typeface="Wingdings" panose="05000000000000000000" pitchFamily="2" charset="2"/>
              </a:rPr>
              <a:t>Quid du trouble « continu » ? Nouveau délai à chaque manifestation du trouble ?</a:t>
            </a:r>
          </a:p>
          <a:p>
            <a:pPr>
              <a:buFont typeface="Wingdings" panose="05000000000000000000" pitchFamily="2" charset="2"/>
              <a:buChar char="è"/>
            </a:pPr>
            <a:r>
              <a:rPr lang="fr-FR" sz="1600" b="1" dirty="0">
                <a:sym typeface="Wingdings" panose="05000000000000000000" pitchFamily="2" charset="2"/>
              </a:rPr>
              <a:t>Quid de l’aggravation ? « Augmentation imprévue du dommage ne s’inscrivant pas dans l’évolution raisonnablement prévisible du dommage initial » (Liège, 4 mai 2018, JLMB p. 1566) </a:t>
            </a:r>
          </a:p>
          <a:p>
            <a:pPr marL="0" indent="0">
              <a:buNone/>
            </a:pPr>
            <a:endParaRPr lang="fr-FR" sz="14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126910861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058026" y="514624"/>
            <a:ext cx="4862447" cy="5546047"/>
          </a:xfrm>
        </p:spPr>
        <p:txBody>
          <a:bodyPr anchor="ctr">
            <a:noAutofit/>
          </a:bodyPr>
          <a:lstStyle/>
          <a:p>
            <a:pPr marL="0" indent="0" algn="just">
              <a:buNone/>
            </a:pPr>
            <a:r>
              <a:rPr lang="fr-FR" sz="1600" b="1" dirty="0">
                <a:sym typeface="Wingdings" panose="05000000000000000000" pitchFamily="2" charset="2"/>
              </a:rPr>
              <a:t>Troubles du voisinage</a:t>
            </a:r>
          </a:p>
          <a:p>
            <a:pPr marL="0" indent="0">
              <a:buNone/>
            </a:pPr>
            <a:r>
              <a:rPr lang="fr-FR" sz="1600" dirty="0"/>
              <a:t/>
            </a:r>
            <a:br>
              <a:rPr lang="fr-FR" sz="1600" dirty="0"/>
            </a:br>
            <a:r>
              <a:rPr lang="fr-FR" sz="1600" b="1" i="0" dirty="0">
                <a:solidFill>
                  <a:srgbClr val="000000"/>
                </a:solidFill>
                <a:effectLst/>
              </a:rPr>
              <a:t> Art. 3.102. Prévention des troubles anormaux de voisinage</a:t>
            </a:r>
            <a:r>
              <a:rPr lang="fr-FR" sz="1600" dirty="0"/>
              <a:t/>
            </a:r>
            <a:br>
              <a:rPr lang="fr-FR" sz="1600" dirty="0"/>
            </a:br>
            <a:r>
              <a:rPr lang="fr-FR" sz="1600" b="1" i="0" dirty="0">
                <a:solidFill>
                  <a:srgbClr val="000000"/>
                </a:solidFill>
                <a:effectLst/>
              </a:rPr>
              <a:t>  Si un bien immeuble occasionne des risques graves et manifestes en matière de sécurité, de santé ou de pollution à l'égard d'un bien immeuble voisin, rompant ainsi l'équilibre entre les biens immeubles, le propriétaire ou l'occupant de ce bien immeuble voisin peut demander en justice que des mesures préventives soient prises afin d'empêcher que le risque se réalise.</a:t>
            </a:r>
          </a:p>
          <a:p>
            <a:pPr marL="0" indent="0">
              <a:buNone/>
            </a:pPr>
            <a:endParaRPr lang="fr-FR" sz="1600" b="1" dirty="0">
              <a:solidFill>
                <a:srgbClr val="000000"/>
              </a:solidFill>
              <a:sym typeface="Wingdings" panose="05000000000000000000" pitchFamily="2" charset="2"/>
            </a:endParaRPr>
          </a:p>
          <a:p>
            <a:pPr>
              <a:buFont typeface="Wingdings" panose="05000000000000000000" pitchFamily="2" charset="2"/>
              <a:buChar char="è"/>
            </a:pPr>
            <a:r>
              <a:rPr lang="fr-FR" sz="1600" b="1" dirty="0">
                <a:solidFill>
                  <a:srgbClr val="000000"/>
                </a:solidFill>
                <a:sym typeface="Wingdings" panose="05000000000000000000" pitchFamily="2" charset="2"/>
              </a:rPr>
              <a:t>Nouveauté (bien que l’action « ad futurum » existe déjà dans le code judiciaire – art. 18 al 2  (elle est d’ailleurs toujours d’application quand les conditions de l’article 3.102 ne sont pas remplies)</a:t>
            </a:r>
          </a:p>
          <a:p>
            <a:pPr>
              <a:buFont typeface="Wingdings" panose="05000000000000000000" pitchFamily="2" charset="2"/>
              <a:buChar char="è"/>
            </a:pPr>
            <a:r>
              <a:rPr lang="fr-FR" sz="1600" b="1" dirty="0">
                <a:solidFill>
                  <a:srgbClr val="000000"/>
                </a:solidFill>
                <a:sym typeface="Wingdings" panose="05000000000000000000" pitchFamily="2" charset="2"/>
              </a:rPr>
              <a:t>Exemples : mur non entretenu, arbre menaçant de s’effondrer, quid des antennes GSM ?</a:t>
            </a:r>
            <a:endParaRPr lang="fr-FR" sz="1600" b="1" dirty="0">
              <a:sym typeface="Wingdings" panose="05000000000000000000" pitchFamily="2" charset="2"/>
            </a:endParaRPr>
          </a:p>
          <a:p>
            <a:pPr marL="0" indent="0">
              <a:buNone/>
            </a:pPr>
            <a:r>
              <a:rPr lang="fr-FR" sz="1600" b="1" i="0" dirty="0">
                <a:solidFill>
                  <a:srgbClr val="000000"/>
                </a:solidFill>
                <a:effectLst/>
              </a:rPr>
              <a:t>  </a:t>
            </a:r>
            <a:endParaRPr lang="fr-FR" sz="1600"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81015014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sz="2800" dirty="0">
                <a:solidFill>
                  <a:srgbClr val="FFFFFF"/>
                </a:solidFill>
                <a:latin typeface="+mn-lt"/>
              </a:rPr>
              <a:t>III.7</a:t>
            </a:r>
            <a:r>
              <a:rPr lang="fr-BE" sz="2800" dirty="0">
                <a:solidFill>
                  <a:schemeClr val="bg1"/>
                </a:solidFill>
                <a:latin typeface="+mn-lt"/>
              </a:rPr>
              <a:t>. </a:t>
            </a:r>
            <a:r>
              <a:rPr lang="fr-FR" sz="2800" b="1" dirty="0">
                <a:solidFill>
                  <a:schemeClr val="bg1"/>
                </a:solidFill>
                <a:latin typeface="+mn-lt"/>
              </a:rPr>
              <a:t>Les relations de voisinage (Sélection)</a:t>
            </a:r>
            <a:br>
              <a:rPr lang="fr-FR" sz="2800" b="1" dirty="0">
                <a:solidFill>
                  <a:schemeClr val="bg1"/>
                </a:solidFill>
                <a:latin typeface="+mn-lt"/>
              </a:rPr>
            </a:br>
            <a:r>
              <a:rPr lang="fr-FR" sz="2800" b="1" dirty="0">
                <a:solidFill>
                  <a:schemeClr val="bg1"/>
                </a:solidFill>
                <a:latin typeface="+mn-lt"/>
              </a:rPr>
              <a:t>Troubles du voisinage</a:t>
            </a:r>
            <a:r>
              <a:rPr lang="fr-FR" sz="2800" b="1" dirty="0"/>
              <a:t/>
            </a:r>
            <a:br>
              <a:rPr lang="fr-FR" sz="2800" b="1" dirty="0"/>
            </a:br>
            <a:r>
              <a:rPr lang="fr-FR" sz="2800" b="1" dirty="0"/>
              <a:t/>
            </a:r>
            <a:br>
              <a:rPr lang="fr-FR" sz="2800" b="1" dirty="0"/>
            </a:br>
            <a:r>
              <a:rPr lang="fr-BE" sz="2800" dirty="0">
                <a:solidFill>
                  <a:schemeClr val="bg1"/>
                </a:solidFill>
                <a:latin typeface="+mn-lt"/>
              </a:rPr>
              <a:t> </a:t>
            </a:r>
            <a:endParaRPr lang="fr-BE" sz="2800" dirty="0">
              <a:solidFill>
                <a:srgbClr val="FFFFFF"/>
              </a:solidFill>
              <a:latin typeface="+mn-lt"/>
            </a:endParaRP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058026" y="514624"/>
            <a:ext cx="4862447" cy="5546047"/>
          </a:xfrm>
        </p:spPr>
        <p:txBody>
          <a:bodyPr anchor="ctr">
            <a:noAutofit/>
          </a:bodyPr>
          <a:lstStyle/>
          <a:p>
            <a:pPr marL="0" indent="0" algn="just">
              <a:buNone/>
            </a:pPr>
            <a:r>
              <a:rPr lang="fr-FR" sz="1600" b="1" dirty="0">
                <a:sym typeface="Wingdings" panose="05000000000000000000" pitchFamily="2" charset="2"/>
              </a:rPr>
              <a:t>Compétence : juge de paix quel que soit le montant (nouveauté)</a:t>
            </a:r>
          </a:p>
          <a:p>
            <a:pPr marL="0" indent="0" algn="just">
              <a:buNone/>
            </a:pPr>
            <a:endParaRPr lang="fr-FR" sz="1600" b="1" dirty="0">
              <a:sym typeface="Wingdings" panose="05000000000000000000" pitchFamily="2" charset="2"/>
            </a:endParaRPr>
          </a:p>
          <a:p>
            <a:pPr marL="0" indent="0" algn="just">
              <a:buNone/>
            </a:pPr>
            <a:r>
              <a:rPr lang="fr-FR" sz="1600" b="1" dirty="0">
                <a:sym typeface="Wingdings" panose="05000000000000000000" pitchFamily="2" charset="2"/>
              </a:rPr>
              <a:t> ! Troubles du voisinage peut s’appliquer au chant d’un coq ou à l’usage d’instruments de musique mais aussi aux nuisances d’un aéroport ou d’une installation classée</a:t>
            </a: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9104635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EE2AD96-B495-4E06-9291-B71706F72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53CF6D67-C5A8-4ADD-9E8E-1E38CA1D31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6909FA0-B515-4681-B7A8-FA281D133B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21C9FE86-FCC3-4A31-AA1C-C882262B7F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7D96243B-ECED-4B71-8E06-AE9A285EAD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A09989E4-EFDC-4A90-A633-E0525FB413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xmlns="" id="{5A47127F-107B-457D-8BD1-A6F40E25A637}"/>
              </a:ext>
            </a:extLst>
          </p:cNvPr>
          <p:cNvSpPr>
            <a:spLocks noGrp="1"/>
          </p:cNvSpPr>
          <p:nvPr>
            <p:ph type="title"/>
          </p:nvPr>
        </p:nvSpPr>
        <p:spPr>
          <a:xfrm>
            <a:off x="826395" y="649480"/>
            <a:ext cx="4230100" cy="3387497"/>
          </a:xfrm>
        </p:spPr>
        <p:txBody>
          <a:bodyPr anchor="b">
            <a:normAutofit/>
          </a:bodyPr>
          <a:lstStyle/>
          <a:p>
            <a:pPr algn="r"/>
            <a:r>
              <a:rPr lang="fr-BE" dirty="0">
                <a:solidFill>
                  <a:srgbClr val="FFFFFF"/>
                </a:solidFill>
                <a:latin typeface="+mn-lt"/>
              </a:rPr>
              <a:t>Conclusions</a:t>
            </a:r>
            <a:r>
              <a:rPr lang="fr-BE" sz="2800" dirty="0">
                <a:solidFill>
                  <a:srgbClr val="FFFFFF"/>
                </a:solidFill>
                <a:latin typeface="+mn-lt"/>
              </a:rPr>
              <a:t> </a:t>
            </a:r>
          </a:p>
        </p:txBody>
      </p:sp>
      <p:sp>
        <p:nvSpPr>
          <p:cNvPr id="3" name="Espace réservé du contenu 2">
            <a:extLst>
              <a:ext uri="{FF2B5EF4-FFF2-40B4-BE49-F238E27FC236}">
                <a16:creationId xmlns:a16="http://schemas.microsoft.com/office/drawing/2014/main" xmlns="" id="{1B683077-A1A3-4941-860E-698B8FAD8B7C}"/>
              </a:ext>
            </a:extLst>
          </p:cNvPr>
          <p:cNvSpPr>
            <a:spLocks noGrp="1"/>
          </p:cNvSpPr>
          <p:nvPr>
            <p:ph idx="1"/>
          </p:nvPr>
        </p:nvSpPr>
        <p:spPr>
          <a:xfrm>
            <a:off x="6310274" y="514624"/>
            <a:ext cx="4862447" cy="5546047"/>
          </a:xfrm>
        </p:spPr>
        <p:txBody>
          <a:bodyPr anchor="ctr">
            <a:noAutofit/>
          </a:bodyPr>
          <a:lstStyle/>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a:p>
            <a:pPr marL="0" indent="0" algn="just">
              <a:buNone/>
            </a:pPr>
            <a:endParaRPr lang="fr-FR" b="1" dirty="0">
              <a:sym typeface="Wingdings" panose="05000000000000000000" pitchFamily="2" charset="2"/>
            </a:endParaRPr>
          </a:p>
        </p:txBody>
      </p:sp>
      <p:pic>
        <p:nvPicPr>
          <p:cNvPr id="11" name="Image 10">
            <a:extLst>
              <a:ext uri="{FF2B5EF4-FFF2-40B4-BE49-F238E27FC236}">
                <a16:creationId xmlns:a16="http://schemas.microsoft.com/office/drawing/2014/main" xmlns="" id="{C4C5AF34-D851-CD45-B7FB-B09F6ED4B49C}"/>
              </a:ext>
            </a:extLst>
          </p:cNvPr>
          <p:cNvPicPr>
            <a:picLocks noChangeAspect="1"/>
          </p:cNvPicPr>
          <p:nvPr/>
        </p:nvPicPr>
        <p:blipFill rotWithShape="1">
          <a:blip r:embed="rId2"/>
          <a:srcRect b="39790"/>
          <a:stretch/>
        </p:blipFill>
        <p:spPr>
          <a:xfrm>
            <a:off x="57061" y="6275423"/>
            <a:ext cx="1538669" cy="463219"/>
          </a:xfrm>
          <a:prstGeom prst="rect">
            <a:avLst/>
          </a:prstGeom>
        </p:spPr>
      </p:pic>
      <p:sp>
        <p:nvSpPr>
          <p:cNvPr id="13" name="Rectangle 12"/>
          <p:cNvSpPr/>
          <p:nvPr/>
        </p:nvSpPr>
        <p:spPr>
          <a:xfrm>
            <a:off x="1577624" y="6231739"/>
            <a:ext cx="4058877" cy="477054"/>
          </a:xfrm>
          <a:prstGeom prst="rect">
            <a:avLst/>
          </a:prstGeom>
        </p:spPr>
        <p:txBody>
          <a:bodyPr wrap="square">
            <a:spAutoFit/>
          </a:bodyPr>
          <a:lstStyle/>
          <a:p>
            <a:r>
              <a:rPr lang="fr-BE" sz="1200" b="1" dirty="0" err="1" smtClean="0">
                <a:solidFill>
                  <a:srgbClr val="FF0000"/>
                </a:solidFill>
                <a:effectLst>
                  <a:outerShdw blurRad="38100" dist="38100" dir="2700000" algn="tl">
                    <a:srgbClr val="000000">
                      <a:alpha val="43137"/>
                    </a:srgbClr>
                  </a:outerShdw>
                </a:effectLst>
                <a:hlinkClick r:id="rId3"/>
              </a:rPr>
              <a:t>l</a:t>
            </a:r>
            <a:r>
              <a:rPr lang="fr-BE" sz="1400" b="1" dirty="0" err="1" smtClean="0">
                <a:solidFill>
                  <a:srgbClr val="FF0000"/>
                </a:solidFill>
                <a:effectLst>
                  <a:outerShdw blurRad="38100" dist="38100" dir="2700000" algn="tl">
                    <a:srgbClr val="000000">
                      <a:alpha val="43137"/>
                    </a:srgbClr>
                  </a:outerShdw>
                </a:effectLst>
                <a:hlinkClick r:id="rId3"/>
              </a:rPr>
              <a:t>d@resolved.law</a:t>
            </a:r>
            <a:r>
              <a:rPr lang="fr-BE" sz="1100" b="1" dirty="0" smtClean="0">
                <a:solidFill>
                  <a:schemeClr val="bg1"/>
                </a:solidFill>
                <a:effectLst>
                  <a:outerShdw blurRad="38100" dist="38100" dir="2700000" algn="tl">
                    <a:srgbClr val="000000">
                      <a:alpha val="43137"/>
                    </a:srgbClr>
                  </a:outerShdw>
                </a:effectLst>
              </a:rPr>
              <a:t>  -  Av </a:t>
            </a:r>
            <a:r>
              <a:rPr lang="fr-BE" sz="1100" b="1" dirty="0" err="1">
                <a:solidFill>
                  <a:schemeClr val="bg1"/>
                </a:solidFill>
                <a:effectLst>
                  <a:outerShdw blurRad="38100" dist="38100" dir="2700000" algn="tl">
                    <a:srgbClr val="000000">
                      <a:alpha val="43137"/>
                    </a:srgbClr>
                  </a:outerShdw>
                </a:effectLst>
              </a:rPr>
              <a:t>Herrmann-Debroux</a:t>
            </a:r>
            <a:r>
              <a:rPr lang="fr-BE" sz="1100" b="1" dirty="0">
                <a:solidFill>
                  <a:schemeClr val="bg1"/>
                </a:solidFill>
                <a:effectLst>
                  <a:outerShdw blurRad="38100" dist="38100" dir="2700000" algn="tl">
                    <a:srgbClr val="000000">
                      <a:alpha val="43137"/>
                    </a:srgbClr>
                  </a:outerShdw>
                </a:effectLst>
              </a:rPr>
              <a:t>, 40 - 1160 </a:t>
            </a:r>
            <a:r>
              <a:rPr lang="fr-BE" sz="1100" b="1" dirty="0" smtClean="0">
                <a:solidFill>
                  <a:schemeClr val="bg1"/>
                </a:solidFill>
                <a:effectLst>
                  <a:outerShdw blurRad="38100" dist="38100" dir="2700000" algn="tl">
                    <a:srgbClr val="000000">
                      <a:alpha val="43137"/>
                    </a:srgbClr>
                  </a:outerShdw>
                </a:effectLst>
              </a:rPr>
              <a:t>Bruxelles </a:t>
            </a:r>
          </a:p>
          <a:p>
            <a:r>
              <a:rPr lang="fr-BE" sz="1100" b="1" dirty="0" smtClean="0">
                <a:solidFill>
                  <a:schemeClr val="bg1"/>
                </a:solidFill>
                <a:effectLst>
                  <a:outerShdw blurRad="38100" dist="38100" dir="2700000" algn="tl">
                    <a:srgbClr val="000000">
                      <a:alpha val="43137"/>
                    </a:srgbClr>
                  </a:outerShdw>
                </a:effectLst>
              </a:rPr>
              <a:t>-  www.resolved.law   </a:t>
            </a:r>
            <a:r>
              <a:rPr lang="fr-BE" sz="1100" b="1" dirty="0">
                <a:solidFill>
                  <a:schemeClr val="bg1"/>
                </a:solidFill>
                <a:effectLst>
                  <a:outerShdw blurRad="38100" dist="38100" dir="2700000" algn="tl">
                    <a:srgbClr val="000000">
                      <a:alpha val="43137"/>
                    </a:srgbClr>
                  </a:outerShdw>
                </a:effectLst>
              </a:rPr>
              <a:t>–   Tél : +32 2 315 53 00</a:t>
            </a:r>
            <a:endParaRPr lang="fr-BE" sz="1100" dirty="0"/>
          </a:p>
        </p:txBody>
      </p:sp>
    </p:spTree>
    <p:extLst>
      <p:ext uri="{BB962C8B-B14F-4D97-AF65-F5344CB8AC3E}">
        <p14:creationId xmlns:p14="http://schemas.microsoft.com/office/powerpoint/2010/main" val="273251256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2E639F3-088A-49B0-B4AA-7F91F0D9EE8C}"/>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xmlns="" id="{62D5941C-BA8D-4ADC-847E-653FB6AF62F6}"/>
              </a:ext>
            </a:extLst>
          </p:cNvPr>
          <p:cNvSpPr>
            <a:spLocks noGrp="1"/>
          </p:cNvSpPr>
          <p:nvPr>
            <p:ph idx="1"/>
          </p:nvPr>
        </p:nvSpPr>
        <p:spPr/>
        <p:txBody>
          <a:bodyPr/>
          <a:lstStyle/>
          <a:p>
            <a:endParaRPr lang="fr-BE" dirty="0"/>
          </a:p>
        </p:txBody>
      </p:sp>
      <p:sp>
        <p:nvSpPr>
          <p:cNvPr id="4" name="Rectangle 3"/>
          <p:cNvSpPr/>
          <p:nvPr/>
        </p:nvSpPr>
        <p:spPr>
          <a:xfrm>
            <a:off x="3048000" y="2967335"/>
            <a:ext cx="6096000" cy="923330"/>
          </a:xfrm>
          <a:prstGeom prst="rect">
            <a:avLst/>
          </a:prstGeom>
        </p:spPr>
        <p:txBody>
          <a:bodyPr>
            <a:spAutoFit/>
          </a:bodyPr>
          <a:lstStyle/>
          <a:p>
            <a:r>
              <a:rPr lang="fr-BE" dirty="0" err="1"/>
              <a:t>We</a:t>
            </a:r>
            <a:r>
              <a:rPr lang="fr-BE" dirty="0"/>
              <a:t> </a:t>
            </a:r>
            <a:r>
              <a:rPr lang="fr-BE" dirty="0" err="1"/>
              <a:t>hebben</a:t>
            </a:r>
            <a:r>
              <a:rPr lang="fr-BE" dirty="0"/>
              <a:t> </a:t>
            </a:r>
            <a:r>
              <a:rPr lang="fr-BE" dirty="0" err="1"/>
              <a:t>uw</a:t>
            </a:r>
            <a:r>
              <a:rPr lang="fr-BE" dirty="0"/>
              <a:t> </a:t>
            </a:r>
            <a:r>
              <a:rPr lang="fr-BE" dirty="0" err="1"/>
              <a:t>herinnering</a:t>
            </a:r>
            <a:r>
              <a:rPr lang="fr-BE" dirty="0"/>
              <a:t> van 21 </a:t>
            </a:r>
            <a:r>
              <a:rPr lang="fr-BE" dirty="0" err="1"/>
              <a:t>mei</a:t>
            </a:r>
            <a:r>
              <a:rPr lang="fr-BE" dirty="0"/>
              <a:t> 2021 met </a:t>
            </a:r>
            <a:r>
              <a:rPr lang="fr-BE" dirty="0" err="1"/>
              <a:t>betrekking</a:t>
            </a:r>
            <a:r>
              <a:rPr lang="fr-BE" dirty="0"/>
              <a:t> </a:t>
            </a:r>
            <a:r>
              <a:rPr lang="fr-BE" dirty="0" err="1"/>
              <a:t>tot</a:t>
            </a:r>
            <a:r>
              <a:rPr lang="fr-BE" dirty="0"/>
              <a:t> </a:t>
            </a:r>
            <a:r>
              <a:rPr lang="fr-BE" dirty="0" err="1"/>
              <a:t>uw</a:t>
            </a:r>
            <a:r>
              <a:rPr lang="fr-BE" dirty="0"/>
              <a:t> </a:t>
            </a:r>
            <a:r>
              <a:rPr lang="fr-BE" dirty="0" err="1"/>
              <a:t>factuur</a:t>
            </a:r>
            <a:r>
              <a:rPr lang="fr-BE" dirty="0"/>
              <a:t> 21-DF-F05419 </a:t>
            </a:r>
            <a:r>
              <a:rPr lang="fr-BE" dirty="0" err="1"/>
              <a:t>ontvangen.deze</a:t>
            </a:r>
            <a:r>
              <a:rPr lang="fr-BE" dirty="0"/>
              <a:t> </a:t>
            </a:r>
            <a:r>
              <a:rPr lang="fr-BE" dirty="0" err="1"/>
              <a:t>factuur</a:t>
            </a:r>
            <a:r>
              <a:rPr lang="fr-BE" dirty="0"/>
              <a:t> </a:t>
            </a:r>
            <a:r>
              <a:rPr lang="fr-BE" dirty="0" err="1"/>
              <a:t>is</a:t>
            </a:r>
            <a:r>
              <a:rPr lang="fr-BE" dirty="0"/>
              <a:t> </a:t>
            </a:r>
            <a:r>
              <a:rPr lang="fr-BE" dirty="0" err="1"/>
              <a:t>betaald</a:t>
            </a:r>
            <a:r>
              <a:rPr lang="fr-BE" dirty="0"/>
              <a:t> op 8 </a:t>
            </a:r>
            <a:r>
              <a:rPr lang="fr-BE" dirty="0" err="1"/>
              <a:t>april</a:t>
            </a:r>
            <a:r>
              <a:rPr lang="fr-BE" dirty="0"/>
              <a:t> (</a:t>
            </a:r>
            <a:r>
              <a:rPr lang="fr-BE" dirty="0" err="1"/>
              <a:t>zie</a:t>
            </a:r>
            <a:r>
              <a:rPr lang="fr-BE" dirty="0"/>
              <a:t> </a:t>
            </a:r>
            <a:r>
              <a:rPr lang="fr-BE" dirty="0" err="1"/>
              <a:t>bijlage</a:t>
            </a:r>
            <a:r>
              <a:rPr lang="fr-BE" dirty="0"/>
              <a:t>)</a:t>
            </a:r>
            <a:r>
              <a:rPr lang="fr-BE" dirty="0" err="1"/>
              <a:t>Kunt</a:t>
            </a:r>
            <a:r>
              <a:rPr lang="fr-BE" dirty="0"/>
              <a:t> u dit </a:t>
            </a:r>
            <a:r>
              <a:rPr lang="fr-BE" dirty="0" err="1"/>
              <a:t>verifiëren</a:t>
            </a:r>
            <a:r>
              <a:rPr lang="fr-BE" dirty="0"/>
              <a:t>?</a:t>
            </a:r>
          </a:p>
        </p:txBody>
      </p:sp>
      <p:pic>
        <p:nvPicPr>
          <p:cNvPr id="5" name="Image 4">
            <a:extLst>
              <a:ext uri="{FF2B5EF4-FFF2-40B4-BE49-F238E27FC236}">
                <a16:creationId xmlns:a16="http://schemas.microsoft.com/office/drawing/2014/main" xmlns="" id="{57239214-FC5A-F84D-A058-51D60B31DB71}"/>
              </a:ext>
            </a:extLst>
          </p:cNvPr>
          <p:cNvPicPr>
            <a:picLocks noChangeAspect="1"/>
          </p:cNvPicPr>
          <p:nvPr/>
        </p:nvPicPr>
        <p:blipFill>
          <a:blip r:embed="rId2"/>
          <a:stretch>
            <a:fillRect/>
          </a:stretch>
        </p:blipFill>
        <p:spPr>
          <a:xfrm>
            <a:off x="0" y="0"/>
            <a:ext cx="12192000" cy="6857999"/>
          </a:xfrm>
          <a:prstGeom prst="rect">
            <a:avLst/>
          </a:prstGeom>
        </p:spPr>
      </p:pic>
      <p:pic>
        <p:nvPicPr>
          <p:cNvPr id="6" name="Image 5">
            <a:extLst>
              <a:ext uri="{FF2B5EF4-FFF2-40B4-BE49-F238E27FC236}">
                <a16:creationId xmlns:a16="http://schemas.microsoft.com/office/drawing/2014/main" xmlns="" id="{C4C5AF34-D851-CD45-B7FB-B09F6ED4B49C}"/>
              </a:ext>
            </a:extLst>
          </p:cNvPr>
          <p:cNvPicPr>
            <a:picLocks noChangeAspect="1"/>
          </p:cNvPicPr>
          <p:nvPr/>
        </p:nvPicPr>
        <p:blipFill rotWithShape="1">
          <a:blip r:embed="rId3"/>
          <a:srcRect b="39790"/>
          <a:stretch/>
        </p:blipFill>
        <p:spPr>
          <a:xfrm>
            <a:off x="4283675" y="1087439"/>
            <a:ext cx="3797644" cy="1143287"/>
          </a:xfrm>
          <a:prstGeom prst="rect">
            <a:avLst/>
          </a:prstGeom>
        </p:spPr>
      </p:pic>
      <p:sp>
        <p:nvSpPr>
          <p:cNvPr id="8" name="ZoneTexte 7"/>
          <p:cNvSpPr txBox="1"/>
          <p:nvPr/>
        </p:nvSpPr>
        <p:spPr>
          <a:xfrm>
            <a:off x="2842058" y="2891304"/>
            <a:ext cx="6524364" cy="1692771"/>
          </a:xfrm>
          <a:prstGeom prst="rect">
            <a:avLst/>
          </a:prstGeom>
          <a:noFill/>
        </p:spPr>
        <p:txBody>
          <a:bodyPr wrap="square" rtlCol="0">
            <a:spAutoFit/>
          </a:bodyPr>
          <a:lstStyle/>
          <a:p>
            <a:r>
              <a:rPr lang="fr-BE" sz="2800" i="1" dirty="0">
                <a:solidFill>
                  <a:schemeClr val="bg1"/>
                </a:solidFill>
              </a:rPr>
              <a:t>Merci pour votre attention !</a:t>
            </a:r>
          </a:p>
          <a:p>
            <a:endParaRPr lang="fr-BE" sz="2800" i="1" dirty="0">
              <a:solidFill>
                <a:schemeClr val="bg1"/>
              </a:solidFill>
            </a:endParaRPr>
          </a:p>
          <a:p>
            <a:r>
              <a:rPr lang="fr-BE" sz="2800" i="1" dirty="0">
                <a:solidFill>
                  <a:schemeClr val="bg1"/>
                </a:solidFill>
              </a:rPr>
              <a:t>Des questions ?</a:t>
            </a:r>
          </a:p>
          <a:p>
            <a:endParaRPr lang="fr-BE" sz="2000" i="1" dirty="0">
              <a:solidFill>
                <a:schemeClr val="bg1"/>
              </a:solidFill>
            </a:endParaRPr>
          </a:p>
        </p:txBody>
      </p:sp>
      <p:sp>
        <p:nvSpPr>
          <p:cNvPr id="9" name="ZoneTexte 8"/>
          <p:cNvSpPr txBox="1"/>
          <p:nvPr/>
        </p:nvSpPr>
        <p:spPr>
          <a:xfrm>
            <a:off x="8390237" y="5649754"/>
            <a:ext cx="3801763" cy="1138773"/>
          </a:xfrm>
          <a:prstGeom prst="rect">
            <a:avLst/>
          </a:prstGeom>
          <a:noFill/>
        </p:spPr>
        <p:txBody>
          <a:bodyPr wrap="square" rtlCol="0">
            <a:spAutoFit/>
          </a:bodyPr>
          <a:lstStyle/>
          <a:p>
            <a:r>
              <a:rPr lang="fr-BE" b="1" dirty="0">
                <a:solidFill>
                  <a:schemeClr val="bg1"/>
                </a:solidFill>
                <a:effectLst>
                  <a:outerShdw blurRad="38100" dist="38100" dir="2700000" algn="tl">
                    <a:srgbClr val="000000">
                      <a:alpha val="43137"/>
                    </a:srgbClr>
                  </a:outerShdw>
                </a:effectLst>
              </a:rPr>
              <a:t>Laurent DELMOTTE</a:t>
            </a:r>
          </a:p>
          <a:p>
            <a:r>
              <a:rPr lang="fr-BE" b="1" dirty="0" err="1">
                <a:solidFill>
                  <a:schemeClr val="bg1"/>
                </a:solidFill>
                <a:effectLst>
                  <a:outerShdw blurRad="38100" dist="38100" dir="2700000" algn="tl">
                    <a:srgbClr val="000000">
                      <a:alpha val="43137"/>
                    </a:srgbClr>
                  </a:outerShdw>
                </a:effectLst>
                <a:hlinkClick r:id="rId4"/>
              </a:rPr>
              <a:t>ld@resolved.law</a:t>
            </a:r>
            <a:r>
              <a:rPr lang="fr-BE" b="1" dirty="0">
                <a:solidFill>
                  <a:schemeClr val="bg1"/>
                </a:solidFill>
                <a:effectLst>
                  <a:outerShdw blurRad="38100" dist="38100" dir="2700000" algn="tl">
                    <a:srgbClr val="000000">
                      <a:alpha val="43137"/>
                    </a:srgbClr>
                  </a:outerShdw>
                </a:effectLst>
              </a:rPr>
              <a:t> </a:t>
            </a:r>
          </a:p>
          <a:p>
            <a:r>
              <a:rPr lang="fr-BE" sz="1600" b="1" dirty="0">
                <a:solidFill>
                  <a:schemeClr val="bg1"/>
                </a:solidFill>
                <a:effectLst>
                  <a:outerShdw blurRad="38100" dist="38100" dir="2700000" algn="tl">
                    <a:srgbClr val="000000">
                      <a:alpha val="43137"/>
                    </a:srgbClr>
                  </a:outerShdw>
                </a:effectLst>
              </a:rPr>
              <a:t>Av </a:t>
            </a:r>
            <a:r>
              <a:rPr lang="fr-BE" sz="1600" b="1" dirty="0" err="1">
                <a:solidFill>
                  <a:schemeClr val="bg1"/>
                </a:solidFill>
                <a:effectLst>
                  <a:outerShdw blurRad="38100" dist="38100" dir="2700000" algn="tl">
                    <a:srgbClr val="000000">
                      <a:alpha val="43137"/>
                    </a:srgbClr>
                  </a:outerShdw>
                </a:effectLst>
              </a:rPr>
              <a:t>Herrmann-Debroux</a:t>
            </a:r>
            <a:r>
              <a:rPr lang="fr-BE" sz="1600" b="1" dirty="0">
                <a:solidFill>
                  <a:schemeClr val="bg1"/>
                </a:solidFill>
                <a:effectLst>
                  <a:outerShdw blurRad="38100" dist="38100" dir="2700000" algn="tl">
                    <a:srgbClr val="000000">
                      <a:alpha val="43137"/>
                    </a:srgbClr>
                  </a:outerShdw>
                </a:effectLst>
              </a:rPr>
              <a:t>, 40 - 1160 Bruxelles</a:t>
            </a:r>
          </a:p>
          <a:p>
            <a:r>
              <a:rPr lang="fr-BE" sz="1600" b="1" dirty="0">
                <a:solidFill>
                  <a:schemeClr val="bg1"/>
                </a:solidFill>
                <a:effectLst>
                  <a:outerShdw blurRad="38100" dist="38100" dir="2700000" algn="tl">
                    <a:srgbClr val="000000">
                      <a:alpha val="43137"/>
                    </a:srgbClr>
                  </a:outerShdw>
                </a:effectLst>
              </a:rPr>
              <a:t>www.resolved.law</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 –</a:t>
            </a:r>
            <a:r>
              <a:rPr lang="fr-BE" sz="1200" b="1" dirty="0">
                <a:solidFill>
                  <a:schemeClr val="bg1"/>
                </a:solidFill>
                <a:effectLst>
                  <a:outerShdw blurRad="38100" dist="38100" dir="2700000" algn="tl">
                    <a:srgbClr val="000000">
                      <a:alpha val="43137"/>
                    </a:srgbClr>
                  </a:outerShdw>
                </a:effectLst>
              </a:rPr>
              <a:t>   </a:t>
            </a:r>
            <a:r>
              <a:rPr lang="fr-BE" sz="1600" b="1" dirty="0">
                <a:solidFill>
                  <a:schemeClr val="bg1"/>
                </a:solidFill>
                <a:effectLst>
                  <a:outerShdw blurRad="38100" dist="38100" dir="2700000" algn="tl">
                    <a:srgbClr val="000000">
                      <a:alpha val="43137"/>
                    </a:srgbClr>
                  </a:outerShdw>
                </a:effectLst>
              </a:rPr>
              <a:t>Tél : +32 2 315 53 00</a:t>
            </a:r>
            <a:endParaRPr lang="fr-BE"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594871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11069</TotalTime>
  <Words>6537</Words>
  <Application>Microsoft Office PowerPoint</Application>
  <PresentationFormat>Grand écran</PresentationFormat>
  <Paragraphs>854</Paragraphs>
  <Slides>115</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115</vt:i4>
      </vt:variant>
    </vt:vector>
  </HeadingPairs>
  <TitlesOfParts>
    <vt:vector size="124" baseType="lpstr">
      <vt:lpstr>Arial</vt:lpstr>
      <vt:lpstr>Calibri</vt:lpstr>
      <vt:lpstr>Calibri Light</vt:lpstr>
      <vt:lpstr>ff1</vt:lpstr>
      <vt:lpstr>inherit</vt:lpstr>
      <vt:lpstr>Symbol</vt:lpstr>
      <vt:lpstr>Times New Roman</vt:lpstr>
      <vt:lpstr>Wingdings</vt:lpstr>
      <vt:lpstr>Thème Office</vt:lpstr>
      <vt:lpstr>Présentation PowerPoint</vt:lpstr>
      <vt:lpstr>La réforme du droit des biens (Aspects choisis)</vt:lpstr>
      <vt:lpstr>I. Introduction - Contexte</vt:lpstr>
      <vt:lpstr>Rappel de quelques notions  :  droit des biens ? </vt:lpstr>
      <vt:lpstr>Un droit d’une grande importance dans la pratique des professionnels de l’immobilier (et de tout un chacun)</vt:lpstr>
      <vt:lpstr>A quel point les architectes et les géomètres doivent-ils maîtriser le droit des biens ?</vt:lpstr>
      <vt:lpstr>Un droit gouverné (avant la réforme) par des textes anciens mais dont l’interprétation a beaucoup évolué </vt:lpstr>
      <vt:lpstr>Réforme et modernisation : inscription dans un mouvement général de réforme du droit civil </vt:lpstr>
      <vt:lpstr>Un droit resté fédéral (pas régionalisé ≠ Urbanisme et environnement, Baux d’habitation ou commerciaux,… ) </vt:lpstr>
      <vt:lpstr>II. La réforme du droit des biens elle-même</vt:lpstr>
      <vt:lpstr>II.1. Généralités – Evolution, modernisation ≠ révolution </vt:lpstr>
      <vt:lpstr>II.1. Généralités – Evolution, modernisation ≠ révolution</vt:lpstr>
      <vt:lpstr>II.1. Généralités – Evolution, modernisation ≠ révolution</vt:lpstr>
      <vt:lpstr>II.1. Généralités – Evolution, modernisation ≠ révolution</vt:lpstr>
      <vt:lpstr>II.2. Structure du nouveau Livre 3 du Code civil</vt:lpstr>
      <vt:lpstr>II.2. Structure du nouveau Livre 3 du Code civil</vt:lpstr>
      <vt:lpstr>II.2. Structure du nouveau Livre 3 du Code civil</vt:lpstr>
      <vt:lpstr>II.3  Application de la réforme dans le temps </vt:lpstr>
      <vt:lpstr>II.3  Application de la réforme dans le temps </vt:lpstr>
      <vt:lpstr>II.3  Application de la réforme dans le temps </vt:lpstr>
      <vt:lpstr>II.3  Application de la réforme dans le temps </vt:lpstr>
      <vt:lpstr>II.3  Application de la réforme dans le temps </vt:lpstr>
      <vt:lpstr>II.3  Application de la réforme dans le temps </vt:lpstr>
      <vt:lpstr>II.3  Application de la réforme dans le temps </vt:lpstr>
      <vt:lpstr>III. QUESTIONS CHOISIES </vt:lpstr>
      <vt:lpstr>III. 1. Statut des dispositions (impératives ou supplétives) </vt:lpstr>
      <vt:lpstr>III. 1. Statut des dispositions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applicables aux droits réels (sélection) </vt:lpstr>
      <vt:lpstr>III. 2. Dispositions générales relatives à l'objet des droits réels (sélection) </vt:lpstr>
      <vt:lpstr>III. 2. Dispositions générales relatives à l'objet des droits réels (sélection) </vt:lpstr>
      <vt:lpstr>III. 2. Dispositions générales relatives à l'objet des droits réels (sélection) </vt:lpstr>
      <vt:lpstr>III.3.Domaine public vs domaine privé </vt:lpstr>
      <vt:lpstr>III.3.Domaine public vs domaine privé </vt:lpstr>
      <vt:lpstr>III. 4. Biens mobiliers vs Biens immobiliers </vt:lpstr>
      <vt:lpstr>III. 4. Le bornage</vt:lpstr>
      <vt:lpstr>III. 4. Le bornage</vt:lpstr>
      <vt:lpstr>III. 4. Le bornage</vt:lpstr>
      <vt:lpstr>III. 4. Le bornage</vt:lpstr>
      <vt:lpstr>III. 4. Le bornage</vt:lpstr>
      <vt:lpstr>III. 4. Le bornage</vt:lpstr>
      <vt:lpstr>III. 4. L’empiètement</vt:lpstr>
      <vt:lpstr>III. 4. L’empiètement</vt:lpstr>
      <vt:lpstr>III. 4. L’empiètement</vt:lpstr>
      <vt:lpstr>III. 4. L’empiètement</vt:lpstr>
      <vt:lpstr>III. 4. L’empiètement</vt:lpstr>
      <vt:lpstr>III. 5. Une nouveauté intéressante : Les « simples tolérances du propriétaire »</vt:lpstr>
      <vt:lpstr>III. 5. Une nouveauté intéressante : Les « simples tolérances du propriétaire »</vt:lpstr>
      <vt:lpstr>III. 5. Une nouveauté intéressante : Les « simples tolérances du propriétaire »</vt:lpstr>
      <vt:lpstr>III. 5. Une nouveauté intéressante : Les « simples tolérances du propriétaire »</vt:lpstr>
      <vt:lpstr>III. 6. Les servitudes légales (sélection)</vt:lpstr>
      <vt:lpstr>III. 6.1.  Eaux</vt:lpstr>
      <vt:lpstr>III. 6.1.  Eaux</vt:lpstr>
      <vt:lpstr>III. 6.1.  Eaux</vt:lpstr>
      <vt:lpstr>III. 6.2. Distances pour les fenêtres et ouvertures des murs (les anciens « jours et vues »)  </vt:lpstr>
      <vt:lpstr>III. 6.2. Distances pour les fenêtres et ouvertures des murs (les anciens « jours et vues »)  </vt:lpstr>
      <vt:lpstr>III. 6.2. Distances pour les fenêtres et ouvertures des murs (les anciens « jours et vues »)  </vt:lpstr>
      <vt:lpstr>III. 6.2. Distances pour les fenêtres et ouvertures des murs (les anciens « jours et vues »)  </vt:lpstr>
      <vt:lpstr>III. 6.3. Distances des plantations  </vt:lpstr>
      <vt:lpstr>III. 6.4. Branches et racines envahissantes  </vt:lpstr>
      <vt:lpstr>III. 6.4. Branches et racines envahissantes  </vt:lpstr>
      <vt:lpstr>III.7. Les relations de voisinage (Sélection)  </vt:lpstr>
      <vt:lpstr>III.7. Les relations de voisinage (Sélection)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(illustration ancien code civil homegrade.brussels)  </vt:lpstr>
      <vt:lpstr>III.7. Les relations de voisinage (Sélection) La clôture mitoyenne </vt:lpstr>
      <vt:lpstr>III.7. Les relations de voisinage (Sélection) La clôture mitoyenne </vt:lpstr>
      <vt:lpstr>III.7. Les relations de voisinage (Sélection) La clôture mitoyenne (illustration homegrade.brussels)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La clôture mitoyenne </vt:lpstr>
      <vt:lpstr>III.7. Les relations de voisinage (Sélection) Troubles du voisinage  </vt:lpstr>
      <vt:lpstr>III.7. Les relations de voisinage (Sélection) Troubles du voisinage   </vt:lpstr>
      <vt:lpstr>III.7. Les relations de voisinage (Sélection) Troubles du voisinage   </vt:lpstr>
      <vt:lpstr>III.7. Les relations de voisinage (Sélection) Troubles du voisinage   </vt:lpstr>
      <vt:lpstr>III.7. Les relations de voisinage (Sélection) Troubles du voisinage   </vt:lpstr>
      <vt:lpstr>III.7. Les relations de voisinage (Sélection) Troubles du voisinage   </vt:lpstr>
      <vt:lpstr>III.7. Les relations de voisinage (Sélection) Troubles du voisinage   </vt:lpstr>
      <vt:lpstr>III.7. Les relations de voisinage (Sélection) Troubles du voisinage   </vt:lpstr>
      <vt:lpstr>Conclusions </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réforme du droit des biens</dc:title>
  <dc:creator>Laurent DELMOTTE</dc:creator>
  <cp:lastModifiedBy>Maria Victoria FERNANDEZ</cp:lastModifiedBy>
  <cp:revision>119</cp:revision>
  <cp:lastPrinted>2021-12-08T22:42:50Z</cp:lastPrinted>
  <dcterms:created xsi:type="dcterms:W3CDTF">2021-05-15T10:22:43Z</dcterms:created>
  <dcterms:modified xsi:type="dcterms:W3CDTF">2021-12-13T12:26:52Z</dcterms:modified>
</cp:coreProperties>
</file>