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56" r:id="rId3"/>
    <p:sldId id="257" r:id="rId4"/>
    <p:sldId id="372" r:id="rId5"/>
    <p:sldId id="483" r:id="rId6"/>
    <p:sldId id="453" r:id="rId7"/>
    <p:sldId id="452" r:id="rId8"/>
    <p:sldId id="471" r:id="rId9"/>
    <p:sldId id="503" r:id="rId10"/>
    <p:sldId id="375" r:id="rId11"/>
    <p:sldId id="491" r:id="rId12"/>
    <p:sldId id="489" r:id="rId13"/>
    <p:sldId id="455" r:id="rId14"/>
    <p:sldId id="460" r:id="rId15"/>
    <p:sldId id="461" r:id="rId16"/>
    <p:sldId id="454" r:id="rId17"/>
    <p:sldId id="504" r:id="rId18"/>
    <p:sldId id="259" r:id="rId19"/>
    <p:sldId id="404" r:id="rId20"/>
    <p:sldId id="456" r:id="rId21"/>
    <p:sldId id="490" r:id="rId22"/>
    <p:sldId id="405" r:id="rId23"/>
    <p:sldId id="406" r:id="rId24"/>
    <p:sldId id="376" r:id="rId25"/>
    <p:sldId id="472" r:id="rId26"/>
    <p:sldId id="421" r:id="rId27"/>
    <p:sldId id="378" r:id="rId28"/>
    <p:sldId id="422" r:id="rId29"/>
    <p:sldId id="487" r:id="rId30"/>
    <p:sldId id="486" r:id="rId31"/>
    <p:sldId id="488" r:id="rId32"/>
    <p:sldId id="473" r:id="rId33"/>
    <p:sldId id="423" r:id="rId34"/>
    <p:sldId id="448" r:id="rId35"/>
    <p:sldId id="505" r:id="rId36"/>
    <p:sldId id="506" r:id="rId37"/>
    <p:sldId id="474" r:id="rId38"/>
    <p:sldId id="507" r:id="rId39"/>
    <p:sldId id="447" r:id="rId40"/>
    <p:sldId id="449" r:id="rId41"/>
    <p:sldId id="424" r:id="rId42"/>
    <p:sldId id="425" r:id="rId43"/>
    <p:sldId id="509" r:id="rId44"/>
    <p:sldId id="426" r:id="rId45"/>
    <p:sldId id="476" r:id="rId46"/>
    <p:sldId id="475" r:id="rId47"/>
    <p:sldId id="427" r:id="rId48"/>
    <p:sldId id="511" r:id="rId49"/>
    <p:sldId id="429" r:id="rId50"/>
    <p:sldId id="446" r:id="rId51"/>
    <p:sldId id="430" r:id="rId52"/>
    <p:sldId id="513" r:id="rId53"/>
    <p:sldId id="463" r:id="rId54"/>
    <p:sldId id="515" r:id="rId55"/>
    <p:sldId id="508" r:id="rId56"/>
    <p:sldId id="431" r:id="rId57"/>
    <p:sldId id="432" r:id="rId58"/>
    <p:sldId id="433" r:id="rId59"/>
    <p:sldId id="477" r:id="rId60"/>
    <p:sldId id="434" r:id="rId61"/>
    <p:sldId id="517" r:id="rId62"/>
    <p:sldId id="435" r:id="rId63"/>
    <p:sldId id="436" r:id="rId64"/>
    <p:sldId id="437" r:id="rId65"/>
    <p:sldId id="465" r:id="rId66"/>
    <p:sldId id="438" r:id="rId67"/>
    <p:sldId id="439" r:id="rId68"/>
    <p:sldId id="482" r:id="rId69"/>
    <p:sldId id="440" r:id="rId70"/>
    <p:sldId id="466" r:id="rId71"/>
    <p:sldId id="478" r:id="rId72"/>
    <p:sldId id="441" r:id="rId73"/>
    <p:sldId id="442" r:id="rId74"/>
    <p:sldId id="443" r:id="rId75"/>
    <p:sldId id="484" r:id="rId76"/>
    <p:sldId id="519" r:id="rId77"/>
    <p:sldId id="481" r:id="rId78"/>
    <p:sldId id="444" r:id="rId79"/>
    <p:sldId id="445" r:id="rId80"/>
    <p:sldId id="479" r:id="rId81"/>
    <p:sldId id="380" r:id="rId82"/>
    <p:sldId id="301" r:id="rId83"/>
    <p:sldId id="330" r:id="rId84"/>
    <p:sldId id="331" r:id="rId85"/>
    <p:sldId id="333" r:id="rId86"/>
    <p:sldId id="332" r:id="rId87"/>
    <p:sldId id="334" r:id="rId88"/>
    <p:sldId id="335" r:id="rId89"/>
    <p:sldId id="336" r:id="rId90"/>
    <p:sldId id="381" r:id="rId91"/>
    <p:sldId id="480" r:id="rId92"/>
    <p:sldId id="498" r:id="rId93"/>
    <p:sldId id="520" r:id="rId94"/>
    <p:sldId id="499" r:id="rId95"/>
    <p:sldId id="387" r:id="rId96"/>
    <p:sldId id="467" r:id="rId97"/>
    <p:sldId id="468" r:id="rId98"/>
    <p:sldId id="400" r:id="rId99"/>
    <p:sldId id="339" r:id="rId100"/>
    <p:sldId id="500" r:id="rId101"/>
    <p:sldId id="469" r:id="rId102"/>
    <p:sldId id="522" r:id="rId103"/>
    <p:sldId id="470" r:id="rId104"/>
    <p:sldId id="311" r:id="rId105"/>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9F3D5ED-05C3-4C72-9C3E-C941D7C87B52}">
          <p14:sldIdLst>
            <p14:sldId id="323"/>
            <p14:sldId id="256"/>
            <p14:sldId id="257"/>
            <p14:sldId id="372"/>
            <p14:sldId id="483"/>
            <p14:sldId id="453"/>
            <p14:sldId id="452"/>
            <p14:sldId id="471"/>
            <p14:sldId id="503"/>
            <p14:sldId id="375"/>
            <p14:sldId id="491"/>
            <p14:sldId id="489"/>
            <p14:sldId id="455"/>
            <p14:sldId id="460"/>
            <p14:sldId id="461"/>
            <p14:sldId id="454"/>
            <p14:sldId id="504"/>
            <p14:sldId id="259"/>
            <p14:sldId id="404"/>
            <p14:sldId id="456"/>
            <p14:sldId id="490"/>
            <p14:sldId id="405"/>
            <p14:sldId id="406"/>
            <p14:sldId id="376"/>
            <p14:sldId id="472"/>
            <p14:sldId id="421"/>
            <p14:sldId id="378"/>
            <p14:sldId id="422"/>
            <p14:sldId id="487"/>
            <p14:sldId id="486"/>
            <p14:sldId id="488"/>
            <p14:sldId id="473"/>
            <p14:sldId id="423"/>
            <p14:sldId id="448"/>
            <p14:sldId id="505"/>
            <p14:sldId id="506"/>
            <p14:sldId id="474"/>
            <p14:sldId id="507"/>
            <p14:sldId id="447"/>
            <p14:sldId id="449"/>
            <p14:sldId id="424"/>
            <p14:sldId id="425"/>
            <p14:sldId id="509"/>
            <p14:sldId id="426"/>
            <p14:sldId id="476"/>
            <p14:sldId id="475"/>
            <p14:sldId id="427"/>
            <p14:sldId id="511"/>
          </p14:sldIdLst>
        </p14:section>
        <p14:section name="Section sans titre" id="{84DFCD5A-C0F4-4CFF-9108-BA5E87A1C20E}">
          <p14:sldIdLst>
            <p14:sldId id="429"/>
            <p14:sldId id="446"/>
            <p14:sldId id="430"/>
            <p14:sldId id="513"/>
            <p14:sldId id="463"/>
            <p14:sldId id="515"/>
            <p14:sldId id="508"/>
            <p14:sldId id="431"/>
            <p14:sldId id="432"/>
            <p14:sldId id="433"/>
            <p14:sldId id="477"/>
            <p14:sldId id="434"/>
            <p14:sldId id="517"/>
            <p14:sldId id="435"/>
            <p14:sldId id="436"/>
            <p14:sldId id="437"/>
            <p14:sldId id="465"/>
            <p14:sldId id="438"/>
            <p14:sldId id="439"/>
            <p14:sldId id="482"/>
            <p14:sldId id="440"/>
            <p14:sldId id="466"/>
            <p14:sldId id="478"/>
            <p14:sldId id="441"/>
            <p14:sldId id="442"/>
            <p14:sldId id="443"/>
            <p14:sldId id="484"/>
            <p14:sldId id="519"/>
            <p14:sldId id="481"/>
            <p14:sldId id="444"/>
            <p14:sldId id="445"/>
            <p14:sldId id="479"/>
            <p14:sldId id="380"/>
            <p14:sldId id="301"/>
            <p14:sldId id="330"/>
            <p14:sldId id="331"/>
            <p14:sldId id="333"/>
            <p14:sldId id="332"/>
            <p14:sldId id="334"/>
            <p14:sldId id="335"/>
            <p14:sldId id="336"/>
            <p14:sldId id="381"/>
            <p14:sldId id="480"/>
            <p14:sldId id="498"/>
            <p14:sldId id="520"/>
            <p14:sldId id="499"/>
            <p14:sldId id="387"/>
            <p14:sldId id="467"/>
            <p14:sldId id="468"/>
            <p14:sldId id="400"/>
            <p14:sldId id="339"/>
            <p14:sldId id="500"/>
            <p14:sldId id="469"/>
            <p14:sldId id="522"/>
            <p14:sldId id="470"/>
            <p14:sldId id="3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2237F-ED61-9DF4-0AF7-6AB789FDF8F6}" name="Hasmik Isso" initials="HI" userId="S::hi@resolved.law::968ea0be-5d38-4c3e-a117-30587e0e1f6f" providerId="AD"/>
  <p188:author id="{CDF889A9-8521-B63D-2B48-0AD7B6450549}" name="Laurent DELMOTTE" initials="LD" userId="S::ld@resolved.law::e7a6b560-acf4-4dcd-a550-22332a58d4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t DELMOTTE" initials="LD" lastIdx="1" clrIdx="0">
    <p:extLst>
      <p:ext uri="{19B8F6BF-5375-455C-9EA6-DF929625EA0E}">
        <p15:presenceInfo xmlns:p15="http://schemas.microsoft.com/office/powerpoint/2012/main" userId="S::ld@resolved.law::e7a6b560-acf4-4dcd-a550-22332a58d4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AD981-3AB8-42D8-BD8C-5DA11CF8925E}" v="17" dt="2024-06-17T07:56:43.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59" d="100"/>
          <a:sy n="59" d="100"/>
        </p:scale>
        <p:origin x="9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14"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115"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DD0E8-8870-437E-97B1-0B904A21271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F91240D-40DC-484A-AE4A-21B7563E1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36223C1-8C63-4A74-855B-5C965F786DD7}"/>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5" name="Espace réservé du pied de page 4">
            <a:extLst>
              <a:ext uri="{FF2B5EF4-FFF2-40B4-BE49-F238E27FC236}">
                <a16:creationId xmlns:a16="http://schemas.microsoft.com/office/drawing/2014/main" id="{9056B35D-166B-468E-AE8F-3C25E34000E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FFF1E81-9679-4351-AE5F-433598194F4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6124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2CE71-8FAC-46D7-864B-244540165969}"/>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1B78ED5-4D8E-49E2-BB2B-F41EC908FB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AE642FC-CBFD-49C0-9722-E7C3F6A8C0B1}"/>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5" name="Espace réservé du pied de page 4">
            <a:extLst>
              <a:ext uri="{FF2B5EF4-FFF2-40B4-BE49-F238E27FC236}">
                <a16:creationId xmlns:a16="http://schemas.microsoft.com/office/drawing/2014/main" id="{08335C8A-11D2-47B5-B7DD-16684D39851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A32424D-0532-49FD-A903-3D97521A26A1}"/>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11984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9B115F-0039-4B35-8E19-CB26F2AA6EF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7CFCBC3-159B-406D-8BEB-90E7197BB6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3DBB08E-DDA8-479A-8E19-8AF296BDAAA2}"/>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5" name="Espace réservé du pied de page 4">
            <a:extLst>
              <a:ext uri="{FF2B5EF4-FFF2-40B4-BE49-F238E27FC236}">
                <a16:creationId xmlns:a16="http://schemas.microsoft.com/office/drawing/2014/main" id="{FC46F520-0407-4EB9-B495-528890A009E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8FEDE57-1146-43D0-A3F1-F28486C3381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30798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33C17-A3A2-4E2A-9696-A264A8912DD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43C1CC6-2131-4EFC-B01C-07E1C4B98A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8CAAC21-BDA0-4264-BE1F-8414EE475296}"/>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5" name="Espace réservé du pied de page 4">
            <a:extLst>
              <a:ext uri="{FF2B5EF4-FFF2-40B4-BE49-F238E27FC236}">
                <a16:creationId xmlns:a16="http://schemas.microsoft.com/office/drawing/2014/main" id="{5CA092AB-70A3-4AD7-BA3C-FE7910BD5CE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B8A6DA8-9108-445A-91A7-9B40EEC9B0E0}"/>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5084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508EA-A248-48FC-B67C-D84D7C6EBD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A31E0DA-1CA6-4370-88E5-087C899CC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4842B4-C17E-47D9-AC03-11C50F839245}"/>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5" name="Espace réservé du pied de page 4">
            <a:extLst>
              <a:ext uri="{FF2B5EF4-FFF2-40B4-BE49-F238E27FC236}">
                <a16:creationId xmlns:a16="http://schemas.microsoft.com/office/drawing/2014/main" id="{1B3A45A6-FDE2-46EA-8D02-36C4A51BF70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76E722F-99EA-494B-B58A-001DCDF807FD}"/>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31314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A11E1-6ECB-4B3C-B87C-93E0E8BF61F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046100D-DD20-4F55-BBFF-C75C9CFFE7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52B1917-02DF-4FDD-92A4-CA66FF8B3E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E6599A76-0854-4716-9674-3B1281C9809E}"/>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6" name="Espace réservé du pied de page 5">
            <a:extLst>
              <a:ext uri="{FF2B5EF4-FFF2-40B4-BE49-F238E27FC236}">
                <a16:creationId xmlns:a16="http://schemas.microsoft.com/office/drawing/2014/main" id="{61002FE8-4162-49F5-9C75-BA34FF8779D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86362A9-C6E7-4FA7-891E-5301D440E94B}"/>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47797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DE270-70E4-4940-9DC4-D3D7C67F3B6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7E5589A-3756-4893-A299-B50A4C564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1D8433-D8BF-4C1D-89BC-3B99B5A1FB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DF64BC2-54CC-4D44-BA24-DD09AF6BE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DE03C1-96AE-45EF-B999-969BAAB022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F36EC19-CD9A-40C2-A153-471950F44DF8}"/>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8" name="Espace réservé du pied de page 7">
            <a:extLst>
              <a:ext uri="{FF2B5EF4-FFF2-40B4-BE49-F238E27FC236}">
                <a16:creationId xmlns:a16="http://schemas.microsoft.com/office/drawing/2014/main" id="{0E459D97-3956-4656-9412-5C3473A1BDB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1850CFE-E52F-4459-BB39-A09EB63DE07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65874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36019-D58D-4251-BD6C-657084BB63B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DACB8360-ADDB-4E16-AE97-F42A4513B1C7}"/>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4" name="Espace réservé du pied de page 3">
            <a:extLst>
              <a:ext uri="{FF2B5EF4-FFF2-40B4-BE49-F238E27FC236}">
                <a16:creationId xmlns:a16="http://schemas.microsoft.com/office/drawing/2014/main" id="{67DD3794-D7E3-4B8E-8009-CE02BE80CEE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9EC8B84-842B-44B5-B282-E0A268CD7CE5}"/>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97947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149AB7-E511-408D-8C1B-856C4C154C19}"/>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3" name="Espace réservé du pied de page 2">
            <a:extLst>
              <a:ext uri="{FF2B5EF4-FFF2-40B4-BE49-F238E27FC236}">
                <a16:creationId xmlns:a16="http://schemas.microsoft.com/office/drawing/2014/main" id="{4FF690E7-0AE2-4FD5-97AD-C30E759E3CC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D0A4830-39F1-47C9-9E3B-3C5D199FDB51}"/>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2604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CC397-9162-43D3-90EF-A7DC6B6425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FB96B9-BABA-455D-9867-72BB02A81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B67AE719-6CDD-4F74-936A-9D10C84A2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E52250-9335-4F67-85B7-5B5D89ACC26A}"/>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6" name="Espace réservé du pied de page 5">
            <a:extLst>
              <a:ext uri="{FF2B5EF4-FFF2-40B4-BE49-F238E27FC236}">
                <a16:creationId xmlns:a16="http://schemas.microsoft.com/office/drawing/2014/main" id="{03C57BC2-2CFF-4A50-967A-2C4C7A194D5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6EBF3F5-D4EC-40AE-ACE6-315A36AAB016}"/>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400876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A4554-1C7F-4745-9F6D-7289656CEE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A659584-7F4A-4EED-8E2E-3D88C7779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9C0D2411-0912-4BEF-831C-068B27BF4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F46EF4-628E-49B2-BB19-33A60F125DAF}"/>
              </a:ext>
            </a:extLst>
          </p:cNvPr>
          <p:cNvSpPr>
            <a:spLocks noGrp="1"/>
          </p:cNvSpPr>
          <p:nvPr>
            <p:ph type="dt" sz="half" idx="10"/>
          </p:nvPr>
        </p:nvSpPr>
        <p:spPr/>
        <p:txBody>
          <a:bodyPr/>
          <a:lstStyle/>
          <a:p>
            <a:fld id="{B3A4FD27-2405-49B4-B847-F4E1D7488F39}" type="datetimeFigureOut">
              <a:rPr lang="fr-BE" smtClean="0"/>
              <a:t>18-06-24</a:t>
            </a:fld>
            <a:endParaRPr lang="fr-BE"/>
          </a:p>
        </p:txBody>
      </p:sp>
      <p:sp>
        <p:nvSpPr>
          <p:cNvPr id="6" name="Espace réservé du pied de page 5">
            <a:extLst>
              <a:ext uri="{FF2B5EF4-FFF2-40B4-BE49-F238E27FC236}">
                <a16:creationId xmlns:a16="http://schemas.microsoft.com/office/drawing/2014/main" id="{CFADA460-C6C6-4F40-A6D1-642D38A9715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81BBF89-DC8D-4DC0-807A-F7B871174D2F}"/>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5675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F4488D-3905-41DD-A6A9-2EAE7899F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CA5DF79-03A7-4F5E-A692-694A92DB9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8201807-2405-4A9B-8548-3D4E82306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4FD27-2405-49B4-B847-F4E1D7488F39}" type="datetimeFigureOut">
              <a:rPr lang="fr-BE" smtClean="0"/>
              <a:t>18-06-24</a:t>
            </a:fld>
            <a:endParaRPr lang="fr-BE"/>
          </a:p>
        </p:txBody>
      </p:sp>
      <p:sp>
        <p:nvSpPr>
          <p:cNvPr id="5" name="Espace réservé du pied de page 4">
            <a:extLst>
              <a:ext uri="{FF2B5EF4-FFF2-40B4-BE49-F238E27FC236}">
                <a16:creationId xmlns:a16="http://schemas.microsoft.com/office/drawing/2014/main" id="{997BFEFA-9654-4662-A776-5E1B6CD88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5DD8BE9F-A0B9-44F3-950D-5DED0C9C5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2E921-3773-4787-9DFB-457DCBB369F8}" type="slidenum">
              <a:rPr lang="fr-BE" smtClean="0"/>
              <a:t>‹N°›</a:t>
            </a:fld>
            <a:endParaRPr lang="fr-BE"/>
          </a:p>
        </p:txBody>
      </p:sp>
    </p:spTree>
    <p:extLst>
      <p:ext uri="{BB962C8B-B14F-4D97-AF65-F5344CB8AC3E}">
        <p14:creationId xmlns:p14="http://schemas.microsoft.com/office/powerpoint/2010/main" val="187069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mailto:ld@resolved.la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s://jura.kluwer.be/secure/DocumentView.aspx?id=lf210357&amp;anchor=lf210357-119&amp;bron=do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s://homegrade.brussels/wp-content/uploads/2023/10/Homegrade_Mitoyennete.pdf"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s://homegrade.brussels/wp-content/uploads/2023/10/Homegrade_Mitoyennete.pdf"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www.ejustice.just.fgov.be/cgi_loi/change_lg.pl?language=fr&amp;la=F&amp;cn=2020020416&amp;table_name=loi"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jura.kluwer.be/secure/DocumentView.aspx?id=lf210357&amp;anchor=lf210357-226&amp;bron=doc" TargetMode="External"/><Relationship Id="rId2" Type="http://schemas.openxmlformats.org/officeDocument/2006/relationships/hyperlink" Target="https://jura.kluwer.be/secure/DocumentView.aspx?id=lf210357&amp;anchor=lf210357-225&amp;bron=doc"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d@resolved.law"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s://jura.kluwer.be/secure/DocumentView.aspx?id=lf210357&amp;anchor=lf210357-89&amp;bron=do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7239214-FC5A-F84D-A058-51D60B31DB71}"/>
              </a:ext>
            </a:extLst>
          </p:cNvPr>
          <p:cNvPicPr>
            <a:picLocks noChangeAspect="1"/>
          </p:cNvPicPr>
          <p:nvPr/>
        </p:nvPicPr>
        <p:blipFill>
          <a:blip r:embed="rId2"/>
          <a:stretch>
            <a:fillRect/>
          </a:stretch>
        </p:blipFill>
        <p:spPr>
          <a:xfrm>
            <a:off x="0" y="-265814"/>
            <a:ext cx="12192000" cy="6857999"/>
          </a:xfrm>
          <a:prstGeom prst="rect">
            <a:avLst/>
          </a:prstGeom>
        </p:spPr>
      </p:pic>
      <p:pic>
        <p:nvPicPr>
          <p:cNvPr id="3" name="Image 2">
            <a:extLst>
              <a:ext uri="{FF2B5EF4-FFF2-40B4-BE49-F238E27FC236}">
                <a16:creationId xmlns:a16="http://schemas.microsoft.com/office/drawing/2014/main" id="{C4C5AF34-D851-CD45-B7FB-B09F6ED4B49C}"/>
              </a:ext>
            </a:extLst>
          </p:cNvPr>
          <p:cNvPicPr>
            <a:picLocks noChangeAspect="1"/>
          </p:cNvPicPr>
          <p:nvPr/>
        </p:nvPicPr>
        <p:blipFill rotWithShape="1">
          <a:blip r:embed="rId3"/>
          <a:srcRect b="39790"/>
          <a:stretch/>
        </p:blipFill>
        <p:spPr>
          <a:xfrm>
            <a:off x="4197178" y="2250981"/>
            <a:ext cx="3797644" cy="1143287"/>
          </a:xfrm>
          <a:prstGeom prst="rect">
            <a:avLst/>
          </a:prstGeom>
        </p:spPr>
      </p:pic>
      <p:sp>
        <p:nvSpPr>
          <p:cNvPr id="5" name="ZoneTexte 4"/>
          <p:cNvSpPr txBox="1"/>
          <p:nvPr/>
        </p:nvSpPr>
        <p:spPr>
          <a:xfrm>
            <a:off x="4197178" y="3323793"/>
            <a:ext cx="3707570" cy="1138773"/>
          </a:xfrm>
          <a:prstGeom prst="rect">
            <a:avLst/>
          </a:prstGeom>
          <a:noFill/>
        </p:spPr>
        <p:txBody>
          <a:bodyPr wrap="square" rtlCol="0">
            <a:spAutoFit/>
          </a:bodyPr>
          <a:lstStyle/>
          <a:p>
            <a:r>
              <a:rPr lang="fr-BE" sz="2000" i="1" dirty="0">
                <a:solidFill>
                  <a:schemeClr val="bg1"/>
                </a:solidFill>
              </a:rPr>
              <a:t>Avocats – </a:t>
            </a:r>
            <a:r>
              <a:rPr lang="fr-BE" sz="2000" i="1" dirty="0" err="1">
                <a:solidFill>
                  <a:schemeClr val="bg1"/>
                </a:solidFill>
              </a:rPr>
              <a:t>Advocaten</a:t>
            </a:r>
            <a:r>
              <a:rPr lang="fr-BE" sz="2000" i="1" dirty="0">
                <a:solidFill>
                  <a:schemeClr val="bg1"/>
                </a:solidFill>
              </a:rPr>
              <a:t> – Attorneys</a:t>
            </a:r>
          </a:p>
          <a:p>
            <a:endParaRPr lang="fr-BE" sz="2000" i="1" dirty="0">
              <a:solidFill>
                <a:schemeClr val="bg1"/>
              </a:solidFill>
            </a:endParaRPr>
          </a:p>
          <a:p>
            <a:r>
              <a:rPr lang="fr-BE" sz="2800" i="1" dirty="0">
                <a:solidFill>
                  <a:schemeClr val="bg1"/>
                </a:solidFill>
              </a:rPr>
              <a:t>	On</a:t>
            </a:r>
            <a:r>
              <a:rPr lang="fr-BE" sz="2800" i="1" baseline="0" dirty="0">
                <a:solidFill>
                  <a:schemeClr val="bg1"/>
                </a:solidFill>
              </a:rPr>
              <a:t> </a:t>
            </a:r>
            <a:r>
              <a:rPr lang="fr-BE" sz="2800" i="1" baseline="0" dirty="0" err="1">
                <a:solidFill>
                  <a:schemeClr val="bg1"/>
                </a:solidFill>
              </a:rPr>
              <a:t>your</a:t>
            </a:r>
            <a:r>
              <a:rPr lang="fr-BE" sz="2800" i="1" baseline="0" dirty="0">
                <a:solidFill>
                  <a:schemeClr val="bg1"/>
                </a:solidFill>
              </a:rPr>
              <a:t> </a:t>
            </a:r>
            <a:r>
              <a:rPr lang="fr-BE" sz="2800" i="1" baseline="0" dirty="0" err="1">
                <a:solidFill>
                  <a:schemeClr val="bg1"/>
                </a:solidFill>
              </a:rPr>
              <a:t>side</a:t>
            </a:r>
            <a:endParaRPr lang="fr-BE" i="1" dirty="0">
              <a:solidFill>
                <a:schemeClr val="bg1"/>
              </a:solidFill>
            </a:endParaRPr>
          </a:p>
        </p:txBody>
      </p:sp>
      <p:sp>
        <p:nvSpPr>
          <p:cNvPr id="6" name="ZoneTexte 5"/>
          <p:cNvSpPr txBox="1"/>
          <p:nvPr/>
        </p:nvSpPr>
        <p:spPr>
          <a:xfrm>
            <a:off x="5879805" y="4869712"/>
            <a:ext cx="6312195" cy="1138773"/>
          </a:xfrm>
          <a:prstGeom prst="rect">
            <a:avLst/>
          </a:prstGeom>
          <a:noFill/>
        </p:spPr>
        <p:txBody>
          <a:bodyPr wrap="square" rtlCol="0">
            <a:spAutoFit/>
          </a:bodyPr>
          <a:lstStyle/>
          <a:p>
            <a:r>
              <a:rPr lang="fr-BE" b="1" dirty="0">
                <a:solidFill>
                  <a:schemeClr val="bg1"/>
                </a:solidFill>
                <a:effectLst>
                  <a:outerShdw blurRad="38100" dist="38100" dir="2700000" algn="tl">
                    <a:srgbClr val="000000">
                      <a:alpha val="43137"/>
                    </a:srgbClr>
                  </a:outerShdw>
                </a:effectLst>
              </a:rPr>
              <a:t>Laurent DELMOTTE		</a:t>
            </a:r>
          </a:p>
          <a:p>
            <a:r>
              <a:rPr lang="fr-BE" b="1" dirty="0" err="1">
                <a:solidFill>
                  <a:schemeClr val="bg1"/>
                </a:solidFill>
                <a:effectLst>
                  <a:outerShdw blurRad="38100" dist="38100" dir="2700000" algn="tl">
                    <a:srgbClr val="000000">
                      <a:alpha val="43137"/>
                    </a:srgbClr>
                  </a:outerShdw>
                </a:effectLst>
                <a:hlinkClick r:id="rId4"/>
              </a:rPr>
              <a:t>ld@resolved.law</a:t>
            </a:r>
            <a:r>
              <a:rPr lang="fr-BE" b="1" dirty="0">
                <a:solidFill>
                  <a:schemeClr val="bg1"/>
                </a:solidFill>
                <a:effectLst>
                  <a:outerShdw blurRad="38100" dist="38100" dir="2700000" algn="tl">
                    <a:srgbClr val="000000">
                      <a:alpha val="43137"/>
                    </a:srgbClr>
                  </a:outerShdw>
                </a:effectLst>
              </a:rPr>
              <a:t> 	</a:t>
            </a:r>
          </a:p>
          <a:p>
            <a:r>
              <a:rPr lang="fr-BE" sz="1600" b="1" dirty="0">
                <a:solidFill>
                  <a:schemeClr val="bg1"/>
                </a:solidFill>
                <a:effectLst>
                  <a:outerShdw blurRad="38100" dist="38100" dir="2700000" algn="tl">
                    <a:srgbClr val="000000">
                      <a:alpha val="43137"/>
                    </a:srgbClr>
                  </a:outerShdw>
                </a:effectLst>
              </a:rPr>
              <a:t>Av Herrmann-</a:t>
            </a:r>
            <a:r>
              <a:rPr lang="fr-BE" sz="1600" b="1" dirty="0" err="1">
                <a:solidFill>
                  <a:schemeClr val="bg1"/>
                </a:solidFill>
                <a:effectLst>
                  <a:outerShdw blurRad="38100" dist="38100" dir="2700000" algn="tl">
                    <a:srgbClr val="000000">
                      <a:alpha val="43137"/>
                    </a:srgbClr>
                  </a:outerShdw>
                </a:effectLst>
              </a:rPr>
              <a:t>Debroux</a:t>
            </a:r>
            <a:r>
              <a:rPr lang="fr-BE" sz="1600" b="1" dirty="0">
                <a:solidFill>
                  <a:schemeClr val="bg1"/>
                </a:solidFill>
                <a:effectLst>
                  <a:outerShdw blurRad="38100" dist="38100" dir="2700000" algn="tl">
                    <a:srgbClr val="000000">
                      <a:alpha val="43137"/>
                    </a:srgbClr>
                  </a:outerShdw>
                </a:effectLst>
              </a:rPr>
              <a:t>, 40 - 1160 Bruxelles</a:t>
            </a:r>
          </a:p>
          <a:p>
            <a:r>
              <a:rPr lang="fr-BE" sz="1600" b="1" dirty="0">
                <a:solidFill>
                  <a:schemeClr val="bg1"/>
                </a:solidFill>
                <a:effectLst>
                  <a:outerShdw blurRad="38100" dist="38100" dir="2700000" algn="tl">
                    <a:srgbClr val="000000">
                      <a:alpha val="43137"/>
                    </a:srgbClr>
                  </a:outerShdw>
                </a:effectLst>
              </a:rPr>
              <a:t>www.resolved.law</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 –</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Tél : +32 2 315 53 00</a:t>
            </a:r>
            <a:endParaRPr lang="fr-B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590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III</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fontScale="92500" lnSpcReduction="20000"/>
          </a:bodyPr>
          <a:lstStyle/>
          <a:p>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 </a:t>
            </a:r>
            <a:r>
              <a:rPr lang="fr-FR" sz="2300" b="1" i="0" dirty="0">
                <a:effectLst/>
                <a:highlight>
                  <a:srgbClr val="FFFFFF"/>
                </a:highlight>
              </a:rPr>
              <a:t>§ 1er. La présente loi s'applique à </a:t>
            </a:r>
            <a:r>
              <a:rPr lang="fr-FR" sz="2300" b="1" i="0" dirty="0">
                <a:solidFill>
                  <a:srgbClr val="FF0000"/>
                </a:solidFill>
                <a:effectLst/>
                <a:highlight>
                  <a:srgbClr val="FFFFFF"/>
                </a:highlight>
              </a:rPr>
              <a:t>tous les actes juridiques </a:t>
            </a:r>
            <a:r>
              <a:rPr lang="fr-FR" sz="2300" b="1" i="0" dirty="0">
                <a:effectLst/>
                <a:highlight>
                  <a:srgbClr val="FFFFFF"/>
                </a:highlight>
              </a:rPr>
              <a:t>et</a:t>
            </a:r>
            <a:r>
              <a:rPr lang="fr-FR" sz="2300" b="1" i="0" dirty="0">
                <a:solidFill>
                  <a:srgbClr val="FF0000"/>
                </a:solidFill>
                <a:effectLst/>
                <a:highlight>
                  <a:srgbClr val="FFFFFF"/>
                </a:highlight>
              </a:rPr>
              <a:t> faits juridiques </a:t>
            </a:r>
            <a:r>
              <a:rPr lang="fr-FR" sz="2300" b="1" i="0" dirty="0">
                <a:effectLst/>
                <a:highlight>
                  <a:srgbClr val="FFFFFF"/>
                </a:highlight>
              </a:rPr>
              <a:t>qui ont eu lieu</a:t>
            </a:r>
            <a:r>
              <a:rPr lang="fr-FR" sz="2300" b="1" i="0" dirty="0">
                <a:solidFill>
                  <a:srgbClr val="FF0000"/>
                </a:solidFill>
                <a:effectLst/>
                <a:highlight>
                  <a:srgbClr val="FFFFFF"/>
                </a:highlight>
              </a:rPr>
              <a:t> après son entrée en vigueur</a:t>
            </a:r>
            <a:r>
              <a:rPr lang="fr-FR" sz="2300" b="1" i="0" dirty="0">
                <a:effectLst/>
                <a:highlight>
                  <a:srgbClr val="FFFFFF"/>
                </a:highlight>
              </a:rPr>
              <a:t>.</a:t>
            </a:r>
            <a:br>
              <a:rPr lang="fr-FR" sz="2300" b="1" dirty="0"/>
            </a:br>
            <a:r>
              <a:rPr lang="fr-FR" sz="2300" b="1" i="0" dirty="0">
                <a:effectLst/>
                <a:highlight>
                  <a:srgbClr val="FFFFFF"/>
                </a:highlight>
              </a:rPr>
              <a:t>  </a:t>
            </a:r>
            <a:r>
              <a:rPr lang="fr-FR" sz="2300" b="1" i="0" dirty="0">
                <a:solidFill>
                  <a:srgbClr val="FF0000"/>
                </a:solidFill>
                <a:effectLst/>
                <a:highlight>
                  <a:srgbClr val="FFFFFF"/>
                </a:highlight>
              </a:rPr>
              <a:t>Sauf accord contraire entre les parties</a:t>
            </a:r>
            <a:r>
              <a:rPr lang="fr-FR" sz="2300" b="1" i="0" dirty="0">
                <a:effectLst/>
                <a:highlight>
                  <a:srgbClr val="FFFFFF"/>
                </a:highlight>
              </a:rPr>
              <a:t>, la présente loi ne </a:t>
            </a:r>
            <a:r>
              <a:rPr lang="fr-FR" sz="2300" b="1" i="0" dirty="0">
                <a:solidFill>
                  <a:srgbClr val="FF0000"/>
                </a:solidFill>
                <a:effectLst/>
                <a:highlight>
                  <a:srgbClr val="FFFFFF"/>
                </a:highlight>
              </a:rPr>
              <a:t>s'applique pas</a:t>
            </a:r>
            <a:r>
              <a:rPr lang="fr-FR" sz="2300" b="1" i="0" dirty="0">
                <a:effectLst/>
                <a:highlight>
                  <a:srgbClr val="FFFFFF"/>
                </a:highlight>
              </a:rPr>
              <a:t>:</a:t>
            </a:r>
            <a:br>
              <a:rPr lang="fr-FR" sz="2300" b="1" dirty="0"/>
            </a:br>
            <a:r>
              <a:rPr lang="fr-FR" sz="2300" b="1" i="0" dirty="0">
                <a:effectLst/>
                <a:highlight>
                  <a:srgbClr val="FFFFFF"/>
                </a:highlight>
              </a:rPr>
              <a:t>  1° aux </a:t>
            </a:r>
            <a:r>
              <a:rPr lang="fr-FR" sz="2300" b="1" i="0" dirty="0">
                <a:solidFill>
                  <a:srgbClr val="FF0000"/>
                </a:solidFill>
                <a:effectLst/>
                <a:highlight>
                  <a:srgbClr val="FFFFFF"/>
                </a:highlight>
              </a:rPr>
              <a:t>effets futurs </a:t>
            </a:r>
            <a:r>
              <a:rPr lang="fr-FR" sz="2300" b="1" i="0" dirty="0">
                <a:effectLst/>
                <a:highlight>
                  <a:srgbClr val="FFFFFF"/>
                </a:highlight>
              </a:rPr>
              <a:t>des </a:t>
            </a:r>
            <a:r>
              <a:rPr lang="fr-FR" sz="2300" b="1" i="0" dirty="0">
                <a:solidFill>
                  <a:srgbClr val="FF0000"/>
                </a:solidFill>
                <a:effectLst/>
                <a:highlight>
                  <a:srgbClr val="FFFFFF"/>
                </a:highlight>
              </a:rPr>
              <a:t>actes juridiques </a:t>
            </a:r>
            <a:r>
              <a:rPr lang="fr-FR" sz="2300" b="1" i="0" dirty="0">
                <a:effectLst/>
                <a:highlight>
                  <a:srgbClr val="FFFFFF"/>
                </a:highlight>
              </a:rPr>
              <a:t>et des </a:t>
            </a:r>
            <a:r>
              <a:rPr lang="fr-FR" sz="2300" b="1" i="0" dirty="0">
                <a:solidFill>
                  <a:srgbClr val="FF0000"/>
                </a:solidFill>
                <a:effectLst/>
                <a:highlight>
                  <a:srgbClr val="FFFFFF"/>
                </a:highlight>
              </a:rPr>
              <a:t>faits juridiques survenus avant son entrée en vigueur</a:t>
            </a:r>
            <a:r>
              <a:rPr lang="fr-FR" sz="2300" b="1" i="0" dirty="0">
                <a:effectLst/>
                <a:highlight>
                  <a:srgbClr val="FFFFFF"/>
                </a:highlight>
              </a:rPr>
              <a:t>;</a:t>
            </a:r>
            <a:br>
              <a:rPr lang="fr-FR" sz="2300" b="1" dirty="0"/>
            </a:br>
            <a:r>
              <a:rPr lang="fr-FR" sz="2300" b="1" i="0" dirty="0">
                <a:effectLst/>
                <a:highlight>
                  <a:srgbClr val="FFFFFF"/>
                </a:highlight>
              </a:rPr>
              <a:t>  2° aux </a:t>
            </a:r>
            <a:r>
              <a:rPr lang="fr-FR" sz="2300" b="1" i="0" dirty="0">
                <a:solidFill>
                  <a:srgbClr val="FF0000"/>
                </a:solidFill>
                <a:effectLst/>
                <a:highlight>
                  <a:srgbClr val="FFFFFF"/>
                </a:highlight>
              </a:rPr>
              <a:t>actes juridiques </a:t>
            </a:r>
            <a:r>
              <a:rPr lang="fr-FR" sz="2300" b="1" i="0" dirty="0">
                <a:effectLst/>
                <a:highlight>
                  <a:srgbClr val="FFFFFF"/>
                </a:highlight>
              </a:rPr>
              <a:t>et aux </a:t>
            </a:r>
            <a:r>
              <a:rPr lang="fr-FR" sz="2300" b="1" i="0" dirty="0">
                <a:solidFill>
                  <a:srgbClr val="FF0000"/>
                </a:solidFill>
                <a:effectLst/>
                <a:highlight>
                  <a:srgbClr val="FFFFFF"/>
                </a:highlight>
              </a:rPr>
              <a:t>faits juridiques qui se sont produits après son entrée en vigueur et qui se rapportent à des droits réels découlant d'un acte juridique ou d'un fait juridique survenu avant son entrée en vigueur.</a:t>
            </a:r>
            <a:br>
              <a:rPr lang="fr-FR" sz="2300" b="1" dirty="0">
                <a:solidFill>
                  <a:srgbClr val="FF0000"/>
                </a:solidFill>
              </a:rPr>
            </a:br>
            <a:r>
              <a:rPr lang="fr-FR" sz="2300" b="1" i="0" dirty="0">
                <a:solidFill>
                  <a:srgbClr val="FF0000"/>
                </a:solidFill>
                <a:effectLst/>
                <a:highlight>
                  <a:srgbClr val="FFFFFF"/>
                </a:highlight>
              </a:rPr>
              <a:t>  Les dispositions de la présente loi ne peuvent porter atteinte aux droits qui auraient été acquis avant l'entrée en vigueur de la présente loi</a:t>
            </a:r>
            <a:r>
              <a:rPr lang="fr-FR" sz="2300" b="1" i="0" dirty="0">
                <a:effectLst/>
                <a:highlight>
                  <a:srgbClr val="FFFFFF"/>
                </a:highlight>
              </a:rPr>
              <a:t>.</a:t>
            </a:r>
            <a:br>
              <a:rPr lang="fr-FR" sz="2300" b="1" dirty="0"/>
            </a:br>
            <a:r>
              <a:rPr lang="fr-FR" sz="2600" b="1" dirty="0">
                <a:highlight>
                  <a:srgbClr val="FFFF00"/>
                </a:highlight>
                <a:sym typeface="Wingdings" panose="05000000000000000000" pitchFamily="2" charset="2"/>
              </a:rPr>
              <a:t> Rappel : R</a:t>
            </a:r>
            <a:r>
              <a:rPr lang="fr-FR" sz="2600" b="1" dirty="0">
                <a:highlight>
                  <a:srgbClr val="FFFF00"/>
                </a:highlight>
              </a:rPr>
              <a:t>égime supplétif (dérogations contractuelles possibles)</a:t>
            </a:r>
            <a:endParaRPr lang="fr-BE" sz="2600" b="1" dirty="0">
              <a:highlight>
                <a:srgbClr val="FFFF00"/>
              </a:highlight>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7400060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Contentieux et procédure </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marL="0" indent="0" algn="just">
              <a:buNone/>
            </a:pPr>
            <a:r>
              <a:rPr lang="fr-FR" b="1" dirty="0">
                <a:sym typeface="Wingdings" panose="05000000000000000000" pitchFamily="2" charset="2"/>
              </a:rPr>
              <a:t>Si désaccord / conflit : nombreuses alternatives à la procédure, à privilégier absolument dans le cadre des relations de voisinage </a:t>
            </a:r>
          </a:p>
          <a:p>
            <a:pPr algn="just">
              <a:buFontTx/>
              <a:buChar char="-"/>
            </a:pPr>
            <a:r>
              <a:rPr lang="fr-FR" b="1" dirty="0">
                <a:sym typeface="Wingdings" panose="05000000000000000000" pitchFamily="2" charset="2"/>
              </a:rPr>
              <a:t>Négociation</a:t>
            </a:r>
          </a:p>
          <a:p>
            <a:pPr algn="just">
              <a:buFontTx/>
              <a:buChar char="-"/>
            </a:pPr>
            <a:r>
              <a:rPr lang="fr-FR" b="1" dirty="0">
                <a:sym typeface="Wingdings" panose="05000000000000000000" pitchFamily="2" charset="2"/>
              </a:rPr>
              <a:t>Conciliation (devant le juge de paix –gratuit)</a:t>
            </a:r>
          </a:p>
          <a:p>
            <a:pPr algn="just">
              <a:buFontTx/>
              <a:buChar char="-"/>
            </a:pPr>
            <a:r>
              <a:rPr lang="fr-FR" b="1" dirty="0">
                <a:sym typeface="Wingdings" panose="05000000000000000000" pitchFamily="2" charset="2"/>
              </a:rPr>
              <a:t>Médiation (judiciaire ou extra-judiciaire)</a:t>
            </a:r>
          </a:p>
          <a:p>
            <a:pPr marL="0" indent="0" algn="just">
              <a:buNone/>
            </a:pPr>
            <a:r>
              <a:rPr lang="fr-FR" b="1" dirty="0">
                <a:sym typeface="Wingdings" panose="05000000000000000000" pitchFamily="2" charset="2"/>
              </a:rPr>
              <a:t> </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16745461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Conclusions et conseils pratiques</a:t>
            </a:r>
            <a:r>
              <a:rPr lang="fr-BE" sz="2800" dirty="0">
                <a:solidFill>
                  <a:srgbClr val="FFFFFF"/>
                </a:solidFill>
                <a:latin typeface="+mn-lt"/>
              </a:rPr>
              <a:t> </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r>
              <a:rPr lang="fr-FR" dirty="0">
                <a:highlight>
                  <a:srgbClr val="FFFFFF"/>
                </a:highlight>
              </a:rPr>
              <a:t>En cas d’échec des tentatives amiables =&gt; envisager la procédure judiciaire, souvent avec l’intervention d’un expert</a:t>
            </a:r>
          </a:p>
          <a:p>
            <a:pPr algn="just"/>
            <a:r>
              <a:rPr lang="fr-BE" sz="2800" b="0" i="0" dirty="0">
                <a:effectLst/>
              </a:rPr>
              <a:t>⚠️ </a:t>
            </a:r>
            <a:r>
              <a:rPr lang="fr-FR" dirty="0">
                <a:highlight>
                  <a:srgbClr val="FFFFFF"/>
                </a:highlight>
              </a:rPr>
              <a:t>Attirer l’attention du client sur l’importance de vérifier les délais, la prescription,…</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2864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95BD0C-1A84-0C49-5E74-60B4679D6F15}"/>
              </a:ext>
            </a:extLst>
          </p:cNvPr>
          <p:cNvSpPr>
            <a:spLocks noGrp="1"/>
          </p:cNvSpPr>
          <p:nvPr>
            <p:ph type="title"/>
          </p:nvPr>
        </p:nvSpPr>
        <p:spPr/>
        <p:txBody>
          <a:bodyPr/>
          <a:lstStyle/>
          <a:p>
            <a:r>
              <a:rPr lang="fr-FR" dirty="0">
                <a:solidFill>
                  <a:srgbClr val="00B0F0"/>
                </a:solidFill>
              </a:rPr>
              <a:t>Expertise judiciaire</a:t>
            </a:r>
            <a:endParaRPr lang="fr-BE" dirty="0">
              <a:solidFill>
                <a:srgbClr val="00B0F0"/>
              </a:solidFill>
            </a:endParaRPr>
          </a:p>
        </p:txBody>
      </p:sp>
      <p:sp>
        <p:nvSpPr>
          <p:cNvPr id="3" name="Espace réservé du contenu 2">
            <a:extLst>
              <a:ext uri="{FF2B5EF4-FFF2-40B4-BE49-F238E27FC236}">
                <a16:creationId xmlns:a16="http://schemas.microsoft.com/office/drawing/2014/main" id="{F1D57331-79ED-8A50-131C-DDC8ABA9FECB}"/>
              </a:ext>
            </a:extLst>
          </p:cNvPr>
          <p:cNvSpPr>
            <a:spLocks noGrp="1"/>
          </p:cNvSpPr>
          <p:nvPr>
            <p:ph idx="1"/>
          </p:nvPr>
        </p:nvSpPr>
        <p:spPr/>
        <p:txBody>
          <a:bodyPr/>
          <a:lstStyle/>
          <a:p>
            <a:pPr>
              <a:buFont typeface="Wingdings" panose="05000000000000000000" pitchFamily="2" charset="2"/>
              <a:buChar char="q"/>
            </a:pPr>
            <a:r>
              <a:rPr lang="fr-FR" dirty="0"/>
              <a:t>Il est évident qu’un expert nommé par le juge va aborder techniquement le dossier de la même manière que dans une procédure amiable.</a:t>
            </a:r>
          </a:p>
          <a:p>
            <a:pPr>
              <a:buFont typeface="Wingdings" panose="05000000000000000000" pitchFamily="2" charset="2"/>
              <a:buChar char="q"/>
            </a:pPr>
            <a:r>
              <a:rPr lang="fr-FR" dirty="0"/>
              <a:t>La seule garantie sera la certitude de son impartialité.</a:t>
            </a:r>
          </a:p>
          <a:p>
            <a:pPr>
              <a:buFont typeface="Wingdings" panose="05000000000000000000" pitchFamily="2" charset="2"/>
              <a:buChar char="q"/>
            </a:pPr>
            <a:r>
              <a:rPr lang="fr-FR" dirty="0"/>
              <a:t>Dans la procédure amiable, chacune des parties peut choisir son expert.</a:t>
            </a:r>
          </a:p>
          <a:p>
            <a:pPr>
              <a:buFont typeface="Wingdings" panose="05000000000000000000" pitchFamily="2" charset="2"/>
              <a:buChar char="q"/>
            </a:pPr>
            <a:r>
              <a:rPr lang="fr-FR" dirty="0"/>
              <a:t>La procédure en sera moins alourdie et probablement moins onéreuse.</a:t>
            </a:r>
          </a:p>
          <a:p>
            <a:pPr>
              <a:buFont typeface="Wingdings" panose="05000000000000000000" pitchFamily="2" charset="2"/>
              <a:buChar char="q"/>
            </a:pPr>
            <a:endParaRPr lang="fr-BE" dirty="0"/>
          </a:p>
        </p:txBody>
      </p:sp>
    </p:spTree>
    <p:extLst>
      <p:ext uri="{BB962C8B-B14F-4D97-AF65-F5344CB8AC3E}">
        <p14:creationId xmlns:p14="http://schemas.microsoft.com/office/powerpoint/2010/main" val="9998182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Conclusions et conseils pratiques</a:t>
            </a:r>
            <a:r>
              <a:rPr lang="fr-BE" sz="2800" dirty="0">
                <a:solidFill>
                  <a:srgbClr val="FFFFFF"/>
                </a:solidFill>
                <a:latin typeface="+mn-lt"/>
              </a:rPr>
              <a:t> </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r>
              <a:rPr lang="fr-FR" dirty="0">
                <a:highlight>
                  <a:srgbClr val="FFFFFF"/>
                </a:highlight>
              </a:rPr>
              <a:t>Règles complexes</a:t>
            </a:r>
          </a:p>
          <a:p>
            <a:pPr algn="just"/>
            <a:r>
              <a:rPr lang="fr-FR" sz="2800" dirty="0">
                <a:highlight>
                  <a:srgbClr val="FFFFFF"/>
                </a:highlight>
              </a:rPr>
              <a:t>Importance du droit applicable</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10473274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E639F3-088A-49B0-B4AA-7F91F0D9EE8C}"/>
              </a:ext>
            </a:extLst>
          </p:cNvPr>
          <p:cNvSpPr>
            <a:spLocks noGrp="1"/>
          </p:cNvSpPr>
          <p:nvPr>
            <p:ph type="title"/>
          </p:nvPr>
        </p:nvSpPr>
        <p:spPr/>
        <p:txBody>
          <a:bodyPr/>
          <a:lstStyle/>
          <a:p>
            <a:endParaRPr lang="fr-BE"/>
          </a:p>
        </p:txBody>
      </p:sp>
      <p:sp>
        <p:nvSpPr>
          <p:cNvPr id="3" name="Espace réservé du contenu 2">
            <a:extLst>
              <a:ext uri="{FF2B5EF4-FFF2-40B4-BE49-F238E27FC236}">
                <a16:creationId xmlns:a16="http://schemas.microsoft.com/office/drawing/2014/main" id="{62D5941C-BA8D-4ADC-847E-653FB6AF62F6}"/>
              </a:ext>
            </a:extLst>
          </p:cNvPr>
          <p:cNvSpPr>
            <a:spLocks noGrp="1"/>
          </p:cNvSpPr>
          <p:nvPr>
            <p:ph idx="1"/>
          </p:nvPr>
        </p:nvSpPr>
        <p:spPr/>
        <p:txBody>
          <a:bodyPr/>
          <a:lstStyle/>
          <a:p>
            <a:endParaRPr lang="fr-BE" dirty="0"/>
          </a:p>
        </p:txBody>
      </p:sp>
      <p:sp>
        <p:nvSpPr>
          <p:cNvPr id="4" name="Rectangle 3"/>
          <p:cNvSpPr/>
          <p:nvPr/>
        </p:nvSpPr>
        <p:spPr>
          <a:xfrm>
            <a:off x="3048000" y="2967335"/>
            <a:ext cx="6096000" cy="923330"/>
          </a:xfrm>
          <a:prstGeom prst="rect">
            <a:avLst/>
          </a:prstGeom>
        </p:spPr>
        <p:txBody>
          <a:bodyPr>
            <a:spAutoFit/>
          </a:bodyPr>
          <a:lstStyle/>
          <a:p>
            <a:r>
              <a:rPr lang="fr-BE" dirty="0" err="1"/>
              <a:t>We</a:t>
            </a:r>
            <a:r>
              <a:rPr lang="fr-BE" dirty="0"/>
              <a:t> </a:t>
            </a:r>
            <a:r>
              <a:rPr lang="fr-BE" dirty="0" err="1"/>
              <a:t>hebben</a:t>
            </a:r>
            <a:r>
              <a:rPr lang="fr-BE" dirty="0"/>
              <a:t> </a:t>
            </a:r>
            <a:r>
              <a:rPr lang="fr-BE" dirty="0" err="1"/>
              <a:t>uw</a:t>
            </a:r>
            <a:r>
              <a:rPr lang="fr-BE" dirty="0"/>
              <a:t> </a:t>
            </a:r>
            <a:r>
              <a:rPr lang="fr-BE" dirty="0" err="1"/>
              <a:t>herinnering</a:t>
            </a:r>
            <a:r>
              <a:rPr lang="fr-BE" dirty="0"/>
              <a:t> van 21 </a:t>
            </a:r>
            <a:r>
              <a:rPr lang="fr-BE" dirty="0" err="1"/>
              <a:t>mei</a:t>
            </a:r>
            <a:r>
              <a:rPr lang="fr-BE" dirty="0"/>
              <a:t> 2021 met </a:t>
            </a:r>
            <a:r>
              <a:rPr lang="fr-BE" dirty="0" err="1"/>
              <a:t>betrekking</a:t>
            </a:r>
            <a:r>
              <a:rPr lang="fr-BE" dirty="0"/>
              <a:t> </a:t>
            </a:r>
            <a:r>
              <a:rPr lang="fr-BE" dirty="0" err="1"/>
              <a:t>tot</a:t>
            </a:r>
            <a:r>
              <a:rPr lang="fr-BE" dirty="0"/>
              <a:t> </a:t>
            </a:r>
            <a:r>
              <a:rPr lang="fr-BE" dirty="0" err="1"/>
              <a:t>uw</a:t>
            </a:r>
            <a:r>
              <a:rPr lang="fr-BE" dirty="0"/>
              <a:t> </a:t>
            </a:r>
            <a:r>
              <a:rPr lang="fr-BE" dirty="0" err="1"/>
              <a:t>factuur</a:t>
            </a:r>
            <a:r>
              <a:rPr lang="fr-BE" dirty="0"/>
              <a:t> 21-DF-F05419 </a:t>
            </a:r>
            <a:r>
              <a:rPr lang="fr-BE" dirty="0" err="1"/>
              <a:t>ontvangen.deze</a:t>
            </a:r>
            <a:r>
              <a:rPr lang="fr-BE" dirty="0"/>
              <a:t> </a:t>
            </a:r>
            <a:r>
              <a:rPr lang="fr-BE" dirty="0" err="1"/>
              <a:t>factuur</a:t>
            </a:r>
            <a:r>
              <a:rPr lang="fr-BE" dirty="0"/>
              <a:t> </a:t>
            </a:r>
            <a:r>
              <a:rPr lang="fr-BE" dirty="0" err="1"/>
              <a:t>is</a:t>
            </a:r>
            <a:r>
              <a:rPr lang="fr-BE" dirty="0"/>
              <a:t> </a:t>
            </a:r>
            <a:r>
              <a:rPr lang="fr-BE" dirty="0" err="1"/>
              <a:t>betaald</a:t>
            </a:r>
            <a:r>
              <a:rPr lang="fr-BE" dirty="0"/>
              <a:t> op 8 </a:t>
            </a:r>
            <a:r>
              <a:rPr lang="fr-BE" dirty="0" err="1"/>
              <a:t>april</a:t>
            </a:r>
            <a:r>
              <a:rPr lang="fr-BE" dirty="0"/>
              <a:t> (</a:t>
            </a:r>
            <a:r>
              <a:rPr lang="fr-BE" dirty="0" err="1"/>
              <a:t>zie</a:t>
            </a:r>
            <a:r>
              <a:rPr lang="fr-BE" dirty="0"/>
              <a:t> </a:t>
            </a:r>
            <a:r>
              <a:rPr lang="fr-BE" dirty="0" err="1"/>
              <a:t>bijlage</a:t>
            </a:r>
            <a:r>
              <a:rPr lang="fr-BE" dirty="0"/>
              <a:t>)</a:t>
            </a:r>
            <a:r>
              <a:rPr lang="fr-BE" dirty="0" err="1"/>
              <a:t>Kunt</a:t>
            </a:r>
            <a:r>
              <a:rPr lang="fr-BE" dirty="0"/>
              <a:t> u dit </a:t>
            </a:r>
            <a:r>
              <a:rPr lang="fr-BE" dirty="0" err="1"/>
              <a:t>verifiëren</a:t>
            </a:r>
            <a:r>
              <a:rPr lang="fr-BE" dirty="0"/>
              <a:t>?</a:t>
            </a:r>
          </a:p>
        </p:txBody>
      </p:sp>
      <p:pic>
        <p:nvPicPr>
          <p:cNvPr id="5" name="Image 4">
            <a:extLst>
              <a:ext uri="{FF2B5EF4-FFF2-40B4-BE49-F238E27FC236}">
                <a16:creationId xmlns:a16="http://schemas.microsoft.com/office/drawing/2014/main" id="{57239214-FC5A-F84D-A058-51D60B31DB71}"/>
              </a:ext>
            </a:extLst>
          </p:cNvPr>
          <p:cNvPicPr>
            <a:picLocks noChangeAspect="1"/>
          </p:cNvPicPr>
          <p:nvPr/>
        </p:nvPicPr>
        <p:blipFill>
          <a:blip r:embed="rId2"/>
          <a:stretch>
            <a:fillRect/>
          </a:stretch>
        </p:blipFill>
        <p:spPr>
          <a:xfrm>
            <a:off x="0" y="0"/>
            <a:ext cx="12192000" cy="6857999"/>
          </a:xfrm>
          <a:prstGeom prst="rect">
            <a:avLst/>
          </a:prstGeom>
        </p:spPr>
      </p:pic>
      <p:pic>
        <p:nvPicPr>
          <p:cNvPr id="6" name="Image 5">
            <a:extLst>
              <a:ext uri="{FF2B5EF4-FFF2-40B4-BE49-F238E27FC236}">
                <a16:creationId xmlns:a16="http://schemas.microsoft.com/office/drawing/2014/main" id="{C4C5AF34-D851-CD45-B7FB-B09F6ED4B49C}"/>
              </a:ext>
            </a:extLst>
          </p:cNvPr>
          <p:cNvPicPr>
            <a:picLocks noChangeAspect="1"/>
          </p:cNvPicPr>
          <p:nvPr/>
        </p:nvPicPr>
        <p:blipFill rotWithShape="1">
          <a:blip r:embed="rId3"/>
          <a:srcRect b="39790"/>
          <a:stretch/>
        </p:blipFill>
        <p:spPr>
          <a:xfrm>
            <a:off x="4283675" y="1087439"/>
            <a:ext cx="3797644" cy="1143287"/>
          </a:xfrm>
          <a:prstGeom prst="rect">
            <a:avLst/>
          </a:prstGeom>
        </p:spPr>
      </p:pic>
      <p:sp>
        <p:nvSpPr>
          <p:cNvPr id="8" name="ZoneTexte 7"/>
          <p:cNvSpPr txBox="1"/>
          <p:nvPr/>
        </p:nvSpPr>
        <p:spPr>
          <a:xfrm>
            <a:off x="2842058" y="2891304"/>
            <a:ext cx="6524364" cy="1692771"/>
          </a:xfrm>
          <a:prstGeom prst="rect">
            <a:avLst/>
          </a:prstGeom>
          <a:noFill/>
        </p:spPr>
        <p:txBody>
          <a:bodyPr wrap="square" rtlCol="0">
            <a:spAutoFit/>
          </a:bodyPr>
          <a:lstStyle/>
          <a:p>
            <a:r>
              <a:rPr lang="fr-BE" sz="2800" i="1" dirty="0">
                <a:solidFill>
                  <a:schemeClr val="bg1"/>
                </a:solidFill>
              </a:rPr>
              <a:t>Merci pour votre attention !</a:t>
            </a:r>
          </a:p>
          <a:p>
            <a:endParaRPr lang="fr-BE" sz="2800" i="1" dirty="0">
              <a:solidFill>
                <a:schemeClr val="bg1"/>
              </a:solidFill>
            </a:endParaRPr>
          </a:p>
          <a:p>
            <a:r>
              <a:rPr lang="fr-BE" sz="2800" i="1" dirty="0">
                <a:solidFill>
                  <a:schemeClr val="bg1"/>
                </a:solidFill>
              </a:rPr>
              <a:t>Des questions ?</a:t>
            </a:r>
          </a:p>
          <a:p>
            <a:endParaRPr lang="fr-BE" sz="2000" i="1" dirty="0">
              <a:solidFill>
                <a:schemeClr val="bg1"/>
              </a:solidFill>
            </a:endParaRPr>
          </a:p>
        </p:txBody>
      </p:sp>
      <p:sp>
        <p:nvSpPr>
          <p:cNvPr id="9" name="ZoneTexte 8"/>
          <p:cNvSpPr txBox="1"/>
          <p:nvPr/>
        </p:nvSpPr>
        <p:spPr>
          <a:xfrm>
            <a:off x="8390237" y="5649754"/>
            <a:ext cx="3801763" cy="1138773"/>
          </a:xfrm>
          <a:prstGeom prst="rect">
            <a:avLst/>
          </a:prstGeom>
          <a:noFill/>
        </p:spPr>
        <p:txBody>
          <a:bodyPr wrap="square" rtlCol="0">
            <a:spAutoFit/>
          </a:bodyPr>
          <a:lstStyle/>
          <a:p>
            <a:r>
              <a:rPr lang="fr-BE" b="1" dirty="0">
                <a:solidFill>
                  <a:schemeClr val="bg1"/>
                </a:solidFill>
                <a:effectLst>
                  <a:outerShdw blurRad="38100" dist="38100" dir="2700000" algn="tl">
                    <a:srgbClr val="000000">
                      <a:alpha val="43137"/>
                    </a:srgbClr>
                  </a:outerShdw>
                </a:effectLst>
              </a:rPr>
              <a:t>Laurent DELMOTTE</a:t>
            </a:r>
          </a:p>
          <a:p>
            <a:r>
              <a:rPr lang="fr-BE" b="1" dirty="0" err="1">
                <a:solidFill>
                  <a:schemeClr val="bg1"/>
                </a:solidFill>
                <a:effectLst>
                  <a:outerShdw blurRad="38100" dist="38100" dir="2700000" algn="tl">
                    <a:srgbClr val="000000">
                      <a:alpha val="43137"/>
                    </a:srgbClr>
                  </a:outerShdw>
                </a:effectLst>
                <a:hlinkClick r:id="rId4"/>
              </a:rPr>
              <a:t>ld@resolved.law</a:t>
            </a:r>
            <a:r>
              <a:rPr lang="fr-BE" b="1" dirty="0">
                <a:solidFill>
                  <a:schemeClr val="bg1"/>
                </a:solidFill>
                <a:effectLst>
                  <a:outerShdw blurRad="38100" dist="38100" dir="2700000" algn="tl">
                    <a:srgbClr val="000000">
                      <a:alpha val="43137"/>
                    </a:srgbClr>
                  </a:outerShdw>
                </a:effectLst>
              </a:rPr>
              <a:t> </a:t>
            </a:r>
          </a:p>
          <a:p>
            <a:r>
              <a:rPr lang="fr-BE" sz="1600" b="1" dirty="0">
                <a:solidFill>
                  <a:schemeClr val="bg1"/>
                </a:solidFill>
                <a:effectLst>
                  <a:outerShdw blurRad="38100" dist="38100" dir="2700000" algn="tl">
                    <a:srgbClr val="000000">
                      <a:alpha val="43137"/>
                    </a:srgbClr>
                  </a:outerShdw>
                </a:effectLst>
              </a:rPr>
              <a:t>Av </a:t>
            </a:r>
            <a:r>
              <a:rPr lang="fr-BE" sz="1600" b="1" dirty="0" err="1">
                <a:solidFill>
                  <a:schemeClr val="bg1"/>
                </a:solidFill>
                <a:effectLst>
                  <a:outerShdw blurRad="38100" dist="38100" dir="2700000" algn="tl">
                    <a:srgbClr val="000000">
                      <a:alpha val="43137"/>
                    </a:srgbClr>
                  </a:outerShdw>
                </a:effectLst>
              </a:rPr>
              <a:t>Herrmann-Debroux</a:t>
            </a:r>
            <a:r>
              <a:rPr lang="fr-BE" sz="1600" b="1" dirty="0">
                <a:solidFill>
                  <a:schemeClr val="bg1"/>
                </a:solidFill>
                <a:effectLst>
                  <a:outerShdw blurRad="38100" dist="38100" dir="2700000" algn="tl">
                    <a:srgbClr val="000000">
                      <a:alpha val="43137"/>
                    </a:srgbClr>
                  </a:outerShdw>
                </a:effectLst>
              </a:rPr>
              <a:t>, 40 - 1160 Bruxelles</a:t>
            </a:r>
          </a:p>
          <a:p>
            <a:r>
              <a:rPr lang="fr-BE" sz="1600" b="1" dirty="0">
                <a:solidFill>
                  <a:schemeClr val="bg1"/>
                </a:solidFill>
                <a:effectLst>
                  <a:outerShdw blurRad="38100" dist="38100" dir="2700000" algn="tl">
                    <a:srgbClr val="000000">
                      <a:alpha val="43137"/>
                    </a:srgbClr>
                  </a:outerShdw>
                </a:effectLst>
              </a:rPr>
              <a:t>www.resolved.law</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 –</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Tél : +32 2 315 53 00</a:t>
            </a:r>
            <a:endParaRPr lang="fr-B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594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III</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300" b="1" u="sng" dirty="0">
                <a:highlight>
                  <a:srgbClr val="FFFFFF"/>
                </a:highlight>
              </a:rPr>
              <a:t>Art. 37 de la l</a:t>
            </a:r>
            <a:r>
              <a:rPr lang="fr-FR" sz="2300" b="1" i="0" u="sng" dirty="0">
                <a:effectLst/>
                <a:highlight>
                  <a:srgbClr val="FFFFFF"/>
                </a:highlight>
              </a:rPr>
              <a:t>oi du 4 février 2020 </a:t>
            </a:r>
            <a:endParaRPr lang="fr-FR" sz="2300" b="1" u="sng" dirty="0">
              <a:highlight>
                <a:srgbClr val="FFFFFF"/>
              </a:highlight>
            </a:endParaRPr>
          </a:p>
          <a:p>
            <a:pPr marL="0" indent="0">
              <a:buNone/>
            </a:pPr>
            <a:r>
              <a:rPr lang="fr-FR" sz="2300" b="1" dirty="0">
                <a:solidFill>
                  <a:srgbClr val="FF0000"/>
                </a:solidFill>
                <a:highlight>
                  <a:srgbClr val="FFFFFF"/>
                </a:highlight>
              </a:rPr>
              <a:t>« </a:t>
            </a:r>
            <a:r>
              <a:rPr lang="fr-FR" sz="2300" b="1" i="0" dirty="0">
                <a:solidFill>
                  <a:srgbClr val="FF0000"/>
                </a:solidFill>
                <a:effectLst/>
                <a:highlight>
                  <a:srgbClr val="FFFFFF"/>
                </a:highlight>
              </a:rPr>
              <a:t>acte juridique </a:t>
            </a:r>
            <a:r>
              <a:rPr lang="fr-FR" sz="2300" b="1" i="0" dirty="0">
                <a:effectLst/>
                <a:highlight>
                  <a:srgbClr val="FFFFFF"/>
                </a:highlight>
              </a:rPr>
              <a:t>» : manifestation d’une volonté de produire des effets juridiques p. ex (en droit des biens) un contrat (acte bilatéral), une reconnaissance de propriété (acte unilatéral) </a:t>
            </a:r>
          </a:p>
          <a:p>
            <a:pPr marL="0" indent="0">
              <a:buNone/>
            </a:pPr>
            <a:r>
              <a:rPr lang="fr-FR" sz="2300" b="1" dirty="0">
                <a:solidFill>
                  <a:srgbClr val="FF0000"/>
                </a:solidFill>
                <a:highlight>
                  <a:srgbClr val="FFFFFF"/>
                </a:highlight>
              </a:rPr>
              <a:t>« Fait juridique » </a:t>
            </a:r>
            <a:r>
              <a:rPr lang="fr-FR" sz="2300" b="1" dirty="0">
                <a:highlight>
                  <a:srgbClr val="FFFFFF"/>
                </a:highlight>
              </a:rPr>
              <a:t>: fait auquel la loi attache conséquences juridiques : ex : construire un mur, planter un arbre, causer un dommage,…</a:t>
            </a:r>
            <a:endParaRPr lang="fr-BE" sz="2600" b="1" dirty="0">
              <a:highlight>
                <a:srgbClr val="FFFF00"/>
              </a:highlight>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58311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III</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fontScale="85000" lnSpcReduction="20000"/>
          </a:bodyPr>
          <a:lstStyle/>
          <a:p>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a:t>
            </a:r>
          </a:p>
          <a:p>
            <a:br>
              <a:rPr lang="fr-FR" sz="2300" b="1" dirty="0"/>
            </a:br>
            <a:r>
              <a:rPr lang="fr-FR" sz="2300" b="1" i="0" dirty="0">
                <a:effectLst/>
                <a:highlight>
                  <a:srgbClr val="FFFFFF"/>
                </a:highlight>
              </a:rPr>
              <a:t>  § 2. Lorsque le délai de prescription a commencé à courir avant l'entrée en vigueur des nouveaux délais de prescription prévus par la présente loi, la prescription ne court qu'à compter de cette entrée en vigueur. </a:t>
            </a:r>
            <a:r>
              <a:rPr lang="fr-FR" sz="2300" b="1" i="0" dirty="0">
                <a:solidFill>
                  <a:srgbClr val="FF0000"/>
                </a:solidFill>
                <a:effectLst/>
                <a:highlight>
                  <a:srgbClr val="FFFFFF"/>
                </a:highlight>
              </a:rPr>
              <a:t>La durée totale du délai de prescription ne peut toutefois excéder celle qui était applicable avant l'entrée en vigueur de la présente loi </a:t>
            </a:r>
            <a:r>
              <a:rPr lang="fr-FR" sz="2300" i="0" dirty="0">
                <a:effectLst/>
                <a:highlight>
                  <a:srgbClr val="FFFFFF"/>
                </a:highlight>
              </a:rPr>
              <a:t>».</a:t>
            </a:r>
          </a:p>
          <a:p>
            <a:pPr marL="0" indent="0">
              <a:buNone/>
            </a:pPr>
            <a:r>
              <a:rPr lang="fr-BE" sz="2600" b="1" dirty="0"/>
              <a:t>Ex : </a:t>
            </a:r>
          </a:p>
          <a:p>
            <a:pPr marL="0" indent="0">
              <a:buNone/>
            </a:pPr>
            <a:r>
              <a:rPr lang="fr-BE" sz="2600" b="1" dirty="0"/>
              <a:t>prescription de 20 ans commence en 2007 qui passe à 10 ans : acquise en 2027</a:t>
            </a:r>
          </a:p>
          <a:p>
            <a:pPr marL="0" indent="0">
              <a:buNone/>
            </a:pPr>
            <a:r>
              <a:rPr lang="fr-BE" sz="2600" b="1" dirty="0"/>
              <a:t>Prescription de 20 ans commence en 2019 qui passe à 10 ans : acquise en 2031 (pas en 2039)</a:t>
            </a:r>
          </a:p>
          <a:p>
            <a:pPr marL="0" indent="0">
              <a:buNone/>
            </a:pPr>
            <a:r>
              <a:rPr lang="fr-BE" sz="2600" b="1" dirty="0"/>
              <a:t>Prescription de 30 ans qui commence en 1993 :  acquise en </a:t>
            </a:r>
            <a:r>
              <a:rPr lang="fr-BE" sz="2600" b="1"/>
              <a:t>2023 </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42080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400" b="1" dirty="0"/>
              <a:t>Devoir de conseil à propos (notamment) de la mitoyenneté </a:t>
            </a:r>
            <a:r>
              <a:rPr lang="fr-BE" sz="2400" dirty="0"/>
              <a:t>(étendue différente si client professionnel de la construction ou particulier) </a:t>
            </a:r>
          </a:p>
          <a:p>
            <a:pPr marL="0" indent="0">
              <a:buNone/>
            </a:pPr>
            <a:endParaRPr lang="fr-BE" sz="2400" dirty="0"/>
          </a:p>
          <a:p>
            <a:r>
              <a:rPr lang="fr-BE" sz="2400" b="1" dirty="0"/>
              <a:t>Importance dans les projets</a:t>
            </a:r>
            <a:r>
              <a:rPr lang="fr-BE" sz="2400" dirty="0"/>
              <a:t>, en particulier dans les permis d’urbanisme/urbanisation/lotir/ environnement </a:t>
            </a:r>
          </a:p>
        </p:txBody>
      </p:sp>
    </p:spTree>
    <p:extLst>
      <p:ext uri="{BB962C8B-B14F-4D97-AF65-F5344CB8AC3E}">
        <p14:creationId xmlns:p14="http://schemas.microsoft.com/office/powerpoint/2010/main" val="2133953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400" b="1" dirty="0"/>
              <a:t>Importance dans l’exécution des travaux </a:t>
            </a:r>
            <a:r>
              <a:rPr lang="fr-BE" sz="2400" dirty="0"/>
              <a:t>(troubles du voisinage)</a:t>
            </a:r>
          </a:p>
          <a:p>
            <a:pPr marL="0" indent="0">
              <a:buNone/>
            </a:pPr>
            <a:endParaRPr lang="fr-BE" sz="2400" dirty="0"/>
          </a:p>
          <a:p>
            <a:r>
              <a:rPr lang="fr-BE" sz="2400" b="1" dirty="0"/>
              <a:t>Responsabilité : comparaison avec l’Architecte/géomètre normalement prudent et diligent </a:t>
            </a:r>
          </a:p>
          <a:p>
            <a:pPr marL="0" indent="0">
              <a:buNone/>
            </a:pPr>
            <a:endParaRPr lang="fr-BE" sz="2400" dirty="0"/>
          </a:p>
          <a:p>
            <a:r>
              <a:rPr lang="fr-BE" sz="2400" b="0" i="0" dirty="0">
                <a:effectLst/>
              </a:rPr>
              <a:t>⚠️ </a:t>
            </a:r>
            <a:r>
              <a:rPr lang="fr-BE" sz="2400" b="1" dirty="0"/>
              <a:t>assurances</a:t>
            </a:r>
            <a:r>
              <a:rPr lang="fr-BE" sz="2400" dirty="0"/>
              <a:t> (ex : parfois couverture en 1382 mais pas en troubles du voisinage) </a:t>
            </a:r>
          </a:p>
        </p:txBody>
      </p:sp>
    </p:spTree>
    <p:extLst>
      <p:ext uri="{BB962C8B-B14F-4D97-AF65-F5344CB8AC3E}">
        <p14:creationId xmlns:p14="http://schemas.microsoft.com/office/powerpoint/2010/main" val="4019743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400" b="1" dirty="0">
                <a:sym typeface="Wingdings" panose="05000000000000000000" pitchFamily="2" charset="2"/>
              </a:rPr>
              <a:t>Connaissance générale obligatoire</a:t>
            </a:r>
            <a:r>
              <a:rPr lang="fr-BE" sz="2400" dirty="0">
                <a:sym typeface="Wingdings" panose="05000000000000000000" pitchFamily="2" charset="2"/>
              </a:rPr>
              <a:t>, pouvoir détecter les questions sans forcément y répondre soi-même, par ex </a:t>
            </a:r>
            <a:r>
              <a:rPr lang="fr-BE" sz="2400" i="1" dirty="0">
                <a:sym typeface="Wingdings" panose="05000000000000000000" pitchFamily="2" charset="2"/>
              </a:rPr>
              <a:t>« le mur est-il mitoyen ?» </a:t>
            </a:r>
          </a:p>
          <a:p>
            <a:pPr marL="0" indent="0">
              <a:buNone/>
            </a:pPr>
            <a:endParaRPr lang="fr-BE" sz="2400" dirty="0">
              <a:sym typeface="Wingdings" panose="05000000000000000000" pitchFamily="2" charset="2"/>
            </a:endParaRPr>
          </a:p>
          <a:p>
            <a:r>
              <a:rPr lang="fr-BE" sz="2400" dirty="0">
                <a:sym typeface="Wingdings" panose="05000000000000000000" pitchFamily="2" charset="2"/>
              </a:rPr>
              <a:t>Importance de la vérification </a:t>
            </a:r>
            <a:r>
              <a:rPr lang="fr-BE" sz="2400" b="1" dirty="0">
                <a:sym typeface="Wingdings" panose="05000000000000000000" pitchFamily="2" charset="2"/>
              </a:rPr>
              <a:t>des titres </a:t>
            </a:r>
            <a:r>
              <a:rPr lang="fr-BE" sz="2400" dirty="0">
                <a:sym typeface="Wingdings" panose="05000000000000000000" pitchFamily="2" charset="2"/>
              </a:rPr>
              <a:t>des clients (même si souvent muets)</a:t>
            </a:r>
          </a:p>
          <a:p>
            <a:pPr marL="0" indent="0">
              <a:buNone/>
            </a:pPr>
            <a:endParaRPr lang="fr-BE" sz="2400" dirty="0">
              <a:sym typeface="Wingdings" panose="05000000000000000000" pitchFamily="2" charset="2"/>
            </a:endParaRPr>
          </a:p>
          <a:p>
            <a:r>
              <a:rPr lang="fr-BE" sz="2400" dirty="0">
                <a:sym typeface="Wingdings" panose="05000000000000000000" pitchFamily="2" charset="2"/>
              </a:rPr>
              <a:t>Reprendre des </a:t>
            </a:r>
            <a:r>
              <a:rPr lang="fr-BE" sz="2400" b="1" dirty="0">
                <a:sym typeface="Wingdings" panose="05000000000000000000" pitchFamily="2" charset="2"/>
              </a:rPr>
              <a:t>clauses</a:t>
            </a:r>
            <a:r>
              <a:rPr lang="fr-BE" sz="2400" dirty="0">
                <a:sym typeface="Wingdings" panose="05000000000000000000" pitchFamily="2" charset="2"/>
              </a:rPr>
              <a:t> dans les contrats avec les clients les invitant à consulter un </a:t>
            </a:r>
            <a:r>
              <a:rPr lang="fr-BE" sz="2400" b="1" dirty="0">
                <a:sym typeface="Wingdings" panose="05000000000000000000" pitchFamily="2" charset="2"/>
              </a:rPr>
              <a:t>juriste</a:t>
            </a:r>
            <a:r>
              <a:rPr lang="fr-BE" sz="2400" dirty="0">
                <a:sym typeface="Wingdings" panose="05000000000000000000" pitchFamily="2" charset="2"/>
              </a:rPr>
              <a:t> pour les questions sensibles permet de limiter sa responsabilité</a:t>
            </a:r>
            <a:endParaRPr lang="fr-BE" sz="2400" dirty="0"/>
          </a:p>
        </p:txBody>
      </p:sp>
    </p:spTree>
    <p:extLst>
      <p:ext uri="{BB962C8B-B14F-4D97-AF65-F5344CB8AC3E}">
        <p14:creationId xmlns:p14="http://schemas.microsoft.com/office/powerpoint/2010/main" val="303813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443CE76-D1BE-4464-B157-9CBEFB9FEBF9}"/>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La mitoyenneté et le droit de l’urbanisme</a:t>
            </a:r>
          </a:p>
        </p:txBody>
      </p:sp>
      <p:sp>
        <p:nvSpPr>
          <p:cNvPr id="3" name="Espace réservé du contenu 2">
            <a:extLst>
              <a:ext uri="{FF2B5EF4-FFF2-40B4-BE49-F238E27FC236}">
                <a16:creationId xmlns:a16="http://schemas.microsoft.com/office/drawing/2014/main" id="{98D13549-C03E-4C1A-B7CE-6C4368C3A0D6}"/>
              </a:ext>
            </a:extLst>
          </p:cNvPr>
          <p:cNvSpPr>
            <a:spLocks noGrp="1"/>
          </p:cNvSpPr>
          <p:nvPr>
            <p:ph idx="1"/>
          </p:nvPr>
        </p:nvSpPr>
        <p:spPr>
          <a:xfrm>
            <a:off x="6503158" y="649480"/>
            <a:ext cx="4862447" cy="5546047"/>
          </a:xfrm>
        </p:spPr>
        <p:txBody>
          <a:bodyPr anchor="ctr">
            <a:normAutofit lnSpcReduction="10000"/>
          </a:bodyPr>
          <a:lstStyle/>
          <a:p>
            <a:r>
              <a:rPr lang="fr-FR" sz="2400" dirty="0"/>
              <a:t>Permis délivrés « </a:t>
            </a:r>
            <a:r>
              <a:rPr lang="fr-FR" sz="2400" i="1" dirty="0"/>
              <a:t>tous droits des tiers saufs </a:t>
            </a:r>
            <a:r>
              <a:rPr lang="fr-FR" sz="2400" dirty="0"/>
              <a:t>» </a:t>
            </a:r>
            <a:r>
              <a:rPr lang="fr-FR" sz="2400" dirty="0">
                <a:sym typeface="Wingdings" panose="05000000000000000000" pitchFamily="2" charset="2"/>
              </a:rPr>
              <a:t> si votre PU vous autorise à isoler chez le voisin, il faut encore obtenir son </a:t>
            </a:r>
            <a:r>
              <a:rPr lang="fr-FR" sz="2400" b="1" u="sng" dirty="0">
                <a:sym typeface="Wingdings" panose="05000000000000000000" pitchFamily="2" charset="2"/>
              </a:rPr>
              <a:t>accord</a:t>
            </a:r>
            <a:r>
              <a:rPr lang="fr-FR" sz="2400" dirty="0">
                <a:sym typeface="Wingdings" panose="05000000000000000000" pitchFamily="2" charset="2"/>
              </a:rPr>
              <a:t> avant d’exécuter</a:t>
            </a:r>
          </a:p>
          <a:p>
            <a:pPr marL="0" indent="0">
              <a:buNone/>
            </a:pPr>
            <a:endParaRPr lang="fr-FR" sz="2400" dirty="0">
              <a:sym typeface="Wingdings" panose="05000000000000000000" pitchFamily="2" charset="2"/>
            </a:endParaRPr>
          </a:p>
          <a:p>
            <a:r>
              <a:rPr lang="fr-FR" sz="2400" i="0" dirty="0">
                <a:effectLst/>
                <a:sym typeface="Wingdings" panose="05000000000000000000" pitchFamily="2" charset="2"/>
              </a:rPr>
              <a:t>Certains </a:t>
            </a:r>
            <a:r>
              <a:rPr lang="fr-FR" sz="2400" b="1" i="0" dirty="0">
                <a:solidFill>
                  <a:srgbClr val="FF0000"/>
                </a:solidFill>
                <a:effectLst/>
                <a:sym typeface="Wingdings" panose="05000000000000000000" pitchFamily="2" charset="2"/>
              </a:rPr>
              <a:t>règlements d’urbanisme </a:t>
            </a:r>
            <a:r>
              <a:rPr lang="fr-FR" sz="2400" i="0" dirty="0">
                <a:effectLst/>
                <a:sym typeface="Wingdings" panose="05000000000000000000" pitchFamily="2" charset="2"/>
              </a:rPr>
              <a:t>ou </a:t>
            </a:r>
            <a:r>
              <a:rPr lang="fr-FR" sz="2400" b="1" i="0" dirty="0">
                <a:effectLst/>
                <a:sym typeface="Wingdings" panose="05000000000000000000" pitchFamily="2" charset="2"/>
              </a:rPr>
              <a:t>conditions</a:t>
            </a:r>
            <a:r>
              <a:rPr lang="fr-FR" sz="2400" i="0" dirty="0">
                <a:effectLst/>
                <a:sym typeface="Wingdings" panose="05000000000000000000" pitchFamily="2" charset="2"/>
              </a:rPr>
              <a:t> de permis peuvent imposer des solutions techniques (par ex : s’appuyer sur le mur voisin ou rehausser un mur séparatif pour garantir l’intimité)</a:t>
            </a:r>
          </a:p>
          <a:p>
            <a:pPr marL="0" indent="0">
              <a:buNone/>
            </a:pPr>
            <a:endParaRPr lang="fr-FR" sz="2400" i="0" dirty="0">
              <a:effectLst/>
              <a:sym typeface="Wingdings" panose="05000000000000000000" pitchFamily="2" charset="2"/>
            </a:endParaRPr>
          </a:p>
          <a:p>
            <a:r>
              <a:rPr lang="fr-FR" sz="2400" strike="sngStrike" dirty="0">
                <a:sym typeface="Wingdings" panose="05000000000000000000" pitchFamily="2" charset="2"/>
              </a:rPr>
              <a:t>Prescription acquisitive </a:t>
            </a:r>
            <a:r>
              <a:rPr lang="fr-FR" sz="2400" dirty="0">
                <a:sym typeface="Wingdings" panose="05000000000000000000" pitchFamily="2" charset="2"/>
              </a:rPr>
              <a:t>s’il y a </a:t>
            </a:r>
            <a:r>
              <a:rPr lang="fr-FR" sz="2400" b="1" dirty="0">
                <a:sym typeface="Wingdings" panose="05000000000000000000" pitchFamily="2" charset="2"/>
              </a:rPr>
              <a:t>infraction urbanistique </a:t>
            </a:r>
            <a:r>
              <a:rPr lang="fr-FR" sz="2400" dirty="0">
                <a:sym typeface="Wingdings" panose="05000000000000000000" pitchFamily="2" charset="2"/>
              </a:rPr>
              <a:t>(</a:t>
            </a:r>
            <a:r>
              <a:rPr lang="fr-FR" sz="2400" i="1" dirty="0">
                <a:sym typeface="Wingdings" panose="05000000000000000000" pitchFamily="2" charset="2"/>
              </a:rPr>
              <a:t>quid en cas d’amnistie ou de prescription ?)</a:t>
            </a:r>
            <a:endParaRPr lang="fr-FR" sz="2400" i="1" dirty="0">
              <a:effectLst/>
            </a:endParaRPr>
          </a:p>
          <a:p>
            <a:endParaRPr lang="fr-BE" sz="2000" dirty="0"/>
          </a:p>
          <a:p>
            <a:pPr marL="0" indent="0">
              <a:buNone/>
            </a:pPr>
            <a:endParaRPr lang="fr-BE" sz="2000" dirty="0"/>
          </a:p>
        </p:txBody>
      </p:sp>
    </p:spTree>
    <p:extLst>
      <p:ext uri="{BB962C8B-B14F-4D97-AF65-F5344CB8AC3E}">
        <p14:creationId xmlns:p14="http://schemas.microsoft.com/office/powerpoint/2010/main" val="200144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24830-AAEA-5639-F627-B323ADF43CE9}"/>
              </a:ext>
            </a:extLst>
          </p:cNvPr>
          <p:cNvSpPr>
            <a:spLocks noGrp="1"/>
          </p:cNvSpPr>
          <p:nvPr>
            <p:ph type="title"/>
          </p:nvPr>
        </p:nvSpPr>
        <p:spPr/>
        <p:txBody>
          <a:bodyPr/>
          <a:lstStyle/>
          <a:p>
            <a:r>
              <a:rPr lang="fr-FR" b="1" dirty="0">
                <a:solidFill>
                  <a:srgbClr val="00B0F0"/>
                </a:solidFill>
              </a:rPr>
              <a:t>Droit et règlement</a:t>
            </a:r>
            <a:endParaRPr lang="fr-BE" b="1" dirty="0">
              <a:solidFill>
                <a:srgbClr val="00B0F0"/>
              </a:solidFill>
            </a:endParaRPr>
          </a:p>
        </p:txBody>
      </p:sp>
      <p:sp>
        <p:nvSpPr>
          <p:cNvPr id="3" name="Espace réservé du contenu 2">
            <a:extLst>
              <a:ext uri="{FF2B5EF4-FFF2-40B4-BE49-F238E27FC236}">
                <a16:creationId xmlns:a16="http://schemas.microsoft.com/office/drawing/2014/main" id="{930D4B08-FEE3-1970-E769-F07FC98B4D51}"/>
              </a:ext>
            </a:extLst>
          </p:cNvPr>
          <p:cNvSpPr>
            <a:spLocks noGrp="1"/>
          </p:cNvSpPr>
          <p:nvPr>
            <p:ph idx="1"/>
          </p:nvPr>
        </p:nvSpPr>
        <p:spPr/>
        <p:txBody>
          <a:bodyPr/>
          <a:lstStyle/>
          <a:p>
            <a:r>
              <a:rPr lang="fr-FR" dirty="0"/>
              <a:t>Consulté par un client demandant s’il était obligé de racheter la copropriété du mur de séparation voisin lors de la construction de son habitation sur un terrain vacant .</a:t>
            </a:r>
          </a:p>
          <a:p>
            <a:r>
              <a:rPr lang="fr-FR" dirty="0"/>
              <a:t>Nous lui avons répondu « NON » à condition de ne s’ancrer en aucune manière (</a:t>
            </a:r>
            <a:r>
              <a:rPr lang="fr-FR" i="1" dirty="0"/>
              <a:t>pas d’acte de prise de possession</a:t>
            </a:r>
            <a:r>
              <a:rPr lang="fr-FR" dirty="0"/>
              <a:t>) sur le mur.</a:t>
            </a:r>
          </a:p>
          <a:p>
            <a:r>
              <a:rPr lang="fr-FR" dirty="0"/>
              <a:t>Colère de ce constructeur car l’administration a conditionné la délivrance du permis de construire au rachat de la copropriété. </a:t>
            </a:r>
          </a:p>
          <a:p>
            <a:endParaRPr lang="fr-FR" dirty="0"/>
          </a:p>
          <a:p>
            <a:endParaRPr lang="fr-BE" dirty="0"/>
          </a:p>
        </p:txBody>
      </p:sp>
    </p:spTree>
    <p:extLst>
      <p:ext uri="{BB962C8B-B14F-4D97-AF65-F5344CB8AC3E}">
        <p14:creationId xmlns:p14="http://schemas.microsoft.com/office/powerpoint/2010/main" val="273500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5259955"/>
          </a:xfrm>
        </p:spPr>
        <p:txBody>
          <a:bodyPr anchor="b">
            <a:noAutofit/>
          </a:bodyPr>
          <a:lstStyle/>
          <a:p>
            <a:pPr algn="r"/>
            <a:r>
              <a:rPr lang="fr-BE" sz="4800" dirty="0">
                <a:solidFill>
                  <a:srgbClr val="FFFFFF"/>
                </a:solidFill>
              </a:rPr>
              <a:t>Mitoyenneté : </a:t>
            </a:r>
            <a:r>
              <a:rPr lang="fr-BE" sz="4800" dirty="0">
                <a:solidFill>
                  <a:schemeClr val="bg1"/>
                </a:solidFill>
              </a:rPr>
              <a:t>anciennes et nouvelles dispositions dans le Code civil </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7" y="460755"/>
            <a:ext cx="4862447" cy="5770984"/>
          </a:xfrm>
        </p:spPr>
        <p:txBody>
          <a:bodyPr anchor="ctr">
            <a:normAutofit/>
          </a:bodyPr>
          <a:lstStyle/>
          <a:p>
            <a:r>
              <a:rPr lang="fr-BE" sz="2400" dirty="0"/>
              <a:t>Dispositions dans </a:t>
            </a:r>
            <a:r>
              <a:rPr lang="fr-BE" sz="2400" b="1" dirty="0">
                <a:solidFill>
                  <a:srgbClr val="FF0000"/>
                </a:solidFill>
              </a:rPr>
              <a:t>l’ancien Code civil </a:t>
            </a:r>
            <a:r>
              <a:rPr lang="fr-BE" sz="2400" dirty="0"/>
              <a:t>(art. 577-2 ; art. 652 à 663 et art. 666 à 668) </a:t>
            </a:r>
          </a:p>
          <a:p>
            <a:pPr marL="0" indent="0">
              <a:buNone/>
            </a:pPr>
            <a:endParaRPr lang="fr-BE" sz="2400" dirty="0"/>
          </a:p>
          <a:p>
            <a:r>
              <a:rPr lang="fr-BE" sz="2400" dirty="0"/>
              <a:t>Dispositions dans le </a:t>
            </a:r>
            <a:r>
              <a:rPr lang="fr-BE" sz="2400" b="1" dirty="0">
                <a:solidFill>
                  <a:srgbClr val="FF0000"/>
                </a:solidFill>
              </a:rPr>
              <a:t>Code rural </a:t>
            </a:r>
            <a:r>
              <a:rPr lang="fr-BE" sz="2400" dirty="0"/>
              <a:t>(art. 30 à 34) </a:t>
            </a:r>
          </a:p>
          <a:p>
            <a:pPr marL="0" indent="0">
              <a:buNone/>
            </a:pPr>
            <a:endParaRPr lang="fr-BE" sz="2400" dirty="0"/>
          </a:p>
          <a:p>
            <a:r>
              <a:rPr lang="fr-BE" sz="2400" b="1" dirty="0">
                <a:solidFill>
                  <a:srgbClr val="FF0000"/>
                </a:solidFill>
              </a:rPr>
              <a:t>Nouveau Code civil </a:t>
            </a:r>
            <a:r>
              <a:rPr lang="fr-BE" sz="2400" dirty="0"/>
              <a:t>(art. 3.103 à 3.113) depuis la </a:t>
            </a:r>
            <a:r>
              <a:rPr lang="fr-FR" sz="2400" b="1" i="0" dirty="0">
                <a:effectLst/>
                <a:highlight>
                  <a:srgbClr val="FFFFFF"/>
                </a:highlight>
              </a:rPr>
              <a:t>Loi du 4 février 2020</a:t>
            </a:r>
            <a:endParaRPr lang="fr-FR" sz="2000" b="0" i="0" dirty="0">
              <a:effectLst/>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418963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5259955"/>
          </a:xfrm>
        </p:spPr>
        <p:txBody>
          <a:bodyPr anchor="b">
            <a:noAutofit/>
          </a:bodyPr>
          <a:lstStyle/>
          <a:p>
            <a:pPr algn="r"/>
            <a:r>
              <a:rPr lang="fr-BE" sz="4800" dirty="0">
                <a:solidFill>
                  <a:srgbClr val="FFFFFF"/>
                </a:solidFill>
              </a:rPr>
              <a:t>Mitoyenneté : </a:t>
            </a:r>
            <a:r>
              <a:rPr lang="fr-BE" sz="4800" dirty="0">
                <a:solidFill>
                  <a:schemeClr val="bg1"/>
                </a:solidFill>
              </a:rPr>
              <a:t>anciennes et nouvelles dispositions dans le Code civil </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7" y="460755"/>
            <a:ext cx="4862447" cy="5770984"/>
          </a:xfrm>
        </p:spPr>
        <p:txBody>
          <a:bodyPr anchor="ctr">
            <a:normAutofit/>
          </a:bodyPr>
          <a:lstStyle/>
          <a:p>
            <a:r>
              <a:rPr lang="fr-FR" sz="2400" b="0" i="0" dirty="0">
                <a:effectLst/>
                <a:highlight>
                  <a:srgbClr val="FFFFFF"/>
                </a:highlight>
              </a:rPr>
              <a:t>La mitoyenneté est, même dans l’ancien code civil, une forme particulière de </a:t>
            </a:r>
            <a:r>
              <a:rPr lang="fr-FR" sz="2400" b="0" i="0" dirty="0">
                <a:effectLst/>
                <a:highlight>
                  <a:srgbClr val="FFFF00"/>
                </a:highlight>
              </a:rPr>
              <a:t>copropriété</a:t>
            </a:r>
            <a:r>
              <a:rPr lang="fr-FR" sz="2400" b="0" i="0" dirty="0">
                <a:effectLst/>
                <a:highlight>
                  <a:srgbClr val="FFFFFF"/>
                </a:highlight>
              </a:rPr>
              <a:t> (même si dans l’ancien code civil les dispositions étaient groupées avec les servitudes)</a:t>
            </a:r>
          </a:p>
          <a:p>
            <a:pPr marL="0" indent="0">
              <a:buNone/>
            </a:pPr>
            <a:endParaRPr lang="fr-FR" sz="2400" b="0" i="0" dirty="0">
              <a:effectLst/>
              <a:highlight>
                <a:srgbClr val="FFFFFF"/>
              </a:highlight>
            </a:endParaRPr>
          </a:p>
          <a:p>
            <a:r>
              <a:rPr lang="fr-FR" sz="2400" dirty="0"/>
              <a:t>Aujourd'hui, clôture mitoyenne = </a:t>
            </a:r>
            <a:r>
              <a:rPr lang="fr-FR" sz="2400" dirty="0">
                <a:highlight>
                  <a:srgbClr val="FFFF00"/>
                </a:highlight>
              </a:rPr>
              <a:t>copropriété avec son propre corps de règles</a:t>
            </a:r>
            <a:r>
              <a:rPr lang="fr-FR" sz="2400" dirty="0"/>
              <a:t>. Pour les aspects qui ne sont pas abordés explicitement par ce dernier, on se réfère au </a:t>
            </a:r>
            <a:r>
              <a:rPr lang="fr-FR" sz="2400" b="1" dirty="0"/>
              <a:t>droit commun de la copropriété (</a:t>
            </a:r>
            <a:r>
              <a:rPr lang="fr-FR" sz="2400" b="1" dirty="0">
                <a:solidFill>
                  <a:srgbClr val="FF0000"/>
                </a:solidFill>
              </a:rPr>
              <a:t>articles 3.69 et s</a:t>
            </a:r>
            <a:r>
              <a:rPr lang="fr-FR" sz="2400" b="1" dirty="0"/>
              <a:t>.)</a:t>
            </a:r>
            <a:endParaRPr lang="fr-FR" sz="2400" b="1" i="0" dirty="0">
              <a:effectLst/>
              <a:highlight>
                <a:srgbClr val="FFFFFF"/>
              </a:highlight>
            </a:endParaRPr>
          </a:p>
          <a:p>
            <a:endParaRPr lang="fr-BE" sz="20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56227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AEF1D122-9CD1-484F-B866-9E21DAD62B39}"/>
              </a:ext>
            </a:extLst>
          </p:cNvPr>
          <p:cNvSpPr>
            <a:spLocks noGrp="1"/>
          </p:cNvSpPr>
          <p:nvPr>
            <p:ph type="ctrTitle"/>
          </p:nvPr>
        </p:nvSpPr>
        <p:spPr>
          <a:xfrm>
            <a:off x="1350682" y="702449"/>
            <a:ext cx="10053763" cy="2928470"/>
          </a:xfrm>
        </p:spPr>
        <p:txBody>
          <a:bodyPr anchor="b">
            <a:normAutofit/>
          </a:bodyPr>
          <a:lstStyle/>
          <a:p>
            <a:pPr algn="l"/>
            <a:r>
              <a:rPr lang="fr-BE" sz="8800" dirty="0">
                <a:solidFill>
                  <a:srgbClr val="FFFFFF"/>
                </a:solidFill>
              </a:rPr>
              <a:t>La clôture mitoyenne</a:t>
            </a:r>
          </a:p>
        </p:txBody>
      </p:sp>
      <p:sp>
        <p:nvSpPr>
          <p:cNvPr id="3" name="Sous-titre 2">
            <a:extLst>
              <a:ext uri="{FF2B5EF4-FFF2-40B4-BE49-F238E27FC236}">
                <a16:creationId xmlns:a16="http://schemas.microsoft.com/office/drawing/2014/main" id="{F2D3CEF9-024F-4FA2-8F9B-F3BFA8D8AB89}"/>
              </a:ext>
            </a:extLst>
          </p:cNvPr>
          <p:cNvSpPr>
            <a:spLocks noGrp="1"/>
          </p:cNvSpPr>
          <p:nvPr>
            <p:ph type="subTitle" idx="1"/>
          </p:nvPr>
        </p:nvSpPr>
        <p:spPr>
          <a:xfrm>
            <a:off x="1350682" y="4870824"/>
            <a:ext cx="10005951" cy="1458258"/>
          </a:xfrm>
        </p:spPr>
        <p:txBody>
          <a:bodyPr anchor="ctr">
            <a:normAutofit fontScale="92500" lnSpcReduction="20000"/>
          </a:bodyPr>
          <a:lstStyle/>
          <a:p>
            <a:pPr algn="l"/>
            <a:r>
              <a:rPr lang="fr-BE" dirty="0"/>
              <a:t>Formation hybride à destination des géomètres, architectes et agents immobiliers</a:t>
            </a:r>
          </a:p>
          <a:p>
            <a:pPr algn="l"/>
            <a:r>
              <a:rPr lang="fr-BE" dirty="0"/>
              <a:t>UCM – RESOLVED AVOCATS – ADVOCATEN</a:t>
            </a:r>
          </a:p>
          <a:p>
            <a:pPr algn="l"/>
            <a:r>
              <a:rPr lang="fr-BE" dirty="0"/>
              <a:t>18 juin 2024</a:t>
            </a:r>
          </a:p>
          <a:p>
            <a:pPr algn="l"/>
            <a:r>
              <a:rPr lang="fr-BE" b="1" dirty="0">
                <a:solidFill>
                  <a:srgbClr val="FF0000"/>
                </a:solidFill>
              </a:rPr>
              <a:t>Laurent DELMOTTE (avocat – Resolved) et Roger-Henri MEURISSE (géomètre-expert)</a:t>
            </a:r>
          </a:p>
        </p:txBody>
      </p:sp>
    </p:spTree>
    <p:extLst>
      <p:ext uri="{BB962C8B-B14F-4D97-AF65-F5344CB8AC3E}">
        <p14:creationId xmlns:p14="http://schemas.microsoft.com/office/powerpoint/2010/main" val="37001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500"/>
                                  </p:stCondLst>
                                  <p:iterate type="wd">
                                    <p:tmPct val="15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iterate type="wd">
                                    <p:tmPct val="15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000"/>
                                  </p:stCondLst>
                                  <p:iterate type="wd">
                                    <p:tmPct val="15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5259955"/>
          </a:xfrm>
        </p:spPr>
        <p:txBody>
          <a:bodyPr anchor="b">
            <a:noAutofit/>
          </a:bodyPr>
          <a:lstStyle/>
          <a:p>
            <a:pPr algn="r"/>
            <a:r>
              <a:rPr lang="fr-BE" sz="4800" dirty="0">
                <a:solidFill>
                  <a:srgbClr val="FFFFFF"/>
                </a:solidFill>
              </a:rPr>
              <a:t>Mitoyenneté : </a:t>
            </a:r>
            <a:r>
              <a:rPr lang="fr-BE" sz="4800" dirty="0">
                <a:solidFill>
                  <a:schemeClr val="bg1"/>
                </a:solidFill>
              </a:rPr>
              <a:t>anciennes et nouvelles dispositions dans le Code civil </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7" y="460755"/>
            <a:ext cx="4862447" cy="5770984"/>
          </a:xfrm>
        </p:spPr>
        <p:txBody>
          <a:bodyPr anchor="ctr">
            <a:normAutofit/>
          </a:bodyPr>
          <a:lstStyle/>
          <a:p>
            <a:r>
              <a:rPr lang="fr-BE" sz="2000" dirty="0">
                <a:highlight>
                  <a:srgbClr val="FFFF00"/>
                </a:highlight>
              </a:rPr>
              <a:t>Art. 577-2 de l’ancien Code civil </a:t>
            </a:r>
            <a:r>
              <a:rPr lang="fr-BE" sz="2000" dirty="0"/>
              <a:t>définissant la copropriété forcée </a:t>
            </a:r>
            <a:r>
              <a:rPr lang="fr-BE" sz="2000" i="0" dirty="0">
                <a:solidFill>
                  <a:srgbClr val="000000"/>
                </a:solidFill>
                <a:effectLst/>
                <a:highlight>
                  <a:srgbClr val="FFFFFF"/>
                </a:highlight>
              </a:rPr>
              <a:t>a été </a:t>
            </a:r>
            <a:r>
              <a:rPr lang="fr-BE" sz="2000" i="0" u="sng" dirty="0">
                <a:solidFill>
                  <a:srgbClr val="000000"/>
                </a:solidFill>
                <a:effectLst/>
                <a:highlight>
                  <a:srgbClr val="FFFFFF"/>
                </a:highlight>
              </a:rPr>
              <a:t>abrogé</a:t>
            </a:r>
            <a:r>
              <a:rPr lang="fr-BE" sz="2000" i="0" dirty="0">
                <a:solidFill>
                  <a:srgbClr val="000000"/>
                </a:solidFill>
                <a:effectLst/>
                <a:highlight>
                  <a:srgbClr val="FFFFFF"/>
                </a:highlight>
              </a:rPr>
              <a:t> par l’art. 29,1° de la loi du 4 février 2020 </a:t>
            </a:r>
          </a:p>
          <a:p>
            <a:pPr marL="0" indent="0">
              <a:buNone/>
            </a:pPr>
            <a:endParaRPr lang="fr-BE" sz="2000" i="0" dirty="0">
              <a:solidFill>
                <a:srgbClr val="000000"/>
              </a:solidFill>
              <a:effectLst/>
              <a:highlight>
                <a:srgbClr val="FFFFFF"/>
              </a:highlight>
            </a:endParaRPr>
          </a:p>
          <a:p>
            <a:r>
              <a:rPr lang="fr-BE" sz="2000" i="0" dirty="0">
                <a:solidFill>
                  <a:srgbClr val="000000"/>
                </a:solidFill>
                <a:effectLst/>
              </a:rPr>
              <a:t>Il </a:t>
            </a:r>
            <a:r>
              <a:rPr lang="fr-BE" sz="2000" dirty="0">
                <a:solidFill>
                  <a:srgbClr val="000000"/>
                </a:solidFill>
              </a:rPr>
              <a:t>trouve son pendant dans </a:t>
            </a:r>
            <a:r>
              <a:rPr lang="fr-BE" sz="2000" i="0" dirty="0">
                <a:solidFill>
                  <a:srgbClr val="000000"/>
                </a:solidFill>
                <a:effectLst/>
                <a:highlight>
                  <a:srgbClr val="FFFF00"/>
                </a:highlight>
              </a:rPr>
              <a:t>Art. 3.78 </a:t>
            </a:r>
            <a:r>
              <a:rPr lang="fr-BE" sz="2000" i="0" dirty="0" err="1">
                <a:solidFill>
                  <a:srgbClr val="000000"/>
                </a:solidFill>
                <a:effectLst/>
                <a:highlight>
                  <a:srgbClr val="FFFF00"/>
                </a:highlight>
              </a:rPr>
              <a:t>C.civ</a:t>
            </a:r>
            <a:r>
              <a:rPr lang="fr-BE" sz="2000" i="0" dirty="0">
                <a:solidFill>
                  <a:srgbClr val="000000"/>
                </a:solidFill>
                <a:effectLst/>
                <a:highlight>
                  <a:srgbClr val="FFFF00"/>
                </a:highlight>
              </a:rPr>
              <a:t>. </a:t>
            </a:r>
            <a:r>
              <a:rPr lang="fr-BE" sz="2000" i="0" dirty="0">
                <a:solidFill>
                  <a:srgbClr val="000000"/>
                </a:solidFill>
                <a:effectLst/>
                <a:highlight>
                  <a:srgbClr val="FFFFFF"/>
                </a:highlight>
              </a:rPr>
              <a:t>: « </a:t>
            </a:r>
            <a:r>
              <a:rPr lang="fr-FR" sz="2000" i="1" dirty="0"/>
              <a:t>La copropriété forcée est </a:t>
            </a:r>
            <a:r>
              <a:rPr lang="fr-FR" sz="2000" b="1" i="1" dirty="0">
                <a:solidFill>
                  <a:srgbClr val="FF0000"/>
                </a:solidFill>
              </a:rPr>
              <a:t>toute forme de copropriété où le bien indivis doit être en copropriété en raison de sa fonction ou de sa destination</a:t>
            </a:r>
            <a:r>
              <a:rPr lang="fr-FR" sz="2000" i="1" dirty="0"/>
              <a:t>. C’est notamment le cas si ce bien est l’accessoire d’un bien privatif de chacun des copropriétaires. Toutefois, la </a:t>
            </a:r>
            <a:r>
              <a:rPr lang="fr-FR" sz="2000" b="1" i="1" dirty="0">
                <a:solidFill>
                  <a:srgbClr val="FF0000"/>
                </a:solidFill>
              </a:rPr>
              <a:t>clôture mitoyenne est soumise aux règles particulières du titre 5, sous-titre 2</a:t>
            </a:r>
            <a:r>
              <a:rPr lang="fr-FR" sz="2000" b="1" dirty="0">
                <a:solidFill>
                  <a:srgbClr val="FF0000"/>
                </a:solidFill>
              </a:rPr>
              <a:t> </a:t>
            </a:r>
            <a:r>
              <a:rPr lang="fr-FR" sz="2000" dirty="0"/>
              <a:t>»</a:t>
            </a:r>
            <a:endParaRPr lang="fr-BE" sz="2000" i="0" dirty="0">
              <a:solidFill>
                <a:srgbClr val="000000"/>
              </a:solidFill>
              <a:effectLst/>
              <a:highlight>
                <a:srgbClr val="FFFFFF"/>
              </a:highlight>
            </a:endParaRPr>
          </a:p>
          <a:p>
            <a:endParaRPr lang="fr-BE" sz="1700" b="1" u="sng" dirty="0"/>
          </a:p>
          <a:p>
            <a:endParaRPr lang="fr-BE" sz="1700" b="1" u="sng"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87899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5259955"/>
          </a:xfrm>
        </p:spPr>
        <p:txBody>
          <a:bodyPr anchor="b">
            <a:noAutofit/>
          </a:bodyPr>
          <a:lstStyle/>
          <a:p>
            <a:pPr algn="r"/>
            <a:r>
              <a:rPr lang="fr-BE" sz="4800" dirty="0">
                <a:solidFill>
                  <a:srgbClr val="FFFFFF"/>
                </a:solidFill>
              </a:rPr>
              <a:t>Mitoyenneté : </a:t>
            </a:r>
            <a:r>
              <a:rPr lang="fr-BE" sz="4800" dirty="0">
                <a:solidFill>
                  <a:schemeClr val="bg1"/>
                </a:solidFill>
              </a:rPr>
              <a:t>anciennes et nouvelles dispositions dans le Code civil </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7" y="460755"/>
            <a:ext cx="4862447" cy="5770984"/>
          </a:xfrm>
        </p:spPr>
        <p:txBody>
          <a:bodyPr anchor="ctr">
            <a:normAutofit fontScale="77500" lnSpcReduction="20000"/>
          </a:bodyPr>
          <a:lstStyle/>
          <a:p>
            <a:r>
              <a:rPr lang="fr-BE" sz="2000" dirty="0"/>
              <a:t>Art. 577-2 de l’ancien Code civil : </a:t>
            </a:r>
          </a:p>
          <a:p>
            <a:pPr marL="0" indent="0" algn="l">
              <a:buNone/>
            </a:pPr>
            <a:r>
              <a:rPr lang="fr-FR" sz="1400" b="0" i="0" dirty="0">
                <a:effectLst/>
                <a:highlight>
                  <a:srgbClr val="FFFFFF"/>
                </a:highlight>
              </a:rPr>
              <a:t>§ 1</a:t>
            </a:r>
            <a:r>
              <a:rPr lang="fr-FR" sz="1400" b="0" i="0" baseline="30000" dirty="0">
                <a:effectLst/>
                <a:highlight>
                  <a:srgbClr val="FFFFFF"/>
                </a:highlight>
              </a:rPr>
              <a:t>er</a:t>
            </a:r>
            <a:r>
              <a:rPr lang="fr-FR" sz="1400" b="0" i="0" dirty="0">
                <a:effectLst/>
                <a:highlight>
                  <a:srgbClr val="FFFFFF"/>
                </a:highlight>
              </a:rPr>
              <a:t>A défaut de conventions et de dispositions spéciales, la propriété d'une chose qui appartient indivisément à plusieurs personnes est régie ainsi qu'il suit:</a:t>
            </a:r>
          </a:p>
          <a:p>
            <a:pPr marL="0" indent="0" algn="l">
              <a:buNone/>
            </a:pPr>
            <a:r>
              <a:rPr lang="fr-FR" sz="1400" b="0" i="0" dirty="0">
                <a:effectLst/>
                <a:highlight>
                  <a:srgbClr val="FFFFFF"/>
                </a:highlight>
              </a:rPr>
              <a:t>§ </a:t>
            </a:r>
            <a:r>
              <a:rPr lang="fr-FR" sz="1400" b="1" i="0" dirty="0">
                <a:solidFill>
                  <a:srgbClr val="FF0000"/>
                </a:solidFill>
                <a:effectLst/>
                <a:highlight>
                  <a:srgbClr val="FFFFFF"/>
                </a:highlight>
              </a:rPr>
              <a:t>2 Les parts indivises sont présumées égales</a:t>
            </a:r>
            <a:r>
              <a:rPr lang="fr-FR" sz="1400" b="0" i="0" dirty="0">
                <a:effectLst/>
                <a:highlight>
                  <a:srgbClr val="FFFFFF"/>
                </a:highlight>
              </a:rPr>
              <a:t>.</a:t>
            </a:r>
          </a:p>
          <a:p>
            <a:pPr marL="0" indent="0" algn="l">
              <a:buNone/>
            </a:pPr>
            <a:r>
              <a:rPr lang="fr-FR" sz="1400" b="0" i="0" dirty="0">
                <a:effectLst/>
                <a:highlight>
                  <a:srgbClr val="FFFFFF"/>
                </a:highlight>
              </a:rPr>
              <a:t>§ 3Le copropriétaire participe aux droits et aux charges de la propriété en proportion de sa part.</a:t>
            </a:r>
          </a:p>
          <a:p>
            <a:pPr marL="0" indent="0" algn="l">
              <a:buNone/>
            </a:pPr>
            <a:r>
              <a:rPr lang="fr-FR" sz="1400" b="0" i="0" dirty="0">
                <a:effectLst/>
                <a:highlight>
                  <a:srgbClr val="FFFFFF"/>
                </a:highlight>
              </a:rPr>
              <a:t>§ 4Le copropriétaire peut disposer de sa part et la grever de droits réels.</a:t>
            </a:r>
          </a:p>
          <a:p>
            <a:pPr marL="0" indent="0" algn="l">
              <a:buNone/>
            </a:pPr>
            <a:r>
              <a:rPr lang="fr-FR" sz="1400" b="0" i="0" dirty="0">
                <a:effectLst/>
                <a:highlight>
                  <a:srgbClr val="FFFFFF"/>
                </a:highlight>
              </a:rPr>
              <a:t>§ 5Le copropriétaire peut user et jouir de la chose commune conformément à sa destination et dans la mesure compatible avec le droit de ses consorts.</a:t>
            </a:r>
          </a:p>
          <a:p>
            <a:pPr marL="0" indent="0" algn="l">
              <a:buNone/>
            </a:pPr>
            <a:r>
              <a:rPr lang="fr-FR" sz="1400" b="0" i="0" dirty="0">
                <a:effectLst/>
                <a:highlight>
                  <a:srgbClr val="FFFFFF"/>
                </a:highlight>
              </a:rPr>
              <a:t>Il fait valablement les actes purement conservatoires et les actes d'administration provisoire.</a:t>
            </a:r>
          </a:p>
          <a:p>
            <a:pPr marL="0" indent="0" algn="l">
              <a:buNone/>
            </a:pPr>
            <a:r>
              <a:rPr lang="fr-FR" sz="1400" b="0" i="0" dirty="0">
                <a:effectLst/>
                <a:highlight>
                  <a:srgbClr val="FFFFFF"/>
                </a:highlight>
              </a:rPr>
              <a:t>§ 6 Ne sont valables que moyennant le concours de tous les copropriétaires les autres actes d'administration et les actes de disposition. Néanmoins, l'un des copropriétaires peut contraindre les autres à participer aux actes d'administration reconnus nécessaires par le juge.</a:t>
            </a:r>
          </a:p>
          <a:p>
            <a:pPr marL="0" indent="0" algn="l">
              <a:buNone/>
            </a:pPr>
            <a:r>
              <a:rPr lang="fr-FR" sz="1400" b="0" i="0" dirty="0">
                <a:effectLst/>
                <a:highlight>
                  <a:srgbClr val="FFFFFF"/>
                </a:highlight>
              </a:rPr>
              <a:t>§ 7Chacun des copropriétaires contribue aux dépenses utiles de conservation et d'entretien, ainsi qu'aux frais d'administration, impôts et autres charges de la chose commune.</a:t>
            </a:r>
          </a:p>
          <a:p>
            <a:pPr marL="0" indent="0" algn="l">
              <a:buNone/>
            </a:pPr>
            <a:r>
              <a:rPr lang="fr-FR" sz="1400" b="0" i="0" dirty="0">
                <a:effectLst/>
                <a:highlight>
                  <a:srgbClr val="FFFFFF"/>
                </a:highlight>
              </a:rPr>
              <a:t>§ 8Le partage de la chose commune est régi par les règles établies au titre Des successions.</a:t>
            </a:r>
          </a:p>
          <a:p>
            <a:pPr marL="0" indent="0" algn="l">
              <a:buNone/>
            </a:pPr>
            <a:r>
              <a:rPr lang="fr-FR" sz="1400" b="0" i="0" dirty="0">
                <a:effectLst/>
                <a:highlight>
                  <a:srgbClr val="FFFFFF"/>
                </a:highlight>
              </a:rPr>
              <a:t>§ 9</a:t>
            </a:r>
            <a:r>
              <a:rPr lang="fr-FR" sz="1400" baseline="30000" dirty="0">
                <a:highlight>
                  <a:srgbClr val="FFFFFF"/>
                </a:highlight>
              </a:rPr>
              <a:t> </a:t>
            </a:r>
            <a:r>
              <a:rPr lang="fr-FR" sz="1400" b="0" i="0" dirty="0">
                <a:effectLst/>
                <a:highlight>
                  <a:srgbClr val="FFFFFF"/>
                </a:highlight>
              </a:rPr>
              <a:t>Néanmoins, les biens immobiliers indivis qui sont affectés à l'usage commun de deux ou plusieurs héritages distincts appartenant à des propriétaires différents ne sont point sujets à partage.</a:t>
            </a:r>
          </a:p>
          <a:p>
            <a:pPr marL="0" indent="0" algn="l">
              <a:buNone/>
            </a:pPr>
            <a:r>
              <a:rPr lang="fr-FR" sz="1400" b="1" i="0" dirty="0">
                <a:solidFill>
                  <a:srgbClr val="FF0000"/>
                </a:solidFill>
                <a:effectLst/>
                <a:highlight>
                  <a:srgbClr val="FFFFFF"/>
                </a:highlight>
              </a:rPr>
              <a:t>La quote-part dans les biens immobiliers indivis ne peut être aliénée, grevée de droits réels ou saisie qu'avec l'héritage dont elle est inséparable.</a:t>
            </a:r>
          </a:p>
          <a:p>
            <a:pPr marL="0" indent="0" algn="l">
              <a:buNone/>
            </a:pPr>
            <a:r>
              <a:rPr lang="fr-FR" sz="1400" b="0" i="0" dirty="0">
                <a:effectLst/>
                <a:highlight>
                  <a:srgbClr val="FFFFFF"/>
                </a:highlight>
              </a:rPr>
              <a:t>Les charges de cette copropriété, notamment les frais d'entretien, de réparation et de réfection, doivent être réparties en fonction de la valeur respective de chaque bien privatif, sauf si les parties décident de les répartir en proportion de l'utilité pour chaque bien privatif, des biens et services communs donnant lieu à ces charges. Les parties peuvent également combiner les critères de valeur et d'utilité.</a:t>
            </a:r>
          </a:p>
          <a:p>
            <a:pPr marL="0" indent="0" algn="l">
              <a:buNone/>
            </a:pPr>
            <a:r>
              <a:rPr lang="fr-FR" sz="1400" b="0" i="0" dirty="0">
                <a:effectLst/>
                <a:highlight>
                  <a:srgbClr val="FFFFFF"/>
                </a:highlight>
              </a:rPr>
              <a:t>Les dispositions du présent paragraphe sont </a:t>
            </a:r>
            <a:r>
              <a:rPr lang="fr-FR" sz="1400" b="0" i="0" dirty="0">
                <a:solidFill>
                  <a:srgbClr val="FF0000"/>
                </a:solidFill>
                <a:effectLst/>
                <a:highlight>
                  <a:srgbClr val="FFFFFF"/>
                </a:highlight>
              </a:rPr>
              <a:t>impératives.</a:t>
            </a:r>
          </a:p>
          <a:p>
            <a:endParaRPr lang="fr-BE" sz="20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2"/>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2"/>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85174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5259955"/>
          </a:xfrm>
        </p:spPr>
        <p:txBody>
          <a:bodyPr anchor="b">
            <a:noAutofit/>
          </a:bodyPr>
          <a:lstStyle/>
          <a:p>
            <a:pPr algn="r"/>
            <a:r>
              <a:rPr lang="fr-BE" sz="4800" dirty="0">
                <a:solidFill>
                  <a:srgbClr val="FFFFFF"/>
                </a:solidFill>
              </a:rPr>
              <a:t>Mitoyenneté : </a:t>
            </a:r>
            <a:r>
              <a:rPr lang="fr-BE" sz="4800" dirty="0">
                <a:solidFill>
                  <a:schemeClr val="bg1"/>
                </a:solidFill>
              </a:rPr>
              <a:t>anciennes et nouvelles dispositions dans le Code civil </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7" y="460755"/>
            <a:ext cx="4862447" cy="5770984"/>
          </a:xfrm>
        </p:spPr>
        <p:txBody>
          <a:bodyPr anchor="ctr">
            <a:normAutofit lnSpcReduction="10000"/>
          </a:bodyPr>
          <a:lstStyle/>
          <a:p>
            <a:r>
              <a:rPr lang="fr-BE" sz="2000" dirty="0"/>
              <a:t>Art. 577-2 de l’ancien Code civil suite : </a:t>
            </a:r>
          </a:p>
          <a:p>
            <a:pPr marL="0" indent="0" algn="l">
              <a:buNone/>
            </a:pPr>
            <a:r>
              <a:rPr lang="fr-BE" sz="1200" dirty="0"/>
              <a:t>§10. </a:t>
            </a:r>
            <a:r>
              <a:rPr lang="fr-FR" sz="1200" b="0" i="0" dirty="0">
                <a:effectLst/>
                <a:highlight>
                  <a:srgbClr val="FFFFFF"/>
                </a:highlight>
              </a:rPr>
              <a:t>Dans le cas prévu au paragraphe 9, il est loisible à chacun des copropriétaires de modifier à ses frais la chose commune, pourvu qu'il n'en change pas la destination et qu'il ne nuise pas aux droits de ses consorts.</a:t>
            </a:r>
          </a:p>
          <a:p>
            <a:pPr marL="0" indent="0" algn="l">
              <a:buNone/>
            </a:pPr>
            <a:r>
              <a:rPr lang="fr-FR" sz="1200" b="0" i="0" dirty="0">
                <a:effectLst/>
                <a:highlight>
                  <a:srgbClr val="FFFFFF"/>
                </a:highlight>
              </a:rPr>
              <a:t>Dans le cas prévu au paragraphe 9, les copropriétaires individuels et les opérateurs de service d'utilité publique agréés ont légalement et à titre gratuit le droit d'installer, d'entretenir ou de procéder à la réfection de câbles, conduites et équipements y associés dans ou sur les parties communes, dans la mesure où ces travaux ont pour but d'optimaliser l'infrastructure pour le ou les propriétaires et utilisateurs des parties privatives concernées dans le domaine de l'énergie, de l'eau ou des télécommunications et dans la mesure où les autres copropriétaires individuels ou, le cas échéant, l'association des copropriétaires ne doivent pas en supporter les charges financières. Celui qui a installé cette infrastructure pour son propre compte reste propriétaire de cette infrastructure qui se trouve dans les parties communes.</a:t>
            </a:r>
          </a:p>
          <a:p>
            <a:pPr marL="0" indent="0" algn="l">
              <a:buNone/>
            </a:pPr>
            <a:r>
              <a:rPr lang="fr-FR" sz="1200" b="0" i="0" dirty="0">
                <a:effectLst/>
                <a:highlight>
                  <a:srgbClr val="FFFFFF"/>
                </a:highlight>
              </a:rPr>
              <a:t>À cet effet, le copropriétaire individuel ou l'opérateur envoie au moins deux mois avant le début des travaux à tous les autres copropriétaires ou, s'il y a un syndic, à ce dernier, par envoi recommandé mentionnant l'adresse de l'expéditeur, une description des travaux envisagés et un justificatif de l'optimalisation de l'infrastructure envisagée. Les copropriétaires ou, le cas échéant, l'association des copropriétaires, peuvent décider d'effectuer eux-mêmes les travaux d'optimalisation de l'infrastructure. Dans ce cas, ils informent les autres copropriétaires et l'opérateur de leurs intentions comme indiqué au présent alinéa. Ces travaux débutent au plus tard dans les six mois qui suivent la réception de leur envoi recommandé.</a:t>
            </a:r>
          </a:p>
          <a:p>
            <a:pPr marL="0" indent="0" algn="l">
              <a:buNone/>
            </a:pPr>
            <a:r>
              <a:rPr lang="fr-FR" sz="1200" b="0" i="0" dirty="0">
                <a:effectLst/>
                <a:highlight>
                  <a:srgbClr val="FFFFFF"/>
                </a:highlight>
              </a:rPr>
              <a:t>À peine de déchéance, les copropriétaires ou, le cas échéant, l'association des copropriétaires peuvent, dans les deux mois qui suivent la réception de cet envoi recommandé, former opposition contre les travaux envisagés via envoi recommandé à l'expéditeur, et ce sur la base d'un intérêt légitime. Il y a un intérêt légitime dans les situations suivantes: </a:t>
            </a:r>
            <a:endParaRPr lang="fr-BE" sz="1200" b="0" i="0" dirty="0">
              <a:effectLst/>
              <a:highlight>
                <a:srgbClr val="FFFFFF"/>
              </a:highlight>
            </a:endParaRPr>
          </a:p>
          <a:p>
            <a:pPr marL="0" indent="0" algn="l">
              <a:buNone/>
            </a:pPr>
            <a:endParaRPr lang="fr-FR" sz="1000" b="0" i="0" dirty="0">
              <a:effectLst/>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2"/>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2"/>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4011499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5259955"/>
          </a:xfrm>
        </p:spPr>
        <p:txBody>
          <a:bodyPr anchor="b">
            <a:noAutofit/>
          </a:bodyPr>
          <a:lstStyle/>
          <a:p>
            <a:pPr algn="r"/>
            <a:r>
              <a:rPr lang="fr-BE" sz="4800" dirty="0">
                <a:solidFill>
                  <a:srgbClr val="FFFFFF"/>
                </a:solidFill>
              </a:rPr>
              <a:t>Mitoyenneté : </a:t>
            </a:r>
            <a:r>
              <a:rPr lang="fr-BE" sz="4800" dirty="0">
                <a:solidFill>
                  <a:schemeClr val="bg1"/>
                </a:solidFill>
              </a:rPr>
              <a:t>anciennes et nouvelles dispositions dans le Code civil </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7" y="460755"/>
            <a:ext cx="4862447" cy="5770984"/>
          </a:xfrm>
        </p:spPr>
        <p:txBody>
          <a:bodyPr anchor="ctr">
            <a:normAutofit/>
          </a:bodyPr>
          <a:lstStyle/>
          <a:p>
            <a:r>
              <a:rPr lang="fr-BE" sz="2000" dirty="0"/>
              <a:t>Art. 577-2 de l’ancien Code civil suite 2 </a:t>
            </a:r>
            <a:r>
              <a:rPr lang="fr-BE" sz="1600" dirty="0"/>
              <a:t>: </a:t>
            </a:r>
          </a:p>
          <a:p>
            <a:pPr>
              <a:buFontTx/>
              <a:buChar char="-"/>
            </a:pPr>
            <a:r>
              <a:rPr lang="fr-FR" sz="1600" b="0" i="0" dirty="0">
                <a:effectLst/>
                <a:highlight>
                  <a:srgbClr val="FFFFFF"/>
                </a:highlight>
              </a:rPr>
              <a:t>il existe déjà une telle infrastructure dans les parties communes concernées de l'immeuble, ou;</a:t>
            </a:r>
            <a:endParaRPr lang="fr-BE" sz="1600" b="0" i="0" dirty="0">
              <a:effectLst/>
              <a:highlight>
                <a:srgbClr val="FFFFFF"/>
              </a:highlight>
            </a:endParaRPr>
          </a:p>
          <a:p>
            <a:pPr>
              <a:buFontTx/>
              <a:buChar char="-"/>
            </a:pPr>
            <a:r>
              <a:rPr lang="fr-FR" sz="1600" b="0" i="0" dirty="0">
                <a:effectLst/>
                <a:highlight>
                  <a:srgbClr val="FFFFFF"/>
                </a:highlight>
              </a:rPr>
              <a:t>l'infrastructure ou les travaux de réalisation de celle-ci provoquent d'importants dommages relatifs à l'apparence de l'immeuble ou des parties communes, à l'usage des parties communes à l'hygiène ou à leur sécurité, ou;</a:t>
            </a:r>
            <a:endParaRPr lang="fr-BE" sz="1600" dirty="0">
              <a:highlight>
                <a:srgbClr val="FFFFFF"/>
              </a:highlight>
            </a:endParaRPr>
          </a:p>
          <a:p>
            <a:pPr>
              <a:buFontTx/>
              <a:buChar char="-"/>
            </a:pPr>
            <a:r>
              <a:rPr lang="fr-FR" sz="1600" b="0" i="0" dirty="0">
                <a:effectLst/>
                <a:highlight>
                  <a:srgbClr val="FFFFFF"/>
                </a:highlight>
              </a:rPr>
              <a:t>aucune optimalisation de l'infrastructure ne résulte des travaux envisagés ou les travaux envisagés alourdissent la charge financière des autres copropriétaires ou utilisateurs.</a:t>
            </a:r>
            <a:endParaRPr lang="fr-BE" sz="1600" dirty="0"/>
          </a:p>
          <a:p>
            <a:pPr marL="0" indent="0" algn="l">
              <a:buNone/>
            </a:pPr>
            <a:r>
              <a:rPr lang="fr-FR" sz="1600" b="0" i="0" dirty="0">
                <a:effectLst/>
                <a:highlight>
                  <a:srgbClr val="FFFFFF"/>
                </a:highlight>
              </a:rPr>
              <a:t>Celui qui installe cette infrastructure, l'entretient ou procède à sa réfection s'engage à exécuter les travaux de la manière qui engendre le moins de nuisances possible pour les occupants et, pour ce faire, à se concerter de bonne foi avec les autres copropriétaires ou, s'il y a un syndic, avec lui. Les copropriétaires, les occupants ou, s'il y a un syndic, ce dernier peuvent à tout moment suivre les travaux et demander des informations à leur sujet au copropriétaire ou à l'opérateur de service d'utilité publique concerné. </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2"/>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2"/>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5145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4246402"/>
          </a:xfrm>
        </p:spPr>
        <p:txBody>
          <a:bodyPr anchor="b">
            <a:noAutofit/>
          </a:bodyPr>
          <a:lstStyle/>
          <a:p>
            <a:r>
              <a:rPr lang="fr-BE" sz="4800" dirty="0">
                <a:solidFill>
                  <a:schemeClr val="bg1"/>
                </a:solidFill>
              </a:rPr>
              <a:t>Définition et régime de la clôture mitoyenne et qualification d’une clôture </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fontScale="92500" lnSpcReduction="20000"/>
          </a:bodyPr>
          <a:lstStyle/>
          <a:p>
            <a:endParaRPr lang="fr-BE" sz="2000" dirty="0"/>
          </a:p>
          <a:p>
            <a:r>
              <a:rPr lang="fr-BE" sz="2000" b="1" u="sng" dirty="0"/>
              <a:t>Définition </a:t>
            </a:r>
          </a:p>
          <a:p>
            <a:pPr marL="0" indent="0">
              <a:buNone/>
            </a:pPr>
            <a:r>
              <a:rPr lang="fr-BE" sz="2000" dirty="0"/>
              <a:t>Ancien régime : « </a:t>
            </a:r>
            <a:r>
              <a:rPr lang="fr-BE" sz="2000" i="1" dirty="0"/>
              <a:t>toute construction ou plantation qui entoure une propriété et constitue ainsi une </a:t>
            </a:r>
            <a:r>
              <a:rPr lang="fr-BE" sz="2000" b="1" i="1" dirty="0"/>
              <a:t>délimitation</a:t>
            </a:r>
            <a:r>
              <a:rPr lang="fr-BE" sz="2000" i="1" dirty="0"/>
              <a:t> purement </a:t>
            </a:r>
            <a:r>
              <a:rPr lang="fr-BE" sz="2000" b="1" i="1" dirty="0"/>
              <a:t>matérielle</a:t>
            </a:r>
            <a:r>
              <a:rPr lang="fr-BE" sz="2000" i="1" dirty="0"/>
              <a:t> de celle-ci » </a:t>
            </a:r>
            <a:r>
              <a:rPr lang="fr-BE" sz="2000" dirty="0"/>
              <a:t>(J. HANSENNE, </a:t>
            </a:r>
            <a:r>
              <a:rPr lang="fr-BE" sz="2000" i="1" dirty="0"/>
              <a:t>Les biens. Précis</a:t>
            </a:r>
            <a:r>
              <a:rPr lang="fr-BE" sz="2000" dirty="0"/>
              <a:t>, 1996) et </a:t>
            </a:r>
            <a:r>
              <a:rPr lang="fr-BE" sz="2000" dirty="0">
                <a:highlight>
                  <a:srgbClr val="FFFF00"/>
                </a:highlight>
              </a:rPr>
              <a:t>art. 652 et s. </a:t>
            </a:r>
            <a:r>
              <a:rPr lang="fr-BE" sz="2000" dirty="0" err="1">
                <a:highlight>
                  <a:srgbClr val="FFFF00"/>
                </a:highlight>
              </a:rPr>
              <a:t>C.civ</a:t>
            </a:r>
            <a:r>
              <a:rPr lang="fr-BE" sz="2000" dirty="0">
                <a:highlight>
                  <a:srgbClr val="FFFF00"/>
                </a:highlight>
              </a:rPr>
              <a:t>.</a:t>
            </a:r>
          </a:p>
          <a:p>
            <a:pPr marL="0" indent="0">
              <a:buNone/>
            </a:pPr>
            <a:endParaRPr lang="fr-BE" sz="2000" dirty="0"/>
          </a:p>
          <a:p>
            <a:pPr marL="0" indent="0">
              <a:buNone/>
            </a:pPr>
            <a:r>
              <a:rPr lang="fr-BE" sz="2000" dirty="0"/>
              <a:t>Nouveau régime : </a:t>
            </a:r>
            <a:r>
              <a:rPr lang="fr-BE" sz="2000" dirty="0">
                <a:highlight>
                  <a:srgbClr val="FFFF00"/>
                </a:highlight>
              </a:rPr>
              <a:t>art. 3.103 </a:t>
            </a:r>
            <a:r>
              <a:rPr lang="fr-BE" sz="2000" dirty="0" err="1">
                <a:highlight>
                  <a:srgbClr val="FFFF00"/>
                </a:highlight>
              </a:rPr>
              <a:t>C.civ</a:t>
            </a:r>
            <a:r>
              <a:rPr lang="fr-BE" sz="2000" dirty="0"/>
              <a:t>. : </a:t>
            </a:r>
          </a:p>
          <a:p>
            <a:pPr marL="0" indent="0" algn="l">
              <a:buNone/>
            </a:pPr>
            <a:r>
              <a:rPr lang="fr-FR" sz="2100" b="0" i="0" dirty="0">
                <a:effectLst/>
                <a:highlight>
                  <a:srgbClr val="FFFFFF"/>
                </a:highlight>
              </a:rPr>
              <a:t>« </a:t>
            </a:r>
            <a:r>
              <a:rPr lang="fr-FR" sz="2100" b="0" i="1" dirty="0">
                <a:effectLst/>
                <a:highlight>
                  <a:srgbClr val="FFFFFF"/>
                </a:highlight>
              </a:rPr>
              <a:t>La mitoyenneté est un </a:t>
            </a:r>
            <a:r>
              <a:rPr lang="fr-FR" sz="2100" b="1" i="1" u="sng" dirty="0">
                <a:solidFill>
                  <a:srgbClr val="FF0000"/>
                </a:solidFill>
                <a:effectLst/>
                <a:highlight>
                  <a:srgbClr val="FFFFFF"/>
                </a:highlight>
              </a:rPr>
              <a:t>droit de copropriété d'une clôture séparative</a:t>
            </a:r>
            <a:r>
              <a:rPr lang="fr-FR" sz="2100" b="0" i="1" dirty="0">
                <a:effectLst/>
                <a:highlight>
                  <a:srgbClr val="FFFFFF"/>
                </a:highlight>
              </a:rPr>
              <a:t>, qu'il s'agisse d'un </a:t>
            </a:r>
            <a:r>
              <a:rPr lang="fr-FR" sz="2100" b="1" i="1" dirty="0">
                <a:solidFill>
                  <a:srgbClr val="FF0000"/>
                </a:solidFill>
                <a:effectLst/>
                <a:highlight>
                  <a:srgbClr val="FFFFFF"/>
                </a:highlight>
              </a:rPr>
              <a:t>mur, d'une haie, d'un fossé, d'une palissade, d'un grillage ou de tout autre élément matériel</a:t>
            </a:r>
            <a:r>
              <a:rPr lang="fr-FR" sz="2100" b="0" i="1" dirty="0">
                <a:effectLst/>
                <a:highlight>
                  <a:srgbClr val="FFFFFF"/>
                </a:highlight>
              </a:rPr>
              <a:t>.</a:t>
            </a:r>
          </a:p>
          <a:p>
            <a:pPr marL="0" indent="0" algn="l">
              <a:buNone/>
            </a:pPr>
            <a:r>
              <a:rPr lang="fr-FR" sz="2100" b="1" i="1" dirty="0">
                <a:solidFill>
                  <a:srgbClr val="00B050"/>
                </a:solidFill>
                <a:effectLst/>
                <a:highlight>
                  <a:srgbClr val="FFFFFF"/>
                </a:highlight>
              </a:rPr>
              <a:t>Nonobstant toute clause contraire</a:t>
            </a:r>
            <a:r>
              <a:rPr lang="fr-FR" sz="2100" b="0" i="1" dirty="0">
                <a:effectLst/>
                <a:highlight>
                  <a:srgbClr val="FFFFFF"/>
                </a:highlight>
              </a:rPr>
              <a:t>, chaque copropriétaire ne peut disposer de sa quote-part dans la clôture mitoyenne sans disposer en même temps de la propriété de son fonds.</a:t>
            </a:r>
          </a:p>
          <a:p>
            <a:pPr marL="0" indent="0" algn="l">
              <a:buNone/>
            </a:pPr>
            <a:r>
              <a:rPr lang="fr-FR" sz="2100" b="0" i="1" dirty="0">
                <a:effectLst/>
                <a:highlight>
                  <a:srgbClr val="FFFFFF"/>
                </a:highlight>
              </a:rPr>
              <a:t>Les dispositions suivantes s'appliquent entre </a:t>
            </a:r>
            <a:r>
              <a:rPr lang="fr-FR" sz="2100" b="1" i="1" dirty="0">
                <a:solidFill>
                  <a:srgbClr val="FF0000"/>
                </a:solidFill>
                <a:effectLst/>
                <a:highlight>
                  <a:srgbClr val="FFFFFF"/>
                </a:highlight>
              </a:rPr>
              <a:t>volumes</a:t>
            </a:r>
            <a:r>
              <a:rPr lang="fr-FR" sz="2100" b="0" i="1" dirty="0">
                <a:effectLst/>
                <a:highlight>
                  <a:srgbClr val="FFFFFF"/>
                </a:highlight>
              </a:rPr>
              <a:t> visés à l'</a:t>
            </a:r>
            <a:r>
              <a:rPr lang="fr-FR" sz="2100" b="0" i="1" u="none" strike="noStrike" dirty="0">
                <a:effectLst/>
                <a:highlight>
                  <a:srgbClr val="FFFFFF"/>
                </a:highlight>
                <a:hlinkClick r:id="rId2">
                  <a:extLst>
                    <a:ext uri="{A12FA001-AC4F-418D-AE19-62706E023703}">
                      <ahyp:hlinkClr xmlns:ahyp="http://schemas.microsoft.com/office/drawing/2018/hyperlinkcolor" val="tx"/>
                    </a:ext>
                  </a:extLst>
                </a:hlinkClick>
              </a:rPr>
              <a:t>article 3.47</a:t>
            </a:r>
            <a:r>
              <a:rPr lang="fr-FR" sz="2100" b="0" i="1" u="none" strike="noStrike" dirty="0">
                <a:effectLst/>
                <a:highlight>
                  <a:srgbClr val="FFFFFF"/>
                </a:highlight>
              </a:rPr>
              <a:t> </a:t>
            </a:r>
            <a:r>
              <a:rPr lang="fr-FR" sz="2100" b="0" i="0" u="none" strike="noStrike" dirty="0">
                <a:effectLst/>
                <a:highlight>
                  <a:srgbClr val="FFFFFF"/>
                </a:highlight>
              </a:rPr>
              <a:t>»</a:t>
            </a:r>
            <a:r>
              <a:rPr lang="fr-FR" sz="2100" b="0" i="0" dirty="0">
                <a:effectLst/>
                <a:highlight>
                  <a:srgbClr val="FFFFFF"/>
                </a:highlight>
              </a:rPr>
              <a:t>.</a:t>
            </a:r>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F19AA61D-E929-4920-159F-91ABA250A9C5}"/>
              </a:ext>
            </a:extLst>
          </p:cNvPr>
          <p:cNvSpPr/>
          <p:nvPr/>
        </p:nvSpPr>
        <p:spPr>
          <a:xfrm>
            <a:off x="5734137" y="1596913"/>
            <a:ext cx="61508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7" name="Flèche : droite 6">
            <a:extLst>
              <a:ext uri="{FF2B5EF4-FFF2-40B4-BE49-F238E27FC236}">
                <a16:creationId xmlns:a16="http://schemas.microsoft.com/office/drawing/2014/main" id="{88CDC6B6-2372-CD4A-A38F-C34D5BD31165}"/>
              </a:ext>
            </a:extLst>
          </p:cNvPr>
          <p:cNvSpPr/>
          <p:nvPr/>
        </p:nvSpPr>
        <p:spPr>
          <a:xfrm>
            <a:off x="5734137" y="2975581"/>
            <a:ext cx="61508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01390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4246402"/>
          </a:xfrm>
        </p:spPr>
        <p:txBody>
          <a:bodyPr anchor="b">
            <a:noAutofit/>
          </a:bodyPr>
          <a:lstStyle/>
          <a:p>
            <a:r>
              <a:rPr lang="fr-BE" sz="4800" dirty="0">
                <a:solidFill>
                  <a:schemeClr val="bg1"/>
                </a:solidFill>
              </a:rPr>
              <a:t>Définition et régime de la clôture mitoyenne et qualification d’une clôture </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endParaRPr lang="fr-BE" sz="2000" dirty="0"/>
          </a:p>
          <a:p>
            <a:pPr marL="0" indent="0">
              <a:buNone/>
            </a:pPr>
            <a:r>
              <a:rPr lang="fr-BE" sz="2000" dirty="0"/>
              <a:t>« </a:t>
            </a:r>
            <a:r>
              <a:rPr lang="fr-BE" sz="2000" b="1" i="1" u="sng" dirty="0">
                <a:solidFill>
                  <a:srgbClr val="FF0000"/>
                </a:solidFill>
              </a:rPr>
              <a:t>droit de copropriété d’une clôture séparative </a:t>
            </a:r>
            <a:r>
              <a:rPr lang="fr-BE" sz="2000" dirty="0"/>
              <a:t>» </a:t>
            </a:r>
          </a:p>
          <a:p>
            <a:pPr marL="0" indent="0">
              <a:buNone/>
            </a:pPr>
            <a:endParaRPr lang="fr-BE" sz="2000" dirty="0"/>
          </a:p>
          <a:p>
            <a:pPr marL="0" indent="0">
              <a:buNone/>
            </a:pPr>
            <a:r>
              <a:rPr lang="fr-BE" sz="2100" dirty="0"/>
              <a:t>Clôture ? Formes physiques diverses dont le mur </a:t>
            </a:r>
          </a:p>
          <a:p>
            <a:pPr marL="0" indent="0">
              <a:buNone/>
            </a:pPr>
            <a:r>
              <a:rPr lang="fr-BE" sz="2100" dirty="0"/>
              <a:t>Ouvrage réalisé à l’aide de végétaux (« </a:t>
            </a:r>
            <a:r>
              <a:rPr lang="fr-BE" sz="2100" i="1" dirty="0"/>
              <a:t>haie</a:t>
            </a:r>
            <a:r>
              <a:rPr lang="fr-BE" sz="2100" dirty="0"/>
              <a:t> ») / tout autre matériau (« </a:t>
            </a:r>
            <a:r>
              <a:rPr lang="fr-BE" sz="2100" i="1" dirty="0"/>
              <a:t>grillage</a:t>
            </a:r>
            <a:r>
              <a:rPr lang="fr-BE" sz="2100" dirty="0"/>
              <a:t> ») / élément matériel en profondeur et/ou hauteur (« </a:t>
            </a:r>
            <a:r>
              <a:rPr lang="fr-BE" sz="2100" i="1" dirty="0"/>
              <a:t>fossé</a:t>
            </a:r>
            <a:r>
              <a:rPr lang="fr-BE" sz="2100" dirty="0"/>
              <a:t> » </a:t>
            </a:r>
            <a:r>
              <a:rPr lang="fr-BE" sz="2100" dirty="0">
                <a:solidFill>
                  <a:srgbClr val="FF0000"/>
                </a:solidFill>
              </a:rPr>
              <a:t>qui était déjà mentionné dans l’ancien régime</a:t>
            </a:r>
            <a:r>
              <a:rPr lang="fr-BE" sz="2100" dirty="0"/>
              <a:t>). En bref, « </a:t>
            </a:r>
            <a:r>
              <a:rPr lang="fr-BE" sz="2100" b="1" i="1" dirty="0"/>
              <a:t>tout autre élément matériel</a:t>
            </a:r>
            <a:r>
              <a:rPr lang="fr-BE" sz="2100" dirty="0"/>
              <a:t> », « </a:t>
            </a:r>
            <a:r>
              <a:rPr lang="fr-FR" sz="2100" b="1" i="1" dirty="0"/>
              <a:t>toute enceinte qui ferme le passage entre deux parcelles </a:t>
            </a:r>
            <a:r>
              <a:rPr lang="fr-FR" sz="2100" dirty="0"/>
              <a:t>»</a:t>
            </a:r>
            <a:endParaRPr lang="fr-BE" sz="21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FA2CFB30-E323-8BC0-6AA9-3DD37E572711}"/>
              </a:ext>
            </a:extLst>
          </p:cNvPr>
          <p:cNvSpPr/>
          <p:nvPr/>
        </p:nvSpPr>
        <p:spPr>
          <a:xfrm>
            <a:off x="5839018" y="2821186"/>
            <a:ext cx="507334" cy="36206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318429C2-1851-58AD-02F7-756DC4D0A2FE}"/>
              </a:ext>
            </a:extLst>
          </p:cNvPr>
          <p:cNvSpPr/>
          <p:nvPr/>
        </p:nvSpPr>
        <p:spPr>
          <a:xfrm>
            <a:off x="5839018" y="3497960"/>
            <a:ext cx="507334" cy="36206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6" name="Flèche : droite 5">
            <a:extLst>
              <a:ext uri="{FF2B5EF4-FFF2-40B4-BE49-F238E27FC236}">
                <a16:creationId xmlns:a16="http://schemas.microsoft.com/office/drawing/2014/main" id="{F19AA61D-E929-4920-159F-91ABA250A9C5}"/>
              </a:ext>
            </a:extLst>
          </p:cNvPr>
          <p:cNvSpPr/>
          <p:nvPr/>
        </p:nvSpPr>
        <p:spPr>
          <a:xfrm>
            <a:off x="5734137" y="1579072"/>
            <a:ext cx="61508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35221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4246402"/>
          </a:xfrm>
        </p:spPr>
        <p:txBody>
          <a:bodyPr anchor="b">
            <a:noAutofit/>
          </a:bodyPr>
          <a:lstStyle/>
          <a:p>
            <a:r>
              <a:rPr lang="fr-BE" sz="4800" dirty="0">
                <a:solidFill>
                  <a:schemeClr val="bg1"/>
                </a:solidFill>
              </a:rPr>
              <a:t>Définition et régime de la clôture mitoyenne et qualification d’une clôture </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pPr marL="0" indent="0">
              <a:buNone/>
            </a:pPr>
            <a:r>
              <a:rPr lang="fr-BE" sz="1900" dirty="0"/>
              <a:t>Clôture séparative ? Celle qui fait séparation entre deux fonds </a:t>
            </a:r>
            <a:r>
              <a:rPr lang="fr-BE" sz="1900" b="1" dirty="0"/>
              <a:t>ou entre deux volumes </a:t>
            </a:r>
            <a:r>
              <a:rPr lang="fr-BE" sz="1900" dirty="0"/>
              <a:t>; celle qui correspond à une délimitation matérielle entre ces biens</a:t>
            </a:r>
          </a:p>
          <a:p>
            <a:pPr marL="0" indent="0">
              <a:buNone/>
            </a:pPr>
            <a:r>
              <a:rPr lang="fr-BE" sz="1900" b="0" i="0" dirty="0">
                <a:effectLst/>
              </a:rPr>
              <a:t>⚠️</a:t>
            </a:r>
            <a:r>
              <a:rPr lang="fr-BE" sz="1900" b="1" i="0" dirty="0">
                <a:effectLst/>
              </a:rPr>
              <a:t>Clôture privative  </a:t>
            </a:r>
            <a:r>
              <a:rPr lang="fr-BE" sz="1900" b="0" i="0" dirty="0">
                <a:effectLst/>
              </a:rPr>
              <a:t>(</a:t>
            </a:r>
            <a:r>
              <a:rPr lang="fr-BE" sz="1900" b="0" i="0" dirty="0">
                <a:effectLst/>
                <a:highlight>
                  <a:srgbClr val="FFFF00"/>
                </a:highlight>
              </a:rPr>
              <a:t>art. 3.61 </a:t>
            </a:r>
            <a:r>
              <a:rPr lang="fr-BE" sz="1900" b="0" i="0" dirty="0" err="1">
                <a:effectLst/>
                <a:highlight>
                  <a:srgbClr val="FFFF00"/>
                </a:highlight>
              </a:rPr>
              <a:t>C.civ</a:t>
            </a:r>
            <a:r>
              <a:rPr lang="fr-BE" sz="1900" b="0" i="0" dirty="0">
                <a:effectLst/>
              </a:rPr>
              <a:t>. : clôture séparative peut rester privative. Cf slide suivante)</a:t>
            </a:r>
          </a:p>
          <a:p>
            <a:pPr marL="0" indent="0">
              <a:buNone/>
            </a:pPr>
            <a:endParaRPr lang="fr-BE" sz="1900" dirty="0"/>
          </a:p>
          <a:p>
            <a:pPr marL="0" indent="0">
              <a:buNone/>
            </a:pPr>
            <a:r>
              <a:rPr lang="fr-BE" sz="1900" dirty="0"/>
              <a:t>Droit de copropriété ? Copropriété forcée. </a:t>
            </a:r>
          </a:p>
          <a:p>
            <a:pPr marL="0" indent="0">
              <a:buNone/>
            </a:pPr>
            <a:r>
              <a:rPr lang="fr-BE" sz="1900" dirty="0"/>
              <a:t>Si clôture existante et privative, propriétaire privatif doit céder quote-part à son voisin (cf. slide </a:t>
            </a:r>
            <a:r>
              <a:rPr lang="fr-BE" sz="1900" b="1" dirty="0"/>
              <a:t>cession forcée</a:t>
            </a:r>
            <a:r>
              <a:rPr lang="fr-BE" sz="1900" dirty="0"/>
              <a:t>) OU voisin qui prend possession dans les faits en acquiert quote-part (cf. slide </a:t>
            </a:r>
            <a:r>
              <a:rPr lang="fr-BE" sz="1900" b="1" dirty="0"/>
              <a:t>acquisition forcée</a:t>
            </a:r>
            <a:r>
              <a:rPr lang="fr-BE" sz="1900" dirty="0"/>
              <a:t>). </a:t>
            </a:r>
          </a:p>
          <a:p>
            <a:pPr marL="0" indent="0">
              <a:buNone/>
            </a:pPr>
            <a:r>
              <a:rPr lang="fr-BE" sz="1900" dirty="0"/>
              <a:t>Si clôture inexistante, chacun participe à son installation à frais partagés si l’autre l’exige (cf. slide sur </a:t>
            </a:r>
            <a:r>
              <a:rPr lang="fr-BE" sz="1900" dirty="0">
                <a:highlight>
                  <a:srgbClr val="FFFF00"/>
                </a:highlight>
              </a:rPr>
              <a:t>art. 3.106 </a:t>
            </a:r>
            <a:r>
              <a:rPr lang="fr-BE" sz="1900" dirty="0" err="1">
                <a:highlight>
                  <a:srgbClr val="FFFF00"/>
                </a:highlight>
              </a:rPr>
              <a:t>C.civ</a:t>
            </a:r>
            <a:r>
              <a:rPr lang="fr-BE" sz="1900" dirty="0"/>
              <a:t>.)</a:t>
            </a:r>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FA2CFB30-E323-8BC0-6AA9-3DD37E572711}"/>
              </a:ext>
            </a:extLst>
          </p:cNvPr>
          <p:cNvSpPr/>
          <p:nvPr/>
        </p:nvSpPr>
        <p:spPr>
          <a:xfrm>
            <a:off x="5842333" y="888383"/>
            <a:ext cx="507334" cy="36206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318429C2-1851-58AD-02F7-756DC4D0A2FE}"/>
              </a:ext>
            </a:extLst>
          </p:cNvPr>
          <p:cNvSpPr/>
          <p:nvPr/>
        </p:nvSpPr>
        <p:spPr>
          <a:xfrm>
            <a:off x="5842333" y="3287648"/>
            <a:ext cx="507334" cy="36206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049348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Définition et régime de la clôture mitoyenne et qualification d’une clôture </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1800" b="1" u="sng" dirty="0"/>
              <a:t>Comment qualifier une clôture?</a:t>
            </a:r>
          </a:p>
          <a:p>
            <a:endParaRPr lang="fr-BE" sz="1800" dirty="0"/>
          </a:p>
          <a:p>
            <a:pPr marL="0" indent="0">
              <a:buNone/>
            </a:pPr>
            <a:r>
              <a:rPr lang="fr-BE" sz="1800" dirty="0"/>
              <a:t>Soit elle est </a:t>
            </a:r>
            <a:r>
              <a:rPr lang="fr-BE" sz="1800" b="1" dirty="0"/>
              <a:t>privative</a:t>
            </a:r>
            <a:r>
              <a:rPr lang="fr-BE" sz="1800" dirty="0"/>
              <a:t> car relève d’une prérogative du propriétaire immobilier </a:t>
            </a:r>
          </a:p>
          <a:p>
            <a:pPr marL="0" indent="0">
              <a:buNone/>
            </a:pPr>
            <a:r>
              <a:rPr lang="fr-BE" sz="1800" b="1" dirty="0">
                <a:highlight>
                  <a:srgbClr val="FFFF00"/>
                </a:highlight>
              </a:rPr>
              <a:t>Art. 3.61, §1</a:t>
            </a:r>
            <a:r>
              <a:rPr lang="fr-BE" sz="1800" b="1" baseline="30000" dirty="0">
                <a:highlight>
                  <a:srgbClr val="FFFF00"/>
                </a:highlight>
              </a:rPr>
              <a:t>er</a:t>
            </a:r>
            <a:r>
              <a:rPr lang="fr-BE" sz="1800" b="1" dirty="0">
                <a:highlight>
                  <a:srgbClr val="FFFF00"/>
                </a:highlight>
              </a:rPr>
              <a:t> </a:t>
            </a:r>
            <a:r>
              <a:rPr lang="fr-BE" sz="1800" b="1" dirty="0" err="1">
                <a:highlight>
                  <a:srgbClr val="FFFF00"/>
                </a:highlight>
              </a:rPr>
              <a:t>C.civ</a:t>
            </a:r>
            <a:r>
              <a:rPr lang="fr-BE" sz="1800" dirty="0">
                <a:highlight>
                  <a:srgbClr val="FFFF00"/>
                </a:highlight>
              </a:rPr>
              <a:t>. </a:t>
            </a:r>
            <a:r>
              <a:rPr lang="fr-BE" sz="1800" dirty="0"/>
              <a:t>: « </a:t>
            </a:r>
            <a:r>
              <a:rPr lang="fr-FR" sz="1800" i="1" dirty="0"/>
              <a:t>Tout propriétaire peut </a:t>
            </a:r>
            <a:r>
              <a:rPr lang="fr-FR" sz="1800" b="1" i="1" dirty="0">
                <a:solidFill>
                  <a:srgbClr val="FF0000"/>
                </a:solidFill>
              </a:rPr>
              <a:t>clôturer sa parcelle </a:t>
            </a:r>
            <a:r>
              <a:rPr lang="fr-FR" sz="1800" i="1" dirty="0"/>
              <a:t>conformément aux </a:t>
            </a:r>
            <a:r>
              <a:rPr lang="fr-FR" sz="1800" b="1" i="1" dirty="0">
                <a:solidFill>
                  <a:srgbClr val="FF0000"/>
                </a:solidFill>
              </a:rPr>
              <a:t>prescriptions légales et réglementaires jusqu'à la limite de celle-ci sans porter atteinte aux droits de tiers.</a:t>
            </a:r>
            <a:r>
              <a:rPr lang="fr-FR" sz="1800" i="1" dirty="0"/>
              <a:t> Les </a:t>
            </a:r>
            <a:r>
              <a:rPr lang="fr-FR" sz="1800" b="1" i="1" dirty="0">
                <a:solidFill>
                  <a:srgbClr val="FF0000"/>
                </a:solidFill>
              </a:rPr>
              <a:t>dispositions relatives à la clôture mitoyenne sont énoncées au titre 5 relatif aux relations de voisinage </a:t>
            </a:r>
            <a:r>
              <a:rPr lang="fr-FR" sz="1800" dirty="0"/>
              <a:t>» </a:t>
            </a:r>
            <a:endParaRPr lang="fr-BE" sz="1800" dirty="0"/>
          </a:p>
          <a:p>
            <a:pPr marL="0" indent="0">
              <a:buNone/>
            </a:pPr>
            <a:r>
              <a:rPr lang="fr-BE" sz="1800" dirty="0">
                <a:highlight>
                  <a:srgbClr val="FFFF00"/>
                </a:highlight>
              </a:rPr>
              <a:t>+ art. 30 et 34 Code rural </a:t>
            </a:r>
          </a:p>
          <a:p>
            <a:pPr marL="0" indent="0">
              <a:buNone/>
            </a:pPr>
            <a:endParaRPr lang="fr-BE" sz="1800" dirty="0">
              <a:highlight>
                <a:srgbClr val="FFFF00"/>
              </a:highlight>
            </a:endParaRPr>
          </a:p>
          <a:p>
            <a:pPr marL="0" indent="0">
              <a:buNone/>
            </a:pPr>
            <a:r>
              <a:rPr lang="fr-BE" sz="1800" dirty="0"/>
              <a:t>Soit elle est </a:t>
            </a:r>
            <a:r>
              <a:rPr lang="fr-BE" sz="1800" b="1" dirty="0"/>
              <a:t>mitoyenne</a:t>
            </a:r>
            <a:r>
              <a:rPr lang="fr-BE" sz="1800" dirty="0"/>
              <a:t> : objet de la présentation </a:t>
            </a:r>
          </a:p>
          <a:p>
            <a:pPr marL="0" indent="0">
              <a:buNone/>
            </a:pPr>
            <a:endParaRPr lang="fr-BE" sz="2000" dirty="0"/>
          </a:p>
          <a:p>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835CD831-74F1-01BB-5311-F67366DEADAF}"/>
              </a:ext>
            </a:extLst>
          </p:cNvPr>
          <p:cNvSpPr/>
          <p:nvPr/>
        </p:nvSpPr>
        <p:spPr>
          <a:xfrm>
            <a:off x="5899589" y="1664971"/>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DA1D1A5B-5F18-2C6E-482F-F451B4660FCF}"/>
              </a:ext>
            </a:extLst>
          </p:cNvPr>
          <p:cNvSpPr/>
          <p:nvPr/>
        </p:nvSpPr>
        <p:spPr>
          <a:xfrm>
            <a:off x="5899590" y="4783837"/>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43154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rmAutofit/>
          </a:bodyPr>
          <a:lstStyle/>
          <a:p>
            <a:r>
              <a:rPr lang="fr-BE" sz="2000" b="1" u="sng" dirty="0"/>
              <a:t>Comment déterminer si la clôture est mitoyenne (copropriété) ou privative (propriété exclusive) ?</a:t>
            </a:r>
          </a:p>
          <a:p>
            <a:pPr marL="0" indent="0">
              <a:buNone/>
            </a:pPr>
            <a:endParaRPr lang="fr-BE" sz="2000" b="1" u="sng" dirty="0"/>
          </a:p>
          <a:p>
            <a:pPr marL="0" indent="0">
              <a:buNone/>
            </a:pPr>
            <a:r>
              <a:rPr lang="fr-BE" sz="2000" b="1" dirty="0">
                <a:highlight>
                  <a:srgbClr val="FFFF00"/>
                </a:highlight>
              </a:rPr>
              <a:t>Art. 653 de l’ancien </a:t>
            </a:r>
            <a:r>
              <a:rPr lang="fr-BE" sz="2000" b="1" dirty="0" err="1">
                <a:highlight>
                  <a:srgbClr val="FFFF00"/>
                </a:highlight>
              </a:rPr>
              <a:t>C.civ</a:t>
            </a:r>
            <a:r>
              <a:rPr lang="fr-BE" sz="2000" b="1" dirty="0">
                <a:highlight>
                  <a:srgbClr val="FFFF00"/>
                </a:highlight>
              </a:rPr>
              <a:t>. </a:t>
            </a:r>
            <a:r>
              <a:rPr lang="fr-BE" sz="2000" dirty="0"/>
              <a:t>: </a:t>
            </a:r>
            <a:r>
              <a:rPr lang="fr-FR" sz="2000" b="0" i="0" dirty="0">
                <a:effectLst/>
                <a:highlight>
                  <a:srgbClr val="FFFFFF"/>
                </a:highlight>
              </a:rPr>
              <a:t>« </a:t>
            </a:r>
            <a:r>
              <a:rPr lang="fr-FR" sz="2000" b="0" i="1" dirty="0">
                <a:effectLst/>
                <a:highlight>
                  <a:srgbClr val="FFFFFF"/>
                </a:highlight>
              </a:rPr>
              <a:t>Dans les villes et les campagnes, </a:t>
            </a:r>
            <a:r>
              <a:rPr lang="fr-FR" sz="2000" b="1" i="1" dirty="0">
                <a:solidFill>
                  <a:srgbClr val="FF0000"/>
                </a:solidFill>
                <a:effectLst/>
                <a:highlight>
                  <a:srgbClr val="FFFFFF"/>
                </a:highlight>
              </a:rPr>
              <a:t>tout mur servant de séparation entre bâtiments jusqu'à l'héberge, ou entre cours et jardins, et même entre enclos dans les champs</a:t>
            </a:r>
            <a:r>
              <a:rPr lang="fr-FR" sz="2000" b="0" i="1" dirty="0">
                <a:effectLst/>
                <a:highlight>
                  <a:srgbClr val="FFFFFF"/>
                </a:highlight>
              </a:rPr>
              <a:t>, est </a:t>
            </a:r>
            <a:r>
              <a:rPr lang="fr-FR" sz="2000" b="1" i="1" u="sng" dirty="0">
                <a:solidFill>
                  <a:srgbClr val="FF0000"/>
                </a:solidFill>
                <a:effectLst/>
                <a:highlight>
                  <a:srgbClr val="FFFFFF"/>
                </a:highlight>
              </a:rPr>
              <a:t>présumé</a:t>
            </a:r>
            <a:r>
              <a:rPr lang="fr-FR" sz="2000" b="0" i="1" dirty="0">
                <a:effectLst/>
                <a:highlight>
                  <a:srgbClr val="FFFFFF"/>
                </a:highlight>
              </a:rPr>
              <a:t> </a:t>
            </a:r>
            <a:r>
              <a:rPr lang="fr-FR" sz="2000" b="1" i="1" dirty="0">
                <a:solidFill>
                  <a:srgbClr val="FF0000"/>
                </a:solidFill>
                <a:effectLst/>
                <a:highlight>
                  <a:srgbClr val="FFFFFF"/>
                </a:highlight>
              </a:rPr>
              <a:t>mitoyen</a:t>
            </a:r>
            <a:r>
              <a:rPr lang="fr-FR" sz="2000" b="0" i="1" dirty="0">
                <a:effectLst/>
                <a:highlight>
                  <a:srgbClr val="FFFFFF"/>
                </a:highlight>
              </a:rPr>
              <a:t>, s'il n'y a titre ou marque du contraire</a:t>
            </a:r>
            <a:r>
              <a:rPr lang="fr-FR" sz="2000" b="0" i="0" dirty="0">
                <a:effectLst/>
                <a:highlight>
                  <a:srgbClr val="FFFFFF"/>
                </a:highlight>
              </a:rPr>
              <a:t>.». </a:t>
            </a:r>
          </a:p>
          <a:p>
            <a:pPr marL="0" indent="0">
              <a:buNone/>
            </a:pPr>
            <a:endParaRPr lang="fr-BE" sz="2000" b="1" u="sng" dirty="0"/>
          </a:p>
          <a:p>
            <a:pPr marL="0" indent="0">
              <a:buNone/>
            </a:pPr>
            <a:r>
              <a:rPr lang="fr-BE" sz="2000" dirty="0">
                <a:highlight>
                  <a:srgbClr val="FFFFFF"/>
                </a:highlight>
              </a:rPr>
              <a:t>Problème ? Titres de propriété </a:t>
            </a:r>
            <a:r>
              <a:rPr lang="fr-BE" sz="2000" dirty="0" err="1">
                <a:highlight>
                  <a:srgbClr val="FFFFFF"/>
                </a:highlight>
              </a:rPr>
              <a:t>svt</a:t>
            </a:r>
            <a:r>
              <a:rPr lang="fr-BE" sz="2000" dirty="0">
                <a:highlight>
                  <a:srgbClr val="FFFFFF"/>
                </a:highlight>
              </a:rPr>
              <a:t> muets.</a:t>
            </a:r>
          </a:p>
          <a:p>
            <a:pPr marL="0" indent="0">
              <a:buNone/>
            </a:pPr>
            <a:endParaRPr lang="fr-BE" sz="1600" dirty="0">
              <a:highlight>
                <a:srgbClr val="FFFFFF"/>
              </a:highlight>
            </a:endParaRPr>
          </a:p>
          <a:p>
            <a:pPr marL="0" indent="0">
              <a:buNone/>
            </a:pPr>
            <a:endParaRPr lang="fr-BE" sz="1900" dirty="0">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46AC7FD1-D11F-2797-A811-EBCEE6B3A37C}"/>
              </a:ext>
            </a:extLst>
          </p:cNvPr>
          <p:cNvSpPr/>
          <p:nvPr/>
        </p:nvSpPr>
        <p:spPr>
          <a:xfrm>
            <a:off x="5951138" y="2128650"/>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6" name="Flèche : droite 5">
            <a:extLst>
              <a:ext uri="{FF2B5EF4-FFF2-40B4-BE49-F238E27FC236}">
                <a16:creationId xmlns:a16="http://schemas.microsoft.com/office/drawing/2014/main" id="{8E962A84-D436-7C32-A84F-B19379FB8879}"/>
              </a:ext>
            </a:extLst>
          </p:cNvPr>
          <p:cNvSpPr/>
          <p:nvPr/>
        </p:nvSpPr>
        <p:spPr>
          <a:xfrm>
            <a:off x="5894041" y="4592673"/>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49041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dirty="0">
                <a:solidFill>
                  <a:srgbClr val="FFFFFF"/>
                </a:solidFill>
              </a:rPr>
            </a:br>
            <a:r>
              <a:rPr lang="fr-BE" dirty="0">
                <a:solidFill>
                  <a:srgbClr val="FFFFFF"/>
                </a:solidFill>
              </a:rPr>
              <a:t>illustration art. 653 Ancien code civil</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rmAutofit/>
          </a:bodyPr>
          <a:lstStyle/>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endParaRPr lang="fr-BE" sz="1600" dirty="0">
              <a:highlight>
                <a:srgbClr val="FFFFFF"/>
              </a:highlight>
            </a:endParaRPr>
          </a:p>
          <a:p>
            <a:pPr marL="0" indent="0">
              <a:buNone/>
            </a:pPr>
            <a:r>
              <a:rPr lang="fr-BE" sz="1900" dirty="0">
                <a:highlight>
                  <a:srgbClr val="FFFFFF"/>
                </a:highlight>
              </a:rPr>
              <a:t>Source </a:t>
            </a:r>
            <a:r>
              <a:rPr lang="fr-BE" sz="1900" dirty="0">
                <a:highlight>
                  <a:srgbClr val="FFFFFF"/>
                </a:highlight>
                <a:hlinkClick r:id="rId2"/>
              </a:rPr>
              <a:t>https://homegrade.brussels/wp-content/uploads/2023/10/Homegrade_Mitoyennete.pdf</a:t>
            </a:r>
            <a:r>
              <a:rPr lang="fr-BE" sz="1900" dirty="0">
                <a:highlight>
                  <a:srgbClr val="FFFFFF"/>
                </a:highlight>
              </a:rPr>
              <a:t> </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46AC7FD1-D11F-2797-A811-EBCEE6B3A37C}"/>
              </a:ext>
            </a:extLst>
          </p:cNvPr>
          <p:cNvSpPr/>
          <p:nvPr/>
        </p:nvSpPr>
        <p:spPr>
          <a:xfrm>
            <a:off x="5894041" y="2698614"/>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25CC72AF-9170-8A7B-4428-025ACF822FEC}"/>
              </a:ext>
            </a:extLst>
          </p:cNvPr>
          <p:cNvSpPr/>
          <p:nvPr/>
        </p:nvSpPr>
        <p:spPr>
          <a:xfrm>
            <a:off x="5894040" y="1317923"/>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8E962A84-D436-7C32-A84F-B19379FB8879}"/>
              </a:ext>
            </a:extLst>
          </p:cNvPr>
          <p:cNvSpPr/>
          <p:nvPr/>
        </p:nvSpPr>
        <p:spPr>
          <a:xfrm>
            <a:off x="5890885" y="4113701"/>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pic>
        <p:nvPicPr>
          <p:cNvPr id="9" name="Image 8">
            <a:extLst>
              <a:ext uri="{FF2B5EF4-FFF2-40B4-BE49-F238E27FC236}">
                <a16:creationId xmlns:a16="http://schemas.microsoft.com/office/drawing/2014/main" id="{545FEE9C-7FD3-8FF8-40F8-14A498E034DE}"/>
              </a:ext>
            </a:extLst>
          </p:cNvPr>
          <p:cNvPicPr>
            <a:picLocks noChangeAspect="1"/>
          </p:cNvPicPr>
          <p:nvPr/>
        </p:nvPicPr>
        <p:blipFill>
          <a:blip r:embed="rId5"/>
          <a:stretch>
            <a:fillRect/>
          </a:stretch>
        </p:blipFill>
        <p:spPr>
          <a:xfrm>
            <a:off x="5636501" y="711591"/>
            <a:ext cx="6277851" cy="3886742"/>
          </a:xfrm>
          <a:prstGeom prst="rect">
            <a:avLst/>
          </a:prstGeom>
        </p:spPr>
      </p:pic>
    </p:spTree>
    <p:extLst>
      <p:ext uri="{BB962C8B-B14F-4D97-AF65-F5344CB8AC3E}">
        <p14:creationId xmlns:p14="http://schemas.microsoft.com/office/powerpoint/2010/main" val="113012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17C4340-06EC-4FAF-98A6-9818F44DD2FA}"/>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C42DA9F9-CDA0-4380-B55B-9DFC5639C8E2}"/>
              </a:ext>
            </a:extLst>
          </p:cNvPr>
          <p:cNvSpPr>
            <a:spLocks noGrp="1"/>
          </p:cNvSpPr>
          <p:nvPr>
            <p:ph idx="1"/>
          </p:nvPr>
        </p:nvSpPr>
        <p:spPr>
          <a:xfrm>
            <a:off x="6503158" y="649480"/>
            <a:ext cx="4862447" cy="6448006"/>
          </a:xfrm>
        </p:spPr>
        <p:txBody>
          <a:bodyPr anchor="ctr">
            <a:normAutofit/>
          </a:bodyPr>
          <a:lstStyle/>
          <a:p>
            <a:r>
              <a:rPr lang="fr-BE" sz="2000" dirty="0"/>
              <a:t>Un droit d’une très grande importance pratique non seulement pour les géomètres experts / mais aussi pour les entrepreneurs et architectes/ point d’attention aussi pour les agents immobiliers</a:t>
            </a:r>
          </a:p>
          <a:p>
            <a:pPr marL="0" indent="0">
              <a:buNone/>
            </a:pPr>
            <a:endParaRPr lang="fr-BE" sz="2000" dirty="0"/>
          </a:p>
          <a:p>
            <a:r>
              <a:rPr lang="fr-BE" sz="2000" dirty="0"/>
              <a:t>Mitoyenneté : anciennes et nouvelles dispositions dans le Code civil et application dans le temps</a:t>
            </a:r>
          </a:p>
          <a:p>
            <a:pPr marL="0" indent="0">
              <a:buNone/>
            </a:pPr>
            <a:endParaRPr lang="fr-BE" sz="2000" dirty="0"/>
          </a:p>
          <a:p>
            <a:r>
              <a:rPr lang="fr-BE" sz="2000" dirty="0"/>
              <a:t>Un droit en partie modifié par l’entrée en vigueur, le 1</a:t>
            </a:r>
            <a:r>
              <a:rPr lang="fr-BE" sz="2000" baseline="30000" dirty="0"/>
              <a:t>er</a:t>
            </a:r>
            <a:r>
              <a:rPr lang="fr-BE" sz="2000" dirty="0"/>
              <a:t> septembre 2021, du nouveau livre III du Code civil – Les biens</a:t>
            </a:r>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FFD14068-1299-4F0F-98E0-B3C55953D831}"/>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45D06768-1036-4FF1-BBAA-670A6EB6511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720394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rmAutofit/>
          </a:bodyPr>
          <a:lstStyle/>
          <a:p>
            <a:r>
              <a:rPr lang="fr-BE" sz="1800" b="1" u="sng" dirty="0"/>
              <a:t>Comment déterminer si la clôture est mitoyenne (copropriété) ou privative (propriété exclusive) ?</a:t>
            </a:r>
          </a:p>
          <a:p>
            <a:pPr marL="0" indent="0">
              <a:buNone/>
            </a:pPr>
            <a:endParaRPr lang="fr-BE" sz="1800" dirty="0">
              <a:highlight>
                <a:srgbClr val="FFFFFF"/>
              </a:highlight>
            </a:endParaRPr>
          </a:p>
          <a:p>
            <a:pPr marL="0" indent="0" algn="l">
              <a:buNone/>
            </a:pPr>
            <a:r>
              <a:rPr lang="fr-BE" sz="1800" b="1" dirty="0">
                <a:highlight>
                  <a:srgbClr val="FFFF00"/>
                </a:highlight>
              </a:rPr>
              <a:t>art. 3.105, al.1</a:t>
            </a:r>
            <a:r>
              <a:rPr lang="fr-BE" sz="1800" b="1" baseline="30000" dirty="0">
                <a:highlight>
                  <a:srgbClr val="FFFF00"/>
                </a:highlight>
              </a:rPr>
              <a:t>er</a:t>
            </a:r>
            <a:r>
              <a:rPr lang="fr-BE" sz="1800" b="1" dirty="0">
                <a:highlight>
                  <a:srgbClr val="FFFF00"/>
                </a:highlight>
              </a:rPr>
              <a:t>  </a:t>
            </a:r>
            <a:r>
              <a:rPr lang="fr-BE" sz="1800" b="1" dirty="0" err="1">
                <a:highlight>
                  <a:srgbClr val="FFFF00"/>
                </a:highlight>
              </a:rPr>
              <a:t>C.civ</a:t>
            </a:r>
            <a:r>
              <a:rPr lang="fr-BE" sz="1800" b="1" dirty="0">
                <a:highlight>
                  <a:srgbClr val="FFFFFF"/>
                </a:highlight>
              </a:rPr>
              <a:t>. </a:t>
            </a:r>
            <a:r>
              <a:rPr lang="fr-BE" sz="1800" dirty="0">
                <a:highlight>
                  <a:srgbClr val="FFFFFF"/>
                </a:highlight>
              </a:rPr>
              <a:t>qui instaure présomption en faveur de la mitoyenneté </a:t>
            </a:r>
            <a:r>
              <a:rPr lang="fr-BE" sz="1800" b="1" dirty="0">
                <a:highlight>
                  <a:srgbClr val="FFFFFF"/>
                </a:highlight>
              </a:rPr>
              <a:t>: </a:t>
            </a:r>
          </a:p>
          <a:p>
            <a:pPr marL="0" indent="0" algn="l">
              <a:buNone/>
            </a:pPr>
            <a:r>
              <a:rPr lang="fr-FR" sz="1800" b="0" i="0" dirty="0">
                <a:effectLst/>
                <a:highlight>
                  <a:srgbClr val="FFFFFF"/>
                </a:highlight>
              </a:rPr>
              <a:t>« </a:t>
            </a:r>
            <a:r>
              <a:rPr lang="fr-FR" sz="1800" b="0" i="1" dirty="0">
                <a:effectLst/>
                <a:highlight>
                  <a:srgbClr val="FFFFFF"/>
                </a:highlight>
              </a:rPr>
              <a:t>Les clôtures </a:t>
            </a:r>
            <a:r>
              <a:rPr lang="fr-FR" sz="1800" b="1" i="1" dirty="0">
                <a:solidFill>
                  <a:srgbClr val="FF0000"/>
                </a:solidFill>
                <a:effectLst/>
                <a:highlight>
                  <a:srgbClr val="FFFFFF"/>
                </a:highlight>
              </a:rPr>
              <a:t>réalisées en limite séparative ou à cheval sur la ligne séparative sont </a:t>
            </a:r>
            <a:r>
              <a:rPr lang="fr-FR" sz="1800" b="1" i="1" u="sng" dirty="0">
                <a:solidFill>
                  <a:srgbClr val="FF0000"/>
                </a:solidFill>
                <a:effectLst/>
                <a:highlight>
                  <a:srgbClr val="FFFFFF"/>
                </a:highlight>
              </a:rPr>
              <a:t>présumées</a:t>
            </a:r>
            <a:r>
              <a:rPr lang="fr-FR" sz="1800" b="1" i="1" dirty="0">
                <a:solidFill>
                  <a:srgbClr val="FF0000"/>
                </a:solidFill>
                <a:effectLst/>
                <a:highlight>
                  <a:srgbClr val="FFFFFF"/>
                </a:highlight>
              </a:rPr>
              <a:t> mitoyennes, sauf prescription acquisitive ou titre contraire »</a:t>
            </a:r>
            <a:r>
              <a:rPr lang="fr-FR" sz="1800" b="0" i="1" dirty="0">
                <a:effectLst/>
                <a:highlight>
                  <a:srgbClr val="FFFFFF"/>
                </a:highlight>
              </a:rPr>
              <a:t>.</a:t>
            </a:r>
          </a:p>
          <a:p>
            <a:pPr marL="0" indent="0" algn="l">
              <a:buNone/>
            </a:pPr>
            <a:endParaRPr lang="fr-FR" sz="1800" b="0" i="1" dirty="0">
              <a:effectLst/>
              <a:highlight>
                <a:srgbClr val="FFFFFF"/>
              </a:highlight>
            </a:endParaRPr>
          </a:p>
          <a:p>
            <a:pPr marL="0" indent="0">
              <a:buNone/>
            </a:pPr>
            <a:r>
              <a:rPr lang="fr-BE" sz="1800" dirty="0">
                <a:highlight>
                  <a:srgbClr val="FFFFFF"/>
                </a:highlight>
              </a:rPr>
              <a:t>Clôture qui fait séparation entre deux biens présente utilité commune et égale pour les deux voisins (</a:t>
            </a:r>
            <a:r>
              <a:rPr lang="fr-BE" sz="1800" i="1" dirty="0">
                <a:highlight>
                  <a:srgbClr val="FFFFFF"/>
                </a:highlight>
              </a:rPr>
              <a:t>Doc., </a:t>
            </a:r>
            <a:r>
              <a:rPr lang="fr-BE" sz="1800" dirty="0">
                <a:highlight>
                  <a:srgbClr val="FFFFFF"/>
                </a:highlight>
              </a:rPr>
              <a:t>Ch., 2019-2020, n°54-3623/001, p.194) </a:t>
            </a:r>
          </a:p>
          <a:p>
            <a:pPr marL="0" indent="0">
              <a:buNone/>
            </a:pPr>
            <a:r>
              <a:rPr lang="fr-BE" sz="1800" dirty="0">
                <a:highlight>
                  <a:srgbClr val="FFFF00"/>
                </a:highlight>
              </a:rPr>
              <a:t>+ art. 32 Code rural</a:t>
            </a:r>
          </a:p>
          <a:p>
            <a:pPr marL="0" indent="0">
              <a:buNone/>
            </a:pPr>
            <a:endParaRPr lang="fr-BE" sz="1900" dirty="0">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46AC7FD1-D11F-2797-A811-EBCEE6B3A37C}"/>
              </a:ext>
            </a:extLst>
          </p:cNvPr>
          <p:cNvSpPr/>
          <p:nvPr/>
        </p:nvSpPr>
        <p:spPr>
          <a:xfrm>
            <a:off x="5911215" y="1886334"/>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6" name="Flèche : droite 5">
            <a:extLst>
              <a:ext uri="{FF2B5EF4-FFF2-40B4-BE49-F238E27FC236}">
                <a16:creationId xmlns:a16="http://schemas.microsoft.com/office/drawing/2014/main" id="{8E962A84-D436-7C32-A84F-B19379FB8879}"/>
              </a:ext>
            </a:extLst>
          </p:cNvPr>
          <p:cNvSpPr/>
          <p:nvPr/>
        </p:nvSpPr>
        <p:spPr>
          <a:xfrm>
            <a:off x="5771804" y="4314028"/>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82677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 nouveau régime</a:t>
            </a:r>
            <a:br>
              <a:rPr lang="fr-BE" sz="4800" dirty="0">
                <a:solidFill>
                  <a:schemeClr val="bg1"/>
                </a:solidFill>
              </a:rPr>
            </a:br>
            <a:r>
              <a:rPr lang="fr-BE" sz="4800" dirty="0">
                <a:solidFill>
                  <a:schemeClr val="bg1"/>
                </a:solidFill>
              </a:rPr>
              <a:t>(art. 3.105)</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rmAutofit lnSpcReduction="10000"/>
          </a:bodyPr>
          <a:lstStyle/>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endParaRPr lang="fr-FR" sz="1900" dirty="0">
              <a:highlight>
                <a:srgbClr val="FFFFFF"/>
              </a:highlight>
            </a:endParaRPr>
          </a:p>
          <a:p>
            <a:pPr marL="0" indent="0">
              <a:buNone/>
            </a:pPr>
            <a:r>
              <a:rPr lang="fr-FR" sz="1900" dirty="0">
                <a:highlight>
                  <a:srgbClr val="FFFFFF"/>
                </a:highlight>
              </a:rPr>
              <a:t>Source : </a:t>
            </a:r>
            <a:r>
              <a:rPr lang="fr-FR" sz="1900" dirty="0">
                <a:highlight>
                  <a:srgbClr val="FFFFFF"/>
                </a:highlight>
                <a:hlinkClick r:id="rId2"/>
              </a:rPr>
              <a:t>https://homegrade.brussels/wp-content/uploads/2023/10/Homegrade_Mitoyennete.pdf</a:t>
            </a:r>
            <a:r>
              <a:rPr lang="fr-FR" sz="1900" dirty="0">
                <a:highlight>
                  <a:srgbClr val="FFFFFF"/>
                </a:highlight>
              </a:rPr>
              <a:t> </a:t>
            </a:r>
          </a:p>
          <a:p>
            <a:pPr marL="0" indent="0">
              <a:buNone/>
            </a:pPr>
            <a:endParaRPr lang="fr-BE" sz="1900" dirty="0">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46AC7FD1-D11F-2797-A811-EBCEE6B3A37C}"/>
              </a:ext>
            </a:extLst>
          </p:cNvPr>
          <p:cNvSpPr/>
          <p:nvPr/>
        </p:nvSpPr>
        <p:spPr>
          <a:xfrm>
            <a:off x="5894041" y="2698614"/>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25CC72AF-9170-8A7B-4428-025ACF822FEC}"/>
              </a:ext>
            </a:extLst>
          </p:cNvPr>
          <p:cNvSpPr/>
          <p:nvPr/>
        </p:nvSpPr>
        <p:spPr>
          <a:xfrm>
            <a:off x="5894040" y="1317923"/>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8E962A84-D436-7C32-A84F-B19379FB8879}"/>
              </a:ext>
            </a:extLst>
          </p:cNvPr>
          <p:cNvSpPr/>
          <p:nvPr/>
        </p:nvSpPr>
        <p:spPr>
          <a:xfrm>
            <a:off x="5894040" y="3440518"/>
            <a:ext cx="64839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pic>
        <p:nvPicPr>
          <p:cNvPr id="17" name="Image 16">
            <a:extLst>
              <a:ext uri="{FF2B5EF4-FFF2-40B4-BE49-F238E27FC236}">
                <a16:creationId xmlns:a16="http://schemas.microsoft.com/office/drawing/2014/main" id="{E9ABECAF-0B6B-BA3B-01EA-9585EC75E0D3}"/>
              </a:ext>
            </a:extLst>
          </p:cNvPr>
          <p:cNvPicPr>
            <a:picLocks noChangeAspect="1"/>
          </p:cNvPicPr>
          <p:nvPr/>
        </p:nvPicPr>
        <p:blipFill>
          <a:blip r:embed="rId5"/>
          <a:stretch>
            <a:fillRect/>
          </a:stretch>
        </p:blipFill>
        <p:spPr>
          <a:xfrm>
            <a:off x="7619363" y="1371352"/>
            <a:ext cx="3048425" cy="3429479"/>
          </a:xfrm>
          <a:prstGeom prst="rect">
            <a:avLst/>
          </a:prstGeom>
        </p:spPr>
      </p:pic>
    </p:spTree>
    <p:extLst>
      <p:ext uri="{BB962C8B-B14F-4D97-AF65-F5344CB8AC3E}">
        <p14:creationId xmlns:p14="http://schemas.microsoft.com/office/powerpoint/2010/main" val="3957547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rmAutofit/>
          </a:bodyPr>
          <a:lstStyle/>
          <a:p>
            <a:pPr marL="0" indent="0">
              <a:buNone/>
            </a:pPr>
            <a:endParaRPr lang="fr-BE" sz="1900" dirty="0">
              <a:highlight>
                <a:srgbClr val="FFFFFF"/>
              </a:highlight>
            </a:endParaRPr>
          </a:p>
          <a:p>
            <a:r>
              <a:rPr lang="fr-BE" sz="1900" b="1" u="sng" dirty="0">
                <a:highlight>
                  <a:srgbClr val="FFFFFF"/>
                </a:highlight>
              </a:rPr>
              <a:t>A quel moment se placer pour apprécier faits susceptibles d’entrainer la présomption?</a:t>
            </a:r>
          </a:p>
          <a:p>
            <a:pPr>
              <a:buFontTx/>
              <a:buChar char="-"/>
            </a:pPr>
            <a:r>
              <a:rPr lang="fr-BE" sz="1900" strike="sngStrike" dirty="0">
                <a:highlight>
                  <a:srgbClr val="FFFFFF"/>
                </a:highlight>
              </a:rPr>
              <a:t>Moment de la construction de la clôture </a:t>
            </a:r>
          </a:p>
          <a:p>
            <a:pPr>
              <a:buFontTx/>
              <a:buChar char="-"/>
            </a:pPr>
            <a:r>
              <a:rPr lang="fr-BE" sz="1900" dirty="0">
                <a:highlight>
                  <a:srgbClr val="00FF00"/>
                </a:highlight>
              </a:rPr>
              <a:t>Moment du litige </a:t>
            </a:r>
            <a:r>
              <a:rPr lang="fr-BE" sz="1900" dirty="0">
                <a:highlight>
                  <a:srgbClr val="FFFFFF"/>
                </a:highlight>
              </a:rPr>
              <a:t>: </a:t>
            </a:r>
            <a:r>
              <a:rPr lang="fr-BE" sz="1900" b="1" dirty="0">
                <a:highlight>
                  <a:srgbClr val="FFFFFF"/>
                </a:highlight>
              </a:rPr>
              <a:t>Cass. 20 mai 1999, </a:t>
            </a:r>
            <a:r>
              <a:rPr lang="fr-BE" sz="1900" b="1" i="1" dirty="0">
                <a:highlight>
                  <a:srgbClr val="FFFFFF"/>
                </a:highlight>
              </a:rPr>
              <a:t>J.L.M.B</a:t>
            </a:r>
            <a:r>
              <a:rPr lang="fr-BE" sz="1900" b="1" dirty="0">
                <a:highlight>
                  <a:srgbClr val="FFFFFF"/>
                </a:highlight>
              </a:rPr>
              <a:t>., 2000, p.464</a:t>
            </a:r>
            <a:r>
              <a:rPr lang="fr-BE" sz="1900" dirty="0">
                <a:highlight>
                  <a:srgbClr val="FFFFFF"/>
                </a:highlight>
              </a:rPr>
              <a:t>. </a:t>
            </a:r>
          </a:p>
          <a:p>
            <a:pPr>
              <a:buFontTx/>
              <a:buChar char="-"/>
            </a:pPr>
            <a:endParaRPr lang="fr-BE" sz="1900" dirty="0">
              <a:highlight>
                <a:srgbClr val="FFFFFF"/>
              </a:highlight>
            </a:endParaRPr>
          </a:p>
          <a:p>
            <a:pPr marL="0" indent="0">
              <a:buNone/>
            </a:pPr>
            <a:r>
              <a:rPr lang="fr-BE" sz="1900" dirty="0">
                <a:highlight>
                  <a:srgbClr val="FFFFFF"/>
                </a:highlight>
                <a:sym typeface="Wingdings" panose="05000000000000000000" pitchFamily="2" charset="2"/>
              </a:rPr>
              <a:t> il résulte des travaux parlementaires que cette solution est maintenue par la réforme</a:t>
            </a:r>
            <a:endParaRPr lang="fr-FR" sz="1900" dirty="0">
              <a:highlight>
                <a:srgbClr val="FFFFFF"/>
              </a:highlight>
            </a:endParaRPr>
          </a:p>
          <a:p>
            <a:pPr marL="0" indent="0">
              <a:buNone/>
            </a:pPr>
            <a:endParaRPr lang="fr-BE" sz="1900" dirty="0">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D3A6BD6A-5B7A-54E5-D5EA-395C92E6A9EC}"/>
              </a:ext>
            </a:extLst>
          </p:cNvPr>
          <p:cNvSpPr/>
          <p:nvPr/>
        </p:nvSpPr>
        <p:spPr>
          <a:xfrm>
            <a:off x="5846141" y="4113701"/>
            <a:ext cx="761584"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744790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Autofit/>
          </a:bodyPr>
          <a:lstStyle/>
          <a:p>
            <a:r>
              <a:rPr lang="fr-BE" sz="2000" b="1" u="sng" dirty="0"/>
              <a:t>Comment renverser la présomption de mitoyenneté ? </a:t>
            </a:r>
          </a:p>
          <a:p>
            <a:pPr marL="0" indent="0">
              <a:buNone/>
            </a:pPr>
            <a:endParaRPr lang="fr-BE" sz="2000" b="1" u="sng" dirty="0"/>
          </a:p>
          <a:p>
            <a:pPr marL="0" indent="0">
              <a:buNone/>
            </a:pPr>
            <a:r>
              <a:rPr lang="fr-BE" sz="2000" dirty="0">
                <a:highlight>
                  <a:srgbClr val="FFFF00"/>
                </a:highlight>
              </a:rPr>
              <a:t>Art. 3.105 </a:t>
            </a:r>
            <a:r>
              <a:rPr lang="fr-BE" sz="2000" dirty="0" err="1">
                <a:highlight>
                  <a:srgbClr val="FFFF00"/>
                </a:highlight>
              </a:rPr>
              <a:t>C.civ</a:t>
            </a:r>
            <a:r>
              <a:rPr lang="fr-BE" sz="2000" dirty="0">
                <a:highlight>
                  <a:srgbClr val="FFFFFF"/>
                </a:highlight>
              </a:rPr>
              <a:t>. : par un titre relevant nature privative clôture OU par prescription acquisitive (</a:t>
            </a:r>
            <a:r>
              <a:rPr lang="fr-BE" sz="2000" strike="sngStrike" dirty="0">
                <a:highlight>
                  <a:srgbClr val="FFFFFF"/>
                </a:highlight>
              </a:rPr>
              <a:t>présomptions humaines</a:t>
            </a:r>
            <a:r>
              <a:rPr lang="fr-BE" sz="2000" dirty="0">
                <a:highlight>
                  <a:srgbClr val="FFFFFF"/>
                </a:highlight>
              </a:rPr>
              <a:t>)</a:t>
            </a:r>
          </a:p>
          <a:p>
            <a:pPr marL="0" indent="0">
              <a:buNone/>
            </a:pPr>
            <a:r>
              <a:rPr lang="fr-BE" sz="2000" dirty="0">
                <a:highlight>
                  <a:srgbClr val="FFFFFF"/>
                </a:highlight>
              </a:rPr>
              <a:t>Ex : voisin capable de démontrer que état actuel mur ne correspond pas état originaire</a:t>
            </a:r>
          </a:p>
          <a:p>
            <a:pPr marL="0" indent="0">
              <a:buNone/>
            </a:pPr>
            <a:endParaRPr lang="fr-BE" sz="2000" dirty="0">
              <a:highlight>
                <a:srgbClr val="FFFFFF"/>
              </a:highlight>
            </a:endParaRPr>
          </a:p>
          <a:p>
            <a:pPr marL="0" indent="0">
              <a:buNone/>
            </a:pPr>
            <a:r>
              <a:rPr lang="fr-BE" sz="2000" b="0" i="0" dirty="0">
                <a:effectLst/>
              </a:rPr>
              <a:t>⚠️ </a:t>
            </a:r>
            <a:r>
              <a:rPr lang="fr-FR" sz="2000" dirty="0"/>
              <a:t>Hiérarchie preuves ? </a:t>
            </a:r>
            <a:r>
              <a:rPr lang="fr-FR" sz="2000" b="1" dirty="0"/>
              <a:t>Titre prime sur possession </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0C1113F-A9C8-E2B6-5640-1418656F1992}"/>
              </a:ext>
            </a:extLst>
          </p:cNvPr>
          <p:cNvSpPr/>
          <p:nvPr/>
        </p:nvSpPr>
        <p:spPr>
          <a:xfrm>
            <a:off x="5982699" y="2388922"/>
            <a:ext cx="584056"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611927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Autofit/>
          </a:bodyPr>
          <a:lstStyle/>
          <a:p>
            <a:r>
              <a:rPr lang="fr-BE" sz="2000" b="1" u="sng" dirty="0"/>
              <a:t>Comment renverser la présomption de mitoyenneté ? </a:t>
            </a:r>
          </a:p>
          <a:p>
            <a:pPr marL="0" indent="0">
              <a:buNone/>
            </a:pPr>
            <a:r>
              <a:rPr lang="fr-BE" sz="2000" b="1" dirty="0">
                <a:highlight>
                  <a:srgbClr val="FFFF00"/>
                </a:highlight>
              </a:rPr>
              <a:t>Art. 654 de l’ancien </a:t>
            </a:r>
            <a:r>
              <a:rPr lang="fr-BE" sz="2000" b="1" dirty="0" err="1">
                <a:highlight>
                  <a:srgbClr val="FFFF00"/>
                </a:highlight>
              </a:rPr>
              <a:t>C.civ</a:t>
            </a:r>
            <a:r>
              <a:rPr lang="fr-BE" sz="2000" b="1" dirty="0"/>
              <a:t>. </a:t>
            </a:r>
            <a:r>
              <a:rPr lang="fr-BE" sz="2000" dirty="0"/>
              <a:t>: </a:t>
            </a:r>
            <a:r>
              <a:rPr lang="fr-FR" sz="2000" b="0" i="0" dirty="0">
                <a:effectLst/>
                <a:highlight>
                  <a:srgbClr val="FFFFFF"/>
                </a:highlight>
              </a:rPr>
              <a:t>« </a:t>
            </a:r>
            <a:r>
              <a:rPr lang="fr-FR" sz="2000" b="0" i="1" dirty="0">
                <a:effectLst/>
                <a:highlight>
                  <a:srgbClr val="FFFFFF"/>
                </a:highlight>
              </a:rPr>
              <a:t>Il y a </a:t>
            </a:r>
            <a:r>
              <a:rPr lang="fr-FR" sz="2000" b="1" i="1" dirty="0">
                <a:solidFill>
                  <a:srgbClr val="FF0000"/>
                </a:solidFill>
                <a:effectLst/>
                <a:highlight>
                  <a:srgbClr val="FFFFFF"/>
                </a:highlight>
              </a:rPr>
              <a:t>marque de non-mitoyenneté lorsque la sommité du mur est droite et à plomb de son parement d'un côté, et présente de l'autre un plan incliné</a:t>
            </a:r>
            <a:r>
              <a:rPr lang="fr-FR" sz="2000" b="0" i="1" dirty="0">
                <a:effectLst/>
                <a:highlight>
                  <a:srgbClr val="FFFFFF"/>
                </a:highlight>
              </a:rPr>
              <a:t>;</a:t>
            </a:r>
          </a:p>
          <a:p>
            <a:pPr marL="0" indent="0" algn="l">
              <a:buNone/>
            </a:pPr>
            <a:r>
              <a:rPr lang="fr-FR" sz="2000" b="0" i="1" dirty="0">
                <a:effectLst/>
                <a:highlight>
                  <a:srgbClr val="FFFFFF"/>
                </a:highlight>
              </a:rPr>
              <a:t>Lors encore qu'il n'y a que d'un côté ou un chaperon ou des filets et corbeaux de pierre qui y auraient été mis en bâtissant le mur.</a:t>
            </a:r>
          </a:p>
          <a:p>
            <a:pPr marL="0" indent="0" algn="l">
              <a:buNone/>
            </a:pPr>
            <a:r>
              <a:rPr lang="fr-FR" sz="2000" b="0" i="1" dirty="0">
                <a:effectLst/>
                <a:highlight>
                  <a:srgbClr val="FFFFFF"/>
                </a:highlight>
              </a:rPr>
              <a:t>Dans ces cas, le mur est censé appartenir exclusivement au propriétaire du côté duquel sont l'égout ou les corbeaux et filets de pierre </a:t>
            </a:r>
            <a:r>
              <a:rPr lang="fr-FR" sz="2000" b="0" i="0" dirty="0">
                <a:effectLst/>
                <a:highlight>
                  <a:srgbClr val="FFFFFF"/>
                </a:highlight>
              </a:rPr>
              <a:t>».</a:t>
            </a:r>
            <a:endParaRPr lang="fr-BE" sz="2000" b="1" u="sng"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97247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0747F-E237-8BEF-2CB2-3569B64C8F24}"/>
              </a:ext>
            </a:extLst>
          </p:cNvPr>
          <p:cNvSpPr>
            <a:spLocks noGrp="1"/>
          </p:cNvSpPr>
          <p:nvPr>
            <p:ph type="title"/>
          </p:nvPr>
        </p:nvSpPr>
        <p:spPr/>
        <p:txBody>
          <a:bodyPr>
            <a:normAutofit/>
          </a:bodyPr>
          <a:lstStyle/>
          <a:p>
            <a:r>
              <a:rPr lang="fr-FR" dirty="0">
                <a:solidFill>
                  <a:srgbClr val="00B0F0"/>
                </a:solidFill>
              </a:rPr>
              <a:t>Marque de mitoyenneté.</a:t>
            </a:r>
            <a:endParaRPr lang="fr-BE" dirty="0">
              <a:solidFill>
                <a:srgbClr val="00B0F0"/>
              </a:solidFill>
            </a:endParaRPr>
          </a:p>
        </p:txBody>
      </p:sp>
      <p:pic>
        <p:nvPicPr>
          <p:cNvPr id="5" name="Espace réservé du contenu 4" descr="Une image contenant bâtiment, plein air, plante, Poubelle&#10;&#10;Description générée automatiquement">
            <a:extLst>
              <a:ext uri="{FF2B5EF4-FFF2-40B4-BE49-F238E27FC236}">
                <a16:creationId xmlns:a16="http://schemas.microsoft.com/office/drawing/2014/main" id="{A3020BCB-AA58-A699-6334-FEB328C7D4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0" y="1278608"/>
            <a:ext cx="5341999" cy="5341999"/>
          </a:xfrm>
        </p:spPr>
      </p:pic>
    </p:spTree>
    <p:extLst>
      <p:ext uri="{BB962C8B-B14F-4D97-AF65-F5344CB8AC3E}">
        <p14:creationId xmlns:p14="http://schemas.microsoft.com/office/powerpoint/2010/main" val="3222196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0747F-E237-8BEF-2CB2-3569B64C8F24}"/>
              </a:ext>
            </a:extLst>
          </p:cNvPr>
          <p:cNvSpPr>
            <a:spLocks noGrp="1"/>
          </p:cNvSpPr>
          <p:nvPr>
            <p:ph type="title"/>
          </p:nvPr>
        </p:nvSpPr>
        <p:spPr/>
        <p:txBody>
          <a:bodyPr>
            <a:normAutofit/>
          </a:bodyPr>
          <a:lstStyle/>
          <a:p>
            <a:r>
              <a:rPr lang="fr-FR" dirty="0">
                <a:solidFill>
                  <a:srgbClr val="00B0F0"/>
                </a:solidFill>
              </a:rPr>
              <a:t>Marque de mitoyenneté.</a:t>
            </a:r>
            <a:endParaRPr lang="fr-BE" dirty="0">
              <a:solidFill>
                <a:srgbClr val="00B0F0"/>
              </a:solidFill>
            </a:endParaRPr>
          </a:p>
        </p:txBody>
      </p:sp>
      <p:sp>
        <p:nvSpPr>
          <p:cNvPr id="4" name="Espace réservé du contenu 3">
            <a:extLst>
              <a:ext uri="{FF2B5EF4-FFF2-40B4-BE49-F238E27FC236}">
                <a16:creationId xmlns:a16="http://schemas.microsoft.com/office/drawing/2014/main" id="{9EA9875B-DC95-368E-FCEB-257D104CC6FF}"/>
              </a:ext>
            </a:extLst>
          </p:cNvPr>
          <p:cNvSpPr>
            <a:spLocks noGrp="1"/>
          </p:cNvSpPr>
          <p:nvPr>
            <p:ph idx="1"/>
          </p:nvPr>
        </p:nvSpPr>
        <p:spPr/>
        <p:txBody>
          <a:bodyPr/>
          <a:lstStyle/>
          <a:p>
            <a:pPr>
              <a:buFont typeface="Wingdings" panose="05000000000000000000" pitchFamily="2" charset="2"/>
              <a:buChar char="q"/>
            </a:pPr>
            <a:r>
              <a:rPr lang="fr-FR" dirty="0"/>
              <a:t> Marques de possession.</a:t>
            </a:r>
          </a:p>
          <a:p>
            <a:pPr lvl="1">
              <a:buFont typeface="Wingdings" panose="05000000000000000000" pitchFamily="2" charset="2"/>
              <a:buChar char="§"/>
            </a:pPr>
            <a:r>
              <a:rPr lang="fr-FR" dirty="0"/>
              <a:t>Appui d’une construction.</a:t>
            </a:r>
          </a:p>
          <a:p>
            <a:pPr lvl="2">
              <a:buFont typeface="Courier New" panose="02070309020205020404" pitchFamily="49" charset="0"/>
              <a:buChar char="o"/>
            </a:pPr>
            <a:r>
              <a:rPr lang="fr-FR" dirty="0"/>
              <a:t>Anciennement jusque l’héberge.</a:t>
            </a:r>
          </a:p>
          <a:p>
            <a:pPr lvl="2">
              <a:buFont typeface="Courier New" panose="02070309020205020404" pitchFamily="49" charset="0"/>
              <a:buChar char="o"/>
            </a:pPr>
            <a:r>
              <a:rPr lang="fr-FR" dirty="0"/>
              <a:t>Actuellement tout le mur.</a:t>
            </a:r>
          </a:p>
          <a:p>
            <a:pPr lvl="2">
              <a:buFont typeface="Courier New" panose="02070309020205020404" pitchFamily="49" charset="0"/>
              <a:buChar char="o"/>
            </a:pPr>
            <a:r>
              <a:rPr lang="fr-FR" dirty="0"/>
              <a:t>Si le litige apparaît aujourd’hui, quid?</a:t>
            </a:r>
          </a:p>
          <a:p>
            <a:pPr lvl="1">
              <a:buFont typeface="Wingdings" panose="05000000000000000000" pitchFamily="2" charset="2"/>
              <a:buChar char="§"/>
            </a:pPr>
            <a:r>
              <a:rPr lang="fr-FR" dirty="0"/>
              <a:t>Fixation d’arbres plantés en espalier.</a:t>
            </a:r>
          </a:p>
          <a:p>
            <a:pPr>
              <a:buFont typeface="Wingdings" panose="05000000000000000000" pitchFamily="2" charset="2"/>
              <a:buChar char="q"/>
            </a:pPr>
            <a:r>
              <a:rPr lang="fr-FR" dirty="0"/>
              <a:t>Chaperon servant de couverture du mur.</a:t>
            </a:r>
          </a:p>
          <a:p>
            <a:pPr lvl="1">
              <a:buFont typeface="Wingdings" panose="05000000000000000000" pitchFamily="2" charset="2"/>
              <a:buChar char="§"/>
            </a:pPr>
            <a:r>
              <a:rPr lang="fr-FR" dirty="0"/>
              <a:t>Position du mur en rapport à la limite</a:t>
            </a:r>
          </a:p>
          <a:p>
            <a:pPr>
              <a:buFont typeface="Wingdings" panose="05000000000000000000" pitchFamily="2" charset="2"/>
              <a:buChar char="q"/>
            </a:pPr>
            <a:endParaRPr lang="fr-BE" dirty="0"/>
          </a:p>
        </p:txBody>
      </p:sp>
    </p:spTree>
    <p:extLst>
      <p:ext uri="{BB962C8B-B14F-4D97-AF65-F5344CB8AC3E}">
        <p14:creationId xmlns:p14="http://schemas.microsoft.com/office/powerpoint/2010/main" val="2019065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Autofit/>
          </a:bodyPr>
          <a:lstStyle/>
          <a:p>
            <a:r>
              <a:rPr lang="fr-BE" sz="1600" b="1" u="sng" dirty="0"/>
              <a:t>Comment renverser la présomption de mitoyenneté ? </a:t>
            </a:r>
          </a:p>
          <a:p>
            <a:pPr marL="0" indent="0">
              <a:buNone/>
            </a:pPr>
            <a:r>
              <a:rPr lang="fr-BE" sz="1600" dirty="0">
                <a:highlight>
                  <a:srgbClr val="FFFFFF"/>
                </a:highlight>
              </a:rPr>
              <a:t>« </a:t>
            </a:r>
            <a:r>
              <a:rPr lang="fr-FR" sz="1600" dirty="0"/>
              <a:t> </a:t>
            </a:r>
            <a:r>
              <a:rPr lang="fr-FR" sz="1600" i="1" dirty="0"/>
              <a:t>S'il n'est pas établi que la clôture se trouve à cheval sur la ligne séparative </a:t>
            </a:r>
            <a:r>
              <a:rPr lang="fr-FR" sz="1600" dirty="0"/>
              <a:t>» ou clôture « </a:t>
            </a:r>
            <a:r>
              <a:rPr lang="fr-FR" sz="1600" i="1" dirty="0"/>
              <a:t>en limite </a:t>
            </a:r>
            <a:r>
              <a:rPr lang="fr-FR" sz="1600" dirty="0"/>
              <a:t>» ou ligne séparative incertaine, </a:t>
            </a:r>
            <a:r>
              <a:rPr lang="fr-FR" sz="1600" b="1" dirty="0">
                <a:highlight>
                  <a:srgbClr val="FFFF00"/>
                </a:highlight>
              </a:rPr>
              <a:t>art. 3.105, al.3 </a:t>
            </a:r>
            <a:r>
              <a:rPr lang="fr-FR" sz="1600" b="1" dirty="0" err="1">
                <a:highlight>
                  <a:srgbClr val="FFFF00"/>
                </a:highlight>
              </a:rPr>
              <a:t>C.civ</a:t>
            </a:r>
            <a:r>
              <a:rPr lang="fr-FR" sz="1600" dirty="0"/>
              <a:t>. : </a:t>
            </a:r>
          </a:p>
          <a:p>
            <a:pPr marL="0" indent="0" algn="l">
              <a:buNone/>
            </a:pPr>
            <a:r>
              <a:rPr lang="fr-FR" sz="1600" b="1" i="1" dirty="0">
                <a:solidFill>
                  <a:srgbClr val="FF0000"/>
                </a:solidFill>
                <a:effectLst/>
                <a:highlight>
                  <a:srgbClr val="FFFFFF"/>
                </a:highlight>
              </a:rPr>
              <a:t>« S'il n'est pas établi que la clôture se trouve à cheval sur la ligne séparative</a:t>
            </a:r>
            <a:r>
              <a:rPr lang="fr-FR" sz="1600" b="0" i="1" dirty="0">
                <a:effectLst/>
                <a:highlight>
                  <a:srgbClr val="FFFFFF"/>
                </a:highlight>
              </a:rPr>
              <a:t>, la </a:t>
            </a:r>
            <a:r>
              <a:rPr lang="fr-FR" sz="1600" b="1" i="1" dirty="0">
                <a:solidFill>
                  <a:srgbClr val="FF0000"/>
                </a:solidFill>
                <a:effectLst/>
                <a:highlight>
                  <a:srgbClr val="FFFFFF"/>
                </a:highlight>
              </a:rPr>
              <a:t>présomption de mitoyenneté peut aussi être contredite</a:t>
            </a:r>
            <a:r>
              <a:rPr lang="fr-FR" sz="1600" b="0" i="1" dirty="0">
                <a:effectLst/>
                <a:highlight>
                  <a:srgbClr val="FFFFFF"/>
                </a:highlight>
              </a:rPr>
              <a:t> par une marque de non-mitoyenneté.</a:t>
            </a:r>
          </a:p>
          <a:p>
            <a:pPr marL="0" indent="0" algn="l">
              <a:buNone/>
            </a:pPr>
            <a:r>
              <a:rPr lang="fr-FR" sz="1600" b="0" i="1" dirty="0">
                <a:effectLst/>
                <a:highlight>
                  <a:srgbClr val="FFFFFF"/>
                </a:highlight>
              </a:rPr>
              <a:t>Les marques de non-mitoyenneté sont, sauf preuve contraire, les suivantes: </a:t>
            </a:r>
          </a:p>
          <a:p>
            <a:pPr>
              <a:buFontTx/>
              <a:buChar char="-"/>
            </a:pPr>
            <a:r>
              <a:rPr lang="fr-FR" sz="1600" b="1" i="1" dirty="0">
                <a:solidFill>
                  <a:srgbClr val="FF0000"/>
                </a:solidFill>
                <a:effectLst/>
                <a:highlight>
                  <a:srgbClr val="FFFFFF"/>
                </a:highlight>
              </a:rPr>
              <a:t>un mur est présumé appartenir au propriétaire du fonds vers lequel son sommet est incliné ou du côté duquel il existe des éléments architecturaux attestant de son caractère privatif</a:t>
            </a:r>
            <a:r>
              <a:rPr lang="fr-FR" sz="1600" b="0" i="1" dirty="0">
                <a:effectLst/>
                <a:highlight>
                  <a:srgbClr val="FFFFFF"/>
                </a:highlight>
              </a:rPr>
              <a:t>;</a:t>
            </a:r>
            <a:r>
              <a:rPr lang="fr-FR" sz="1600" dirty="0">
                <a:highlight>
                  <a:srgbClr val="FFFFFF"/>
                </a:highlight>
              </a:rPr>
              <a:t> // art. 654 </a:t>
            </a:r>
            <a:r>
              <a:rPr lang="fr-FR" sz="1600" dirty="0" err="1">
                <a:highlight>
                  <a:srgbClr val="FFFFFF"/>
                </a:highlight>
              </a:rPr>
              <a:t>C.civ</a:t>
            </a:r>
            <a:endParaRPr lang="fr-FR" sz="1600" b="0" i="1" dirty="0">
              <a:effectLst/>
              <a:highlight>
                <a:srgbClr val="FFFFFF"/>
              </a:highlight>
            </a:endParaRPr>
          </a:p>
          <a:p>
            <a:pPr>
              <a:buFontTx/>
              <a:buChar char="-"/>
            </a:pPr>
            <a:r>
              <a:rPr lang="fr-FR" sz="1600" b="1" i="1" dirty="0">
                <a:solidFill>
                  <a:srgbClr val="FF0000"/>
                </a:solidFill>
                <a:effectLst/>
                <a:highlight>
                  <a:srgbClr val="FFFFFF"/>
                </a:highlight>
              </a:rPr>
              <a:t>un fossé est présumé appartenir au propriétaire du fonds du côté duquel se trouve le rejet de terre </a:t>
            </a:r>
            <a:r>
              <a:rPr lang="fr-FR" sz="1600" b="0" i="1" dirty="0">
                <a:effectLst/>
                <a:highlight>
                  <a:srgbClr val="FFFFFF"/>
                </a:highlight>
              </a:rPr>
              <a:t>; </a:t>
            </a:r>
            <a:r>
              <a:rPr lang="fr-FR" sz="1600" dirty="0">
                <a:highlight>
                  <a:srgbClr val="FFFFFF"/>
                </a:highlight>
              </a:rPr>
              <a:t>// art. 668 </a:t>
            </a:r>
            <a:r>
              <a:rPr lang="fr-FR" sz="1600" dirty="0" err="1">
                <a:highlight>
                  <a:srgbClr val="FFFFFF"/>
                </a:highlight>
              </a:rPr>
              <a:t>C.civ</a:t>
            </a:r>
            <a:r>
              <a:rPr lang="fr-FR" sz="1600" dirty="0">
                <a:highlight>
                  <a:srgbClr val="FFFFFF"/>
                </a:highlight>
              </a:rPr>
              <a:t>.</a:t>
            </a:r>
            <a:endParaRPr lang="fr-FR" sz="1600" b="0" i="1" dirty="0">
              <a:effectLst/>
              <a:highlight>
                <a:srgbClr val="FFFFFF"/>
              </a:highlight>
            </a:endParaRPr>
          </a:p>
          <a:p>
            <a:pPr algn="l">
              <a:buFontTx/>
              <a:buChar char="-"/>
            </a:pPr>
            <a:r>
              <a:rPr lang="fr-FR" sz="1600" b="1" i="1" dirty="0">
                <a:solidFill>
                  <a:srgbClr val="FF0000"/>
                </a:solidFill>
                <a:effectLst/>
                <a:highlight>
                  <a:srgbClr val="FFFFFF"/>
                </a:highlight>
              </a:rPr>
              <a:t>une clôture est présumée appartenir au propriétaire du fonds clos lorsqu'un seul des fonds est entièrement clôturé</a:t>
            </a:r>
            <a:r>
              <a:rPr lang="fr-FR" sz="1600" b="0" i="1" dirty="0">
                <a:effectLst/>
                <a:highlight>
                  <a:srgbClr val="FFFFFF"/>
                </a:highlight>
              </a:rPr>
              <a:t>.</a:t>
            </a:r>
          </a:p>
          <a:p>
            <a:pPr marL="0" indent="0" algn="l">
              <a:buNone/>
            </a:pPr>
            <a:r>
              <a:rPr lang="fr-FR" sz="1600" b="0" i="1" dirty="0">
                <a:effectLst/>
                <a:highlight>
                  <a:srgbClr val="FFFFFF"/>
                </a:highlight>
              </a:rPr>
              <a:t>Sauf prescription acquisitive ou titre contraire, un </a:t>
            </a:r>
            <a:r>
              <a:rPr lang="fr-FR" sz="1600" b="1" i="1" dirty="0">
                <a:solidFill>
                  <a:srgbClr val="FF0000"/>
                </a:solidFill>
                <a:effectLst/>
                <a:highlight>
                  <a:srgbClr val="FFFFFF"/>
                </a:highlight>
              </a:rPr>
              <a:t>mur de soutènement </a:t>
            </a:r>
            <a:r>
              <a:rPr lang="fr-FR" sz="1600" b="0" i="1" dirty="0">
                <a:effectLst/>
                <a:highlight>
                  <a:srgbClr val="FFFFFF"/>
                </a:highlight>
              </a:rPr>
              <a:t>sur lequel le </a:t>
            </a:r>
            <a:r>
              <a:rPr lang="fr-FR" sz="1600" b="1" i="1" dirty="0">
                <a:solidFill>
                  <a:srgbClr val="FF0000"/>
                </a:solidFill>
                <a:effectLst/>
                <a:highlight>
                  <a:srgbClr val="FFFFFF"/>
                </a:highlight>
              </a:rPr>
              <a:t>voisin n'exerce aucun droit</a:t>
            </a:r>
            <a:r>
              <a:rPr lang="fr-FR" sz="1600" b="0" i="1" dirty="0">
                <a:effectLst/>
                <a:highlight>
                  <a:srgbClr val="FFFFFF"/>
                </a:highlight>
              </a:rPr>
              <a:t> est </a:t>
            </a:r>
            <a:r>
              <a:rPr lang="fr-FR" sz="1600" b="1" i="1" dirty="0">
                <a:solidFill>
                  <a:srgbClr val="FF0000"/>
                </a:solidFill>
                <a:effectLst/>
                <a:highlight>
                  <a:srgbClr val="FFFFFF"/>
                </a:highlight>
              </a:rPr>
              <a:t>présumé privatif au propriétaire du fonds dont il soutient les terres</a:t>
            </a:r>
            <a:r>
              <a:rPr lang="fr-FR" sz="1600" b="0" i="0" dirty="0">
                <a:effectLst/>
                <a:highlight>
                  <a:srgbClr val="FFFFFF"/>
                </a:highlight>
              </a:rPr>
              <a:t>.</a:t>
            </a:r>
            <a:r>
              <a:rPr lang="fr-FR" sz="1600" b="0" i="0" u="none" strike="noStrike" dirty="0">
                <a:effectLst/>
                <a:highlight>
                  <a:srgbClr val="FFFFFF"/>
                </a:highlight>
              </a:rPr>
              <a:t>»</a:t>
            </a:r>
            <a:endParaRPr lang="fr-BE" sz="1600" b="1" dirty="0">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E51EB45F-E1B7-06D6-5042-466A56E4F738}"/>
              </a:ext>
            </a:extLst>
          </p:cNvPr>
          <p:cNvSpPr/>
          <p:nvPr/>
        </p:nvSpPr>
        <p:spPr>
          <a:xfrm>
            <a:off x="5748171" y="737537"/>
            <a:ext cx="761584"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5315567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6C046-9C82-D39F-CDA1-3A18C87D7274}"/>
              </a:ext>
            </a:extLst>
          </p:cNvPr>
          <p:cNvSpPr>
            <a:spLocks noGrp="1"/>
          </p:cNvSpPr>
          <p:nvPr>
            <p:ph type="title"/>
          </p:nvPr>
        </p:nvSpPr>
        <p:spPr/>
        <p:txBody>
          <a:bodyPr/>
          <a:lstStyle/>
          <a:p>
            <a:r>
              <a:rPr lang="fr-FR" dirty="0">
                <a:solidFill>
                  <a:srgbClr val="00B0F0"/>
                </a:solidFill>
              </a:rPr>
              <a:t>Présomptions.</a:t>
            </a:r>
            <a:endParaRPr lang="fr-BE" dirty="0">
              <a:solidFill>
                <a:srgbClr val="00B0F0"/>
              </a:solidFill>
            </a:endParaRPr>
          </a:p>
        </p:txBody>
      </p:sp>
      <p:sp>
        <p:nvSpPr>
          <p:cNvPr id="3" name="Espace réservé du contenu 2">
            <a:extLst>
              <a:ext uri="{FF2B5EF4-FFF2-40B4-BE49-F238E27FC236}">
                <a16:creationId xmlns:a16="http://schemas.microsoft.com/office/drawing/2014/main" id="{8CBA1269-469C-4C21-2574-8C9F67A27A6A}"/>
              </a:ext>
            </a:extLst>
          </p:cNvPr>
          <p:cNvSpPr>
            <a:spLocks noGrp="1"/>
          </p:cNvSpPr>
          <p:nvPr>
            <p:ph idx="1"/>
          </p:nvPr>
        </p:nvSpPr>
        <p:spPr/>
        <p:txBody>
          <a:bodyPr/>
          <a:lstStyle/>
          <a:p>
            <a:pPr>
              <a:buFont typeface="Wingdings" panose="05000000000000000000" pitchFamily="2" charset="2"/>
              <a:buChar char="q"/>
            </a:pPr>
            <a:r>
              <a:rPr lang="fr-FR" dirty="0"/>
              <a:t>Même construit à cheval sur la limite, le mur peut-être privatif.</a:t>
            </a:r>
          </a:p>
          <a:p>
            <a:pPr>
              <a:buFont typeface="Wingdings" panose="05000000000000000000" pitchFamily="2" charset="2"/>
              <a:buChar char="q"/>
            </a:pPr>
            <a:r>
              <a:rPr lang="fr-FR" dirty="0"/>
              <a:t>Pour être une marque de non mitoyenneté, le couvre mur outre d’être incliné pour recueillir les eaux vers la propriétés du constructeur présumé, il doit également être à l’aplomb de l’autre côté du mur. </a:t>
            </a:r>
            <a:endParaRPr lang="fr-BE" dirty="0"/>
          </a:p>
        </p:txBody>
      </p:sp>
      <p:sp>
        <p:nvSpPr>
          <p:cNvPr id="4" name="Rectangle 3">
            <a:extLst>
              <a:ext uri="{FF2B5EF4-FFF2-40B4-BE49-F238E27FC236}">
                <a16:creationId xmlns:a16="http://schemas.microsoft.com/office/drawing/2014/main" id="{58287F51-D255-FE50-BFEA-A7C5E2CBBFD3}"/>
              </a:ext>
            </a:extLst>
          </p:cNvPr>
          <p:cNvSpPr/>
          <p:nvPr/>
        </p:nvSpPr>
        <p:spPr>
          <a:xfrm>
            <a:off x="3991708" y="3903784"/>
            <a:ext cx="465992" cy="19167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Organigramme : Entrée manuelle 4">
            <a:extLst>
              <a:ext uri="{FF2B5EF4-FFF2-40B4-BE49-F238E27FC236}">
                <a16:creationId xmlns:a16="http://schemas.microsoft.com/office/drawing/2014/main" id="{B4548C89-830F-3F73-1653-D58647D5F4F8}"/>
              </a:ext>
            </a:extLst>
          </p:cNvPr>
          <p:cNvSpPr/>
          <p:nvPr/>
        </p:nvSpPr>
        <p:spPr>
          <a:xfrm>
            <a:off x="3754315" y="3525715"/>
            <a:ext cx="703385" cy="378069"/>
          </a:xfrm>
          <a:prstGeom prst="flowChartManualInp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3351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Preuves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Autofit/>
          </a:bodyPr>
          <a:lstStyle/>
          <a:p>
            <a:r>
              <a:rPr lang="fr-BE" sz="2000" b="1" u="sng" dirty="0"/>
              <a:t>Comment renverser la présomption de mitoyenneté ? </a:t>
            </a:r>
          </a:p>
          <a:p>
            <a:pPr marL="0" indent="0">
              <a:buNone/>
            </a:pPr>
            <a:endParaRPr lang="fr-BE" sz="2000" b="1" u="sng" dirty="0"/>
          </a:p>
          <a:p>
            <a:pPr marL="0" indent="0">
              <a:buNone/>
            </a:pPr>
            <a:r>
              <a:rPr lang="fr-BE" sz="2000" b="0" i="0" dirty="0">
                <a:effectLst/>
              </a:rPr>
              <a:t>⚠️ </a:t>
            </a:r>
            <a:r>
              <a:rPr lang="fr-FR" sz="2000" dirty="0">
                <a:highlight>
                  <a:srgbClr val="FFFFFF"/>
                </a:highlight>
              </a:rPr>
              <a:t>Mur de soutènement ? Selon </a:t>
            </a:r>
            <a:r>
              <a:rPr lang="fr-FR" sz="2000" dirty="0">
                <a:highlight>
                  <a:srgbClr val="FFFF00"/>
                </a:highlight>
              </a:rPr>
              <a:t>art. 3.105, al. 4 </a:t>
            </a:r>
            <a:r>
              <a:rPr lang="fr-FR" sz="2000" dirty="0" err="1">
                <a:highlight>
                  <a:srgbClr val="FFFF00"/>
                </a:highlight>
              </a:rPr>
              <a:t>C.civ</a:t>
            </a:r>
            <a:r>
              <a:rPr lang="fr-FR" sz="2000" dirty="0">
                <a:highlight>
                  <a:srgbClr val="FFFFFF"/>
                </a:highlight>
              </a:rPr>
              <a:t>., il est présumé </a:t>
            </a:r>
            <a:r>
              <a:rPr lang="fr-FR" sz="2000" b="1" u="sng" dirty="0">
                <a:highlight>
                  <a:srgbClr val="FFFFFF"/>
                </a:highlight>
              </a:rPr>
              <a:t>privatif</a:t>
            </a:r>
            <a:r>
              <a:rPr lang="fr-FR" sz="2000" dirty="0">
                <a:highlight>
                  <a:srgbClr val="FFFFFF"/>
                </a:highlight>
              </a:rPr>
              <a:t> (consécration légale de </a:t>
            </a:r>
            <a:r>
              <a:rPr lang="fr-FR" sz="2000" b="1" dirty="0">
                <a:highlight>
                  <a:srgbClr val="FFFFFF"/>
                </a:highlight>
              </a:rPr>
              <a:t>Cass., 19 avril 2007 </a:t>
            </a:r>
            <a:r>
              <a:rPr lang="fr-FR" sz="2000" dirty="0">
                <a:highlight>
                  <a:srgbClr val="FFFFFF"/>
                </a:highlight>
              </a:rPr>
              <a:t>: « </a:t>
            </a:r>
            <a:r>
              <a:rPr lang="fr-FR" sz="2000" b="0" i="0" dirty="0">
                <a:effectLst/>
                <a:highlight>
                  <a:srgbClr val="FFFFFF"/>
                </a:highlight>
              </a:rPr>
              <a:t> </a:t>
            </a:r>
            <a:r>
              <a:rPr lang="fr-FR" sz="2000" b="0" i="1" dirty="0">
                <a:effectLst/>
                <a:highlight>
                  <a:srgbClr val="FFFFFF"/>
                </a:highlight>
              </a:rPr>
              <a:t>Le jugement qui se fonde sur une présomption humaine selon laquelle un mur de soutènement est un appareil de soutien, accessoire privatif, en principe, de la propriété la plus haute en écartant un fait non prouvé </a:t>
            </a:r>
            <a:r>
              <a:rPr lang="fr-FR" sz="2000" b="0" i="1" dirty="0" err="1">
                <a:effectLst/>
                <a:highlight>
                  <a:srgbClr val="FFFFFF"/>
                </a:highlight>
              </a:rPr>
              <a:t>allegué</a:t>
            </a:r>
            <a:r>
              <a:rPr lang="fr-FR" sz="2000" b="0" i="1" dirty="0">
                <a:effectLst/>
                <a:highlight>
                  <a:srgbClr val="FFFFFF"/>
                </a:highlight>
              </a:rPr>
              <a:t> pour enfermer présomption, fait une exacte application des règles relatives à la charge de la preuve </a:t>
            </a:r>
            <a:r>
              <a:rPr lang="fr-FR" sz="2000" b="0" i="0" dirty="0">
                <a:effectLst/>
                <a:highlight>
                  <a:srgbClr val="FFFFFF"/>
                </a:highlight>
              </a:rPr>
              <a:t>») </a:t>
            </a:r>
          </a:p>
          <a:p>
            <a:pPr marL="0" indent="0">
              <a:buNone/>
            </a:pPr>
            <a:r>
              <a:rPr lang="fr-FR" sz="2000" b="0" i="0" dirty="0">
                <a:effectLst/>
                <a:highlight>
                  <a:srgbClr val="FFFFFF"/>
                </a:highlight>
              </a:rPr>
              <a:t>MAIS </a:t>
            </a:r>
            <a:r>
              <a:rPr lang="fr-FR" sz="2000" b="1" i="0" dirty="0">
                <a:effectLst/>
                <a:highlight>
                  <a:srgbClr val="FFFFFF"/>
                </a:highlight>
              </a:rPr>
              <a:t>présomption peut être renversée par titre ou </a:t>
            </a:r>
            <a:r>
              <a:rPr lang="fr-BE" sz="2000" b="1" dirty="0">
                <a:highlight>
                  <a:srgbClr val="FFFFFF"/>
                </a:highlight>
              </a:rPr>
              <a:t>prescription acquisitive</a:t>
            </a:r>
            <a:endParaRPr lang="fr-FR" sz="2000" b="1" i="0" dirty="0">
              <a:effectLst/>
              <a:highlight>
                <a:srgbClr val="FFFFFF"/>
              </a:highlight>
            </a:endParaRPr>
          </a:p>
          <a:p>
            <a:pPr marL="0" indent="0">
              <a:buNone/>
            </a:pPr>
            <a:r>
              <a:rPr lang="fr-FR" sz="2000" b="0" i="0" dirty="0">
                <a:effectLst/>
                <a:highlight>
                  <a:srgbClr val="FFFFFF"/>
                </a:highlight>
              </a:rPr>
              <a:t>+ importe peu que le mur de soutènement se situe sur ligne séparative ou non</a:t>
            </a:r>
            <a:endParaRPr lang="fr-FR" sz="2000" dirty="0">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53794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4261592"/>
          </a:xfrm>
        </p:spPr>
        <p:txBody>
          <a:bodyPr anchor="b">
            <a:noAutofit/>
          </a:bodyPr>
          <a:lstStyle/>
          <a:p>
            <a:r>
              <a:rPr lang="fr-BE" sz="4800" dirty="0">
                <a:solidFill>
                  <a:schemeClr val="bg1"/>
                </a:solidFill>
              </a:rPr>
              <a:t>Un droit d’une très grande importance pratique</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000" dirty="0"/>
              <a:t>Pour les propriétaires de fonds soumis à une délimitation matérielle</a:t>
            </a:r>
          </a:p>
          <a:p>
            <a:pPr marL="0" indent="0">
              <a:buNone/>
            </a:pPr>
            <a:r>
              <a:rPr lang="fr-BE" sz="2000" dirty="0">
                <a:sym typeface="Wingdings" panose="05000000000000000000" pitchFamily="2" charset="2"/>
              </a:rPr>
              <a:t>concerne de très nombreux fonds</a:t>
            </a:r>
          </a:p>
          <a:p>
            <a:endParaRPr lang="fr-BE" sz="2000" dirty="0"/>
          </a:p>
          <a:p>
            <a:r>
              <a:rPr lang="fr-BE" sz="2000" dirty="0"/>
              <a:t>Pour les géomètres experts </a:t>
            </a:r>
          </a:p>
          <a:p>
            <a:r>
              <a:rPr lang="fr-BE" sz="2000" dirty="0"/>
              <a:t>Pour les entrepreneurs et architectes</a:t>
            </a:r>
          </a:p>
          <a:p>
            <a:r>
              <a:rPr lang="fr-BE" sz="2000" dirty="0"/>
              <a:t>Pour les agents immobiliers</a:t>
            </a:r>
          </a:p>
          <a:p>
            <a:pPr marL="0" indent="0">
              <a:buNone/>
            </a:pPr>
            <a:endParaRPr lang="fr-BE" sz="2000" dirty="0">
              <a:sym typeface="Wingdings" panose="05000000000000000000" pitchFamily="2" charset="2"/>
            </a:endParaRPr>
          </a:p>
          <a:p>
            <a:pPr>
              <a:buFont typeface="Wingdings" panose="05000000000000000000" pitchFamily="2" charset="2"/>
              <a:buChar char="è"/>
            </a:pPr>
            <a:endParaRPr lang="fr-BE" sz="2000" dirty="0">
              <a:sym typeface="Wingdings" panose="05000000000000000000" pitchFamily="2" charset="2"/>
            </a:endParaRPr>
          </a:p>
          <a:p>
            <a:pPr marL="0" indent="0">
              <a:buNone/>
            </a:pPr>
            <a:endParaRPr lang="fr-BE" sz="2000" dirty="0">
              <a:sym typeface="Wingdings" panose="05000000000000000000" pitchFamily="2" charset="2"/>
            </a:endParaRPr>
          </a:p>
        </p:txBody>
      </p:sp>
      <p:sp>
        <p:nvSpPr>
          <p:cNvPr id="11" name="Rectangle 10">
            <a:extLst>
              <a:ext uri="{FF2B5EF4-FFF2-40B4-BE49-F238E27FC236}">
                <a16:creationId xmlns:a16="http://schemas.microsoft.com/office/drawing/2014/main" id="{4D6B1DB1-AE76-4709-8A74-7D51B7B84B4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
        <p:nvSpPr>
          <p:cNvPr id="4" name="Flèche : droite 3">
            <a:extLst>
              <a:ext uri="{FF2B5EF4-FFF2-40B4-BE49-F238E27FC236}">
                <a16:creationId xmlns:a16="http://schemas.microsoft.com/office/drawing/2014/main" id="{4EC7C13B-501D-BE73-9C00-1431E98060D3}"/>
              </a:ext>
            </a:extLst>
          </p:cNvPr>
          <p:cNvSpPr/>
          <p:nvPr/>
        </p:nvSpPr>
        <p:spPr>
          <a:xfrm>
            <a:off x="5961765" y="2173583"/>
            <a:ext cx="489204"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87420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Mur de soutènement</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Autofit/>
          </a:bodyPr>
          <a:lstStyle/>
          <a:p>
            <a:pPr>
              <a:buFont typeface="Wingdings" panose="05000000000000000000" pitchFamily="2" charset="2"/>
              <a:buChar char="q"/>
            </a:pPr>
            <a:r>
              <a:rPr lang="fr-BE" sz="2000" b="1" u="sng" dirty="0">
                <a:highlight>
                  <a:srgbClr val="FFFFFF"/>
                </a:highlight>
              </a:rPr>
              <a:t>Peut avoir été construit d’origine pour retenir des terres.</a:t>
            </a:r>
          </a:p>
          <a:p>
            <a:pPr lvl="1">
              <a:buFont typeface="Wingdings" panose="05000000000000000000" pitchFamily="2" charset="2"/>
              <a:buChar char="§"/>
            </a:pPr>
            <a:r>
              <a:rPr lang="fr-BE" sz="1600" b="1" dirty="0">
                <a:highlight>
                  <a:srgbClr val="FFFFFF"/>
                </a:highlight>
              </a:rPr>
              <a:t>Terrains en pente aménagés en terrasse</a:t>
            </a:r>
          </a:p>
          <a:p>
            <a:pPr marL="457200" lvl="1" indent="0">
              <a:buNone/>
            </a:pPr>
            <a:endParaRPr lang="fr-BE" sz="1600" b="1" u="sng" dirty="0">
              <a:highlight>
                <a:srgbClr val="FFFFFF"/>
              </a:highlight>
            </a:endParaRPr>
          </a:p>
          <a:p>
            <a:pPr>
              <a:buFont typeface="Wingdings" panose="05000000000000000000" pitchFamily="2" charset="2"/>
              <a:buChar char="q"/>
            </a:pPr>
            <a:r>
              <a:rPr lang="fr-BE" sz="2000" b="1" u="sng" dirty="0">
                <a:highlight>
                  <a:srgbClr val="FFFFFF"/>
                </a:highlight>
              </a:rPr>
              <a:t>Peut aussi avoir subi une modification du relief du sol sur l’une ou l’autre des parcelles.</a:t>
            </a:r>
          </a:p>
          <a:p>
            <a:pPr lvl="1">
              <a:buFont typeface="Wingdings" panose="05000000000000000000" pitchFamily="2" charset="2"/>
              <a:buChar char="§"/>
            </a:pPr>
            <a:r>
              <a:rPr lang="fr-BE" sz="1600" b="1" dirty="0">
                <a:highlight>
                  <a:srgbClr val="FFFFFF"/>
                </a:highlight>
              </a:rPr>
              <a:t>Apport de terre ou excavation</a:t>
            </a:r>
            <a:endParaRPr lang="fr-BE" sz="1600" b="1" u="sng" dirty="0">
              <a:highlight>
                <a:srgbClr val="FFFFFF"/>
              </a:highlight>
            </a:endParaRPr>
          </a:p>
          <a:p>
            <a:pPr lvl="1">
              <a:buFont typeface="Wingdings" panose="05000000000000000000" pitchFamily="2" charset="2"/>
              <a:buChar char="§"/>
            </a:pPr>
            <a:endParaRPr lang="fr-BE" sz="1600" b="1" u="sng" dirty="0">
              <a:highlight>
                <a:srgbClr val="FFFFFF"/>
              </a:highlight>
            </a:endParaRPr>
          </a:p>
          <a:p>
            <a:pPr>
              <a:buFont typeface="Wingdings" panose="05000000000000000000" pitchFamily="2" charset="2"/>
              <a:buChar char="q"/>
            </a:pPr>
            <a:r>
              <a:rPr lang="fr-BE" sz="2000" b="1" u="sng" dirty="0">
                <a:highlight>
                  <a:srgbClr val="FFFFFF"/>
                </a:highlight>
              </a:rPr>
              <a:t>La construction en limite de parcelle (</a:t>
            </a:r>
            <a:r>
              <a:rPr lang="fr-BE" sz="2000" i="1" dirty="0">
                <a:highlight>
                  <a:srgbClr val="FFFFFF"/>
                </a:highlight>
              </a:rPr>
              <a:t>inférieure</a:t>
            </a:r>
            <a:r>
              <a:rPr lang="fr-BE" sz="2000" b="1" u="sng" dirty="0">
                <a:highlight>
                  <a:srgbClr val="FFFFFF"/>
                </a:highlight>
              </a:rPr>
              <a:t>) peut-elle être suffisante pour contredire la présomption?</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247485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6"/>
            <a:ext cx="4862447" cy="5770984"/>
          </a:xfrm>
        </p:spPr>
        <p:txBody>
          <a:bodyPr anchor="ctr">
            <a:noAutofit/>
          </a:bodyPr>
          <a:lstStyle/>
          <a:p>
            <a:r>
              <a:rPr lang="fr-BE" sz="1800" b="1" u="sng" dirty="0"/>
              <a:t>1</a:t>
            </a:r>
            <a:r>
              <a:rPr lang="fr-BE" sz="1800" b="1" u="sng" baseline="30000" dirty="0"/>
              <a:t>er</a:t>
            </a:r>
            <a:r>
              <a:rPr lang="fr-BE" sz="1800" b="1" u="sng" dirty="0"/>
              <a:t> mode de constitution de la mitoyenneté : </a:t>
            </a:r>
            <a:r>
              <a:rPr lang="fr-BE" sz="1800" b="1" u="sng" dirty="0">
                <a:highlight>
                  <a:srgbClr val="FFFF00"/>
                </a:highlight>
              </a:rPr>
              <a:t>acquisition originaire forcée </a:t>
            </a:r>
          </a:p>
          <a:p>
            <a:pPr marL="0" indent="0">
              <a:buNone/>
            </a:pPr>
            <a:r>
              <a:rPr lang="fr-BE" sz="1800" b="1" u="sng" dirty="0"/>
              <a:t>Art. 3.106,al. 1 et 2 </a:t>
            </a:r>
            <a:r>
              <a:rPr lang="fr-BE" sz="1800" b="1" u="sng" dirty="0" err="1"/>
              <a:t>C.civ</a:t>
            </a:r>
            <a:r>
              <a:rPr lang="fr-BE" sz="1800" b="1" u="sng" dirty="0"/>
              <a:t>. </a:t>
            </a:r>
            <a:r>
              <a:rPr lang="fr-BE" sz="1800" b="1" i="1" u="sng" dirty="0"/>
              <a:t>: « </a:t>
            </a:r>
            <a:r>
              <a:rPr lang="fr-FR" sz="1800" b="1" i="1" dirty="0">
                <a:solidFill>
                  <a:srgbClr val="FF0000"/>
                </a:solidFill>
              </a:rPr>
              <a:t>Entre deux parcelles dont une au moins est bâtie</a:t>
            </a:r>
            <a:r>
              <a:rPr lang="fr-FR" sz="1800" i="1" dirty="0"/>
              <a:t>, </a:t>
            </a:r>
            <a:r>
              <a:rPr lang="fr-FR" sz="1800" b="1" i="1" dirty="0">
                <a:solidFill>
                  <a:srgbClr val="FF0000"/>
                </a:solidFill>
              </a:rPr>
              <a:t>chaque propriétaire peut exiger du propriétaire de la parcelle contiguë qu'il </a:t>
            </a:r>
            <a:r>
              <a:rPr lang="fr-FR" sz="1800" b="1" i="1" u="sng" dirty="0">
                <a:solidFill>
                  <a:srgbClr val="FF0000"/>
                </a:solidFill>
              </a:rPr>
              <a:t>participe à l'érection d'une clôture mitoyenne</a:t>
            </a:r>
            <a:r>
              <a:rPr lang="fr-FR" sz="1800" i="1" dirty="0"/>
              <a:t>, </a:t>
            </a:r>
            <a:r>
              <a:rPr lang="fr-FR" sz="1800" b="1" i="1" dirty="0">
                <a:solidFill>
                  <a:srgbClr val="FF0000"/>
                </a:solidFill>
              </a:rPr>
              <a:t>à moins qu'une clôture privative ne se trouve déjà le long de la limite séparative. </a:t>
            </a:r>
            <a:r>
              <a:rPr lang="fr-FR" sz="1800" i="1" dirty="0"/>
              <a:t>En cas de réalisation d'une clôture mitoyenne, les propriétaires contribuent aux </a:t>
            </a:r>
            <a:r>
              <a:rPr lang="fr-FR" sz="1800" b="1" i="1" dirty="0">
                <a:solidFill>
                  <a:srgbClr val="FF0000"/>
                </a:solidFill>
              </a:rPr>
              <a:t>frais à parts égales </a:t>
            </a:r>
            <a:r>
              <a:rPr lang="fr-FR" sz="1800" b="1" i="1" dirty="0"/>
              <a:t>»</a:t>
            </a:r>
            <a:r>
              <a:rPr lang="fr-FR" sz="1800" i="1" dirty="0"/>
              <a:t>. </a:t>
            </a:r>
          </a:p>
          <a:p>
            <a:pPr marL="0" indent="0">
              <a:buNone/>
            </a:pPr>
            <a:r>
              <a:rPr lang="fr-FR" sz="1800" dirty="0"/>
              <a:t>Clôture séparative n’existe pas encore. Si clôture privative, </a:t>
            </a:r>
            <a:r>
              <a:rPr lang="fr-FR" sz="1800" strike="sngStrike" dirty="0"/>
              <a:t>art. 3.106 </a:t>
            </a:r>
            <a:r>
              <a:rPr lang="fr-FR" sz="1800" strike="sngStrike" dirty="0" err="1"/>
              <a:t>C.civ</a:t>
            </a:r>
            <a:r>
              <a:rPr lang="fr-FR" sz="1800" dirty="0"/>
              <a:t>. Mais art. 3.107 </a:t>
            </a:r>
            <a:r>
              <a:rPr lang="fr-FR" sz="1800" dirty="0" err="1"/>
              <a:t>C.civ</a:t>
            </a:r>
            <a:r>
              <a:rPr lang="fr-FR" sz="1800" dirty="0"/>
              <a:t>.  (cf. slide cession forcée) </a:t>
            </a:r>
          </a:p>
          <a:p>
            <a:pPr marL="0" indent="0">
              <a:buNone/>
            </a:pPr>
            <a:r>
              <a:rPr lang="fr-FR" sz="1800" dirty="0"/>
              <a:t>Une des deux parcelles est au moins bâtie : édification doit répondre </a:t>
            </a:r>
            <a:r>
              <a:rPr lang="fr-FR" sz="1800" b="1" dirty="0"/>
              <a:t>utilité</a:t>
            </a:r>
            <a:r>
              <a:rPr lang="fr-FR" sz="1800" dirty="0"/>
              <a:t> et </a:t>
            </a:r>
            <a:r>
              <a:rPr lang="fr-FR" sz="1800" b="1" dirty="0"/>
              <a:t>besoins réels </a:t>
            </a:r>
            <a:r>
              <a:rPr lang="fr-FR" sz="1800" dirty="0"/>
              <a:t>même si bien en dehors villes et faubourgs (</a:t>
            </a:r>
            <a:r>
              <a:rPr lang="fr-FR" sz="1800" dirty="0">
                <a:highlight>
                  <a:srgbClr val="FFFF00"/>
                </a:highlight>
              </a:rPr>
              <a:t>anciennement art. 663 </a:t>
            </a:r>
            <a:r>
              <a:rPr lang="fr-FR" sz="1800" dirty="0" err="1">
                <a:highlight>
                  <a:srgbClr val="FFFF00"/>
                </a:highlight>
              </a:rPr>
              <a:t>C.civ</a:t>
            </a:r>
            <a:r>
              <a:rPr lang="fr-FR" sz="1800" dirty="0"/>
              <a:t>.) </a:t>
            </a:r>
          </a:p>
          <a:p>
            <a:pPr marL="0" indent="0">
              <a:buNone/>
            </a:pPr>
            <a:r>
              <a:rPr lang="fr-FR" sz="1800" dirty="0"/>
              <a:t>Voisin peut exiger édification clôture </a:t>
            </a:r>
            <a:r>
              <a:rPr lang="fr-FR" sz="1800" b="1" u="sng" dirty="0"/>
              <a:t>MAIS</a:t>
            </a:r>
            <a:r>
              <a:rPr lang="fr-FR" sz="1800" dirty="0"/>
              <a:t> sans pouvoir imposer des travaux qui ne correspondent pas à réalité de son besoin (juge tranche si clôture déraisonnable/disproportionnée dans ses éléments matériels et dans son coût)</a:t>
            </a:r>
            <a:endParaRPr lang="fr-FR" sz="1800" i="1"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3AA4CB0-45B8-5FE2-0B5F-AA32417C56A0}"/>
              </a:ext>
            </a:extLst>
          </p:cNvPr>
          <p:cNvSpPr/>
          <p:nvPr/>
        </p:nvSpPr>
        <p:spPr>
          <a:xfrm>
            <a:off x="6096096" y="2986615"/>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0E2FB982-7507-24B8-2867-E015FB20A5B9}"/>
              </a:ext>
            </a:extLst>
          </p:cNvPr>
          <p:cNvSpPr/>
          <p:nvPr/>
        </p:nvSpPr>
        <p:spPr>
          <a:xfrm>
            <a:off x="6071890" y="3871385"/>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7" name="Flèche : droite 6">
            <a:extLst>
              <a:ext uri="{FF2B5EF4-FFF2-40B4-BE49-F238E27FC236}">
                <a16:creationId xmlns:a16="http://schemas.microsoft.com/office/drawing/2014/main" id="{6012CF51-39C3-609D-23B3-BE0F3A0607C5}"/>
              </a:ext>
            </a:extLst>
          </p:cNvPr>
          <p:cNvSpPr/>
          <p:nvPr/>
        </p:nvSpPr>
        <p:spPr>
          <a:xfrm>
            <a:off x="6071890" y="4969185"/>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44603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02155"/>
            <a:ext cx="4862447" cy="5954195"/>
          </a:xfrm>
        </p:spPr>
        <p:txBody>
          <a:bodyPr anchor="ctr">
            <a:noAutofit/>
          </a:bodyPr>
          <a:lstStyle/>
          <a:p>
            <a:r>
              <a:rPr lang="fr-BE" sz="1800" b="1" u="sng" dirty="0"/>
              <a:t>1</a:t>
            </a:r>
            <a:r>
              <a:rPr lang="fr-BE" sz="1800" b="1" u="sng" baseline="30000" dirty="0"/>
              <a:t>er</a:t>
            </a:r>
            <a:r>
              <a:rPr lang="fr-BE" sz="1800" b="1" u="sng" dirty="0"/>
              <a:t> mode de constitution de la mitoyenneté : </a:t>
            </a:r>
            <a:r>
              <a:rPr lang="fr-BE" sz="1800" b="1" u="sng" dirty="0">
                <a:highlight>
                  <a:srgbClr val="FFFF00"/>
                </a:highlight>
              </a:rPr>
              <a:t>acquisition originaire forcée </a:t>
            </a:r>
          </a:p>
          <a:p>
            <a:endParaRPr lang="fr-BE" sz="1800" b="1" u="sng" dirty="0">
              <a:highlight>
                <a:srgbClr val="FFFF00"/>
              </a:highlight>
            </a:endParaRPr>
          </a:p>
          <a:p>
            <a:pPr marL="0" indent="0">
              <a:buNone/>
            </a:pPr>
            <a:r>
              <a:rPr lang="fr-FR" sz="1800" b="1" dirty="0"/>
              <a:t>Art. 3.106, al. 3 </a:t>
            </a:r>
            <a:r>
              <a:rPr lang="fr-FR" sz="1800" b="1" dirty="0" err="1"/>
              <a:t>C.civ</a:t>
            </a:r>
            <a:r>
              <a:rPr lang="fr-FR" sz="1800" b="1" dirty="0"/>
              <a:t>. : </a:t>
            </a:r>
            <a:r>
              <a:rPr lang="fr-FR" sz="1600" i="1" dirty="0"/>
              <a:t>«</a:t>
            </a:r>
            <a:r>
              <a:rPr lang="fr-FR" sz="1800" i="1" dirty="0"/>
              <a:t> </a:t>
            </a:r>
            <a:r>
              <a:rPr lang="fr-FR" sz="1800" b="1" i="1" dirty="0">
                <a:solidFill>
                  <a:srgbClr val="FF0000"/>
                </a:solidFill>
              </a:rPr>
              <a:t>Si un des deux voisins souhaite que soit érigé un mur pouvant servir </a:t>
            </a:r>
            <a:r>
              <a:rPr lang="fr-FR" sz="1800" b="1" i="1" u="sng" dirty="0">
                <a:solidFill>
                  <a:srgbClr val="FF0000"/>
                </a:solidFill>
              </a:rPr>
              <a:t>d'appui à un ouvrage</a:t>
            </a:r>
            <a:r>
              <a:rPr lang="fr-FR" sz="1800" b="1" i="1" dirty="0">
                <a:solidFill>
                  <a:srgbClr val="FF0000"/>
                </a:solidFill>
              </a:rPr>
              <a:t>, il peut imposer à son voisin que la clôture consiste en un mur présentant une solidité, une largeur et une hauteur normales selon la destination des biens</a:t>
            </a:r>
            <a:r>
              <a:rPr lang="fr-FR" sz="1800" i="1" dirty="0"/>
              <a:t>. Toutefois</a:t>
            </a:r>
            <a:r>
              <a:rPr lang="fr-FR" sz="1800" b="1" i="1" dirty="0">
                <a:solidFill>
                  <a:srgbClr val="FF0000"/>
                </a:solidFill>
              </a:rPr>
              <a:t>, si le voisin sollicité démontre qu'il n'a </a:t>
            </a:r>
            <a:r>
              <a:rPr lang="fr-FR" sz="1800" b="1" i="1" u="sng" dirty="0">
                <a:solidFill>
                  <a:srgbClr val="FF0000"/>
                </a:solidFill>
              </a:rPr>
              <a:t>aucun besoin actuel de pareil mur et qu'il n'en fera aucun usage</a:t>
            </a:r>
            <a:r>
              <a:rPr lang="fr-FR" sz="1800" b="1" i="1" dirty="0">
                <a:solidFill>
                  <a:srgbClr val="FF0000"/>
                </a:solidFill>
              </a:rPr>
              <a:t>, le mur est érigé aux </a:t>
            </a:r>
            <a:r>
              <a:rPr lang="fr-FR" sz="1800" b="1" i="1" u="sng" dirty="0">
                <a:solidFill>
                  <a:srgbClr val="FF0000"/>
                </a:solidFill>
              </a:rPr>
              <a:t>frais exclusifs du demandeur</a:t>
            </a:r>
            <a:r>
              <a:rPr lang="fr-FR" sz="1800" i="1" u="sng" dirty="0"/>
              <a:t> </a:t>
            </a:r>
            <a:r>
              <a:rPr lang="fr-FR" sz="1800" i="1" dirty="0"/>
              <a:t>et est </a:t>
            </a:r>
            <a:r>
              <a:rPr lang="fr-FR" sz="1800" b="1" i="1" u="sng" dirty="0">
                <a:solidFill>
                  <a:srgbClr val="FF0000"/>
                </a:solidFill>
              </a:rPr>
              <a:t>privatif</a:t>
            </a:r>
            <a:r>
              <a:rPr lang="fr-FR" sz="1800" i="1" dirty="0"/>
              <a:t> à ce dernier mais il peut être construit à cheval sur la limite séparative des fonds </a:t>
            </a:r>
            <a:r>
              <a:rPr lang="fr-FR" sz="1800" b="1" i="1" dirty="0">
                <a:solidFill>
                  <a:srgbClr val="FF0000"/>
                </a:solidFill>
              </a:rPr>
              <a:t>sans aucune indemnisation </a:t>
            </a:r>
            <a:r>
              <a:rPr lang="fr-FR" sz="1800" i="1" dirty="0"/>
              <a:t>pour la partie du sol correspondant à l'empiètement. »</a:t>
            </a:r>
          </a:p>
          <a:p>
            <a:pPr marL="0" indent="0">
              <a:buNone/>
            </a:pPr>
            <a:endParaRPr lang="fr-FR" sz="1600" i="1" dirty="0"/>
          </a:p>
          <a:p>
            <a:pPr marL="0" indent="0">
              <a:buNone/>
            </a:pPr>
            <a:r>
              <a:rPr lang="fr-BE" sz="2000" b="1" u="sng" dirty="0"/>
              <a:t>Conséquence de ce 1</a:t>
            </a:r>
            <a:r>
              <a:rPr lang="fr-BE" sz="2000" b="1" u="sng" baseline="30000" dirty="0"/>
              <a:t>er</a:t>
            </a:r>
            <a:r>
              <a:rPr lang="fr-BE" sz="2000" b="1" u="sng" dirty="0"/>
              <a:t> mode ? </a:t>
            </a:r>
            <a:r>
              <a:rPr lang="fr-BE" sz="2000" dirty="0"/>
              <a:t>Deux voisins sont copropriétaires de la clôture mitoyenne </a:t>
            </a:r>
            <a:r>
              <a:rPr lang="fr-BE" sz="2000" b="1" u="sng" dirty="0"/>
              <a:t>SAUF</a:t>
            </a:r>
            <a:r>
              <a:rPr lang="fr-BE" sz="2000" dirty="0"/>
              <a:t> </a:t>
            </a:r>
            <a:r>
              <a:rPr lang="fr-BE" sz="2000" dirty="0">
                <a:highlight>
                  <a:srgbClr val="FFFF00"/>
                </a:highlight>
              </a:rPr>
              <a:t>art. 3.106, al. 3</a:t>
            </a:r>
            <a:r>
              <a:rPr lang="fr-BE" sz="2000" dirty="0"/>
              <a:t>, mur privatif au voisin demandeur </a:t>
            </a:r>
            <a:r>
              <a:rPr lang="fr-BE" sz="2000" b="1" u="sng" dirty="0"/>
              <a:t>même si </a:t>
            </a:r>
            <a:r>
              <a:rPr lang="fr-BE" sz="2000" dirty="0"/>
              <a:t>construit à cheval sur limite séparative des fonds (+aucune indemnisation)</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64880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871C2A-E6D2-6FA3-ED69-14B2F8C075FA}"/>
              </a:ext>
            </a:extLst>
          </p:cNvPr>
          <p:cNvSpPr>
            <a:spLocks noGrp="1"/>
          </p:cNvSpPr>
          <p:nvPr>
            <p:ph type="title"/>
          </p:nvPr>
        </p:nvSpPr>
        <p:spPr/>
        <p:txBody>
          <a:bodyPr/>
          <a:lstStyle/>
          <a:p>
            <a:r>
              <a:rPr lang="fr-FR" dirty="0">
                <a:solidFill>
                  <a:srgbClr val="00B0F0"/>
                </a:solidFill>
              </a:rPr>
              <a:t>Clôture</a:t>
            </a:r>
            <a:endParaRPr lang="fr-BE" dirty="0">
              <a:solidFill>
                <a:srgbClr val="00B0F0"/>
              </a:solidFill>
            </a:endParaRPr>
          </a:p>
        </p:txBody>
      </p:sp>
      <p:sp>
        <p:nvSpPr>
          <p:cNvPr id="3" name="Espace réservé du contenu 2">
            <a:extLst>
              <a:ext uri="{FF2B5EF4-FFF2-40B4-BE49-F238E27FC236}">
                <a16:creationId xmlns:a16="http://schemas.microsoft.com/office/drawing/2014/main" id="{7A7ACDF0-CD48-0C11-E276-1A4DC3E2AD3B}"/>
              </a:ext>
            </a:extLst>
          </p:cNvPr>
          <p:cNvSpPr>
            <a:spLocks noGrp="1"/>
          </p:cNvSpPr>
          <p:nvPr>
            <p:ph idx="1"/>
          </p:nvPr>
        </p:nvSpPr>
        <p:spPr/>
        <p:txBody>
          <a:bodyPr>
            <a:normAutofit/>
          </a:bodyPr>
          <a:lstStyle/>
          <a:p>
            <a:r>
              <a:rPr lang="fr-BE" sz="2800" b="1" u="sng" dirty="0"/>
              <a:t>1</a:t>
            </a:r>
            <a:r>
              <a:rPr lang="fr-BE" sz="2800" b="1" u="sng" baseline="30000" dirty="0"/>
              <a:t>er</a:t>
            </a:r>
            <a:r>
              <a:rPr lang="fr-BE" sz="2800" b="1" u="sng" dirty="0"/>
              <a:t> mode de constitution de la mitoyenneté : </a:t>
            </a:r>
            <a:r>
              <a:rPr lang="fr-BE" sz="2800" b="1" u="sng" dirty="0">
                <a:highlight>
                  <a:srgbClr val="FFFF00"/>
                </a:highlight>
              </a:rPr>
              <a:t>acquisition originaire forcée </a:t>
            </a:r>
          </a:p>
          <a:p>
            <a:pPr>
              <a:buFont typeface="Wingdings" panose="05000000000000000000" pitchFamily="2" charset="2"/>
              <a:buChar char="q"/>
            </a:pPr>
            <a:r>
              <a:rPr lang="fr-BE" sz="2800" b="1" dirty="0"/>
              <a:t>Il ne peut y avoir  de clôture existante.</a:t>
            </a:r>
          </a:p>
          <a:p>
            <a:pPr>
              <a:buFont typeface="Wingdings" panose="05000000000000000000" pitchFamily="2" charset="2"/>
              <a:buChar char="q"/>
            </a:pPr>
            <a:r>
              <a:rPr lang="fr-BE" b="1" dirty="0"/>
              <a:t>Q</a:t>
            </a:r>
            <a:r>
              <a:rPr lang="fr-BE" sz="2800" b="1" dirty="0"/>
              <a:t>uelle clôture exiger ?</a:t>
            </a:r>
          </a:p>
          <a:p>
            <a:pPr lvl="1">
              <a:buFont typeface="Wingdings" panose="05000000000000000000" pitchFamily="2" charset="2"/>
              <a:buChar char="§"/>
            </a:pPr>
            <a:r>
              <a:rPr lang="fr-BE" b="1" dirty="0"/>
              <a:t>Prescriptions urbanistiques d’un lotissement.</a:t>
            </a:r>
          </a:p>
          <a:p>
            <a:pPr lvl="1">
              <a:buFont typeface="Wingdings" panose="05000000000000000000" pitchFamily="2" charset="2"/>
              <a:buChar char="§"/>
            </a:pPr>
            <a:r>
              <a:rPr lang="fr-BE" b="1" dirty="0"/>
              <a:t>Règlement communal.</a:t>
            </a:r>
          </a:p>
          <a:p>
            <a:pPr lvl="1">
              <a:buFont typeface="Wingdings" panose="05000000000000000000" pitchFamily="2" charset="2"/>
              <a:buChar char="§"/>
            </a:pPr>
            <a:r>
              <a:rPr lang="fr-BE" b="1" dirty="0"/>
              <a:t>Doit avoir une utilité égale pour chacun .</a:t>
            </a:r>
          </a:p>
          <a:p>
            <a:pPr marL="457200" lvl="1" indent="0">
              <a:buNone/>
            </a:pPr>
            <a:endParaRPr lang="fr-BE"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q"/>
            </a:pPr>
            <a:r>
              <a:rPr lang="fr-BE" sz="2800" kern="100" dirty="0">
                <a:effectLst/>
                <a:latin typeface="Calibri" panose="020F0502020204030204" pitchFamily="34" charset="0"/>
                <a:ea typeface="Calibri" panose="020F0502020204030204" pitchFamily="34" charset="0"/>
                <a:cs typeface="Times New Roman" panose="02020603050405020304" pitchFamily="18" charset="0"/>
              </a:rPr>
              <a:t>Pour la hauteur attention aux problèmes d’ensoleillement et/ou de champ de vision. </a:t>
            </a:r>
            <a:endParaRPr lang="fr-BE" dirty="0"/>
          </a:p>
        </p:txBody>
      </p:sp>
    </p:spTree>
    <p:extLst>
      <p:ext uri="{BB962C8B-B14F-4D97-AF65-F5344CB8AC3E}">
        <p14:creationId xmlns:p14="http://schemas.microsoft.com/office/powerpoint/2010/main" val="3152261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84949" y="402156"/>
            <a:ext cx="4862447" cy="6035220"/>
          </a:xfrm>
        </p:spPr>
        <p:txBody>
          <a:bodyPr anchor="ctr">
            <a:noAutofit/>
          </a:bodyPr>
          <a:lstStyle/>
          <a:p>
            <a:r>
              <a:rPr lang="fr-BE" sz="1500" b="1" u="sng" dirty="0"/>
              <a:t>2</a:t>
            </a:r>
            <a:r>
              <a:rPr lang="fr-BE" sz="1500" b="1" u="sng" baseline="30000" dirty="0"/>
              <a:t>ème</a:t>
            </a:r>
            <a:r>
              <a:rPr lang="fr-BE" sz="1500" b="1" u="sng" dirty="0"/>
              <a:t> mode de constitution de la mitoyenneté : </a:t>
            </a:r>
            <a:r>
              <a:rPr lang="fr-BE" sz="1500" b="1" u="sng" dirty="0">
                <a:highlight>
                  <a:srgbClr val="FFFF00"/>
                </a:highlight>
              </a:rPr>
              <a:t>cession forcée de mitoyenneté </a:t>
            </a:r>
          </a:p>
          <a:p>
            <a:pPr marL="0" indent="0">
              <a:buNone/>
            </a:pPr>
            <a:r>
              <a:rPr lang="fr-BE" sz="1500" b="1" dirty="0"/>
              <a:t>Art. 661 de l’ancien </a:t>
            </a:r>
            <a:r>
              <a:rPr lang="fr-BE" sz="1500" b="1" dirty="0" err="1"/>
              <a:t>C.civ</a:t>
            </a:r>
            <a:r>
              <a:rPr lang="fr-BE" sz="1500" b="1" dirty="0"/>
              <a:t> </a:t>
            </a:r>
            <a:r>
              <a:rPr lang="fr-BE" sz="1500" kern="0" dirty="0">
                <a:effectLst/>
                <a:ea typeface="Times New Roman" panose="02020603050405020304" pitchFamily="18" charset="0"/>
                <a:cs typeface="Times New Roman" panose="02020603050405020304" pitchFamily="18" charset="0"/>
              </a:rPr>
              <a:t>organisait la mitoyenneté acquise et permettait de rendre mitoyen un mur privatif : </a:t>
            </a:r>
            <a:endParaRPr lang="fr-BE" sz="1500" dirty="0"/>
          </a:p>
          <a:p>
            <a:pPr marL="0" indent="0" algn="l">
              <a:buNone/>
            </a:pPr>
            <a:r>
              <a:rPr lang="fr-FR" sz="1500" b="0" i="1" dirty="0">
                <a:effectLst/>
                <a:highlight>
                  <a:srgbClr val="FFFFFF"/>
                </a:highlight>
              </a:rPr>
              <a:t>« </a:t>
            </a:r>
            <a:r>
              <a:rPr lang="fr-FR" sz="1500" b="1" i="1" dirty="0">
                <a:solidFill>
                  <a:srgbClr val="FF0000"/>
                </a:solidFill>
                <a:effectLst/>
                <a:highlight>
                  <a:srgbClr val="FFFFFF"/>
                </a:highlight>
              </a:rPr>
              <a:t>Tout propriétaire joignant un mur, a de même la faculté de le rendre mitoyen, en tout ou en partie, en remboursant au maître du mur la moitié de sa valeur, ou la moitié de la valeur de la portion qu'il veut rendre mitoyenne, et moitié de la valeur du sol sur lequel le mur est bâti</a:t>
            </a:r>
            <a:r>
              <a:rPr lang="fr-FR" sz="1500" b="0" i="1" dirty="0">
                <a:effectLst/>
                <a:highlight>
                  <a:srgbClr val="FFFFFF"/>
                </a:highlight>
              </a:rPr>
              <a:t>. »</a:t>
            </a:r>
          </a:p>
          <a:p>
            <a:pPr marL="0" indent="0">
              <a:lnSpc>
                <a:spcPct val="107000"/>
              </a:lnSpc>
              <a:spcAft>
                <a:spcPts val="800"/>
              </a:spcAft>
              <a:buNone/>
            </a:pPr>
            <a:r>
              <a:rPr lang="fr-BE" sz="1500" kern="0" dirty="0">
                <a:effectLst/>
                <a:highlight>
                  <a:srgbClr val="FFFFFF"/>
                </a:highlight>
                <a:ea typeface="Times New Roman" panose="02020603050405020304" pitchFamily="18" charset="0"/>
                <a:cs typeface="Times New Roman" panose="02020603050405020304" pitchFamily="18" charset="0"/>
              </a:rPr>
              <a:t>Grâce à cette disposition, voisin bâtisseur pouvait </a:t>
            </a:r>
            <a:r>
              <a:rPr lang="fr-BE" sz="1500" b="1" kern="0" dirty="0">
                <a:effectLst/>
                <a:highlight>
                  <a:srgbClr val="FFFFFF"/>
                </a:highlight>
                <a:ea typeface="Times New Roman" panose="02020603050405020304" pitchFamily="18" charset="0"/>
                <a:cs typeface="Times New Roman" panose="02020603050405020304" pitchFamily="18" charset="0"/>
              </a:rPr>
              <a:t>contraindre</a:t>
            </a:r>
            <a:r>
              <a:rPr lang="fr-BE" sz="1500" kern="0" dirty="0">
                <a:effectLst/>
                <a:highlight>
                  <a:srgbClr val="FFFFFF"/>
                </a:highlight>
                <a:ea typeface="Times New Roman" panose="02020603050405020304" pitchFamily="18" charset="0"/>
                <a:cs typeface="Times New Roman" panose="02020603050405020304" pitchFamily="18" charset="0"/>
              </a:rPr>
              <a:t> propriétaire mur privatif à le rendre mitoyen : </a:t>
            </a:r>
            <a:r>
              <a:rPr lang="fr-BE" sz="1500" b="1" u="sng" kern="0" dirty="0">
                <a:effectLst/>
                <a:highlight>
                  <a:srgbClr val="FFFFFF"/>
                </a:highlight>
                <a:ea typeface="Times New Roman" panose="02020603050405020304" pitchFamily="18" charset="0"/>
                <a:cs typeface="Times New Roman" panose="02020603050405020304" pitchFamily="18" charset="0"/>
              </a:rPr>
              <a:t>vente forcée de mitoyenneté </a:t>
            </a:r>
            <a:r>
              <a:rPr lang="fr-BE" sz="1500" kern="0" dirty="0">
                <a:effectLst/>
                <a:highlight>
                  <a:srgbClr val="FFFFFF"/>
                </a:highlight>
                <a:ea typeface="Times New Roman" panose="02020603050405020304" pitchFamily="18" charset="0"/>
                <a:cs typeface="Times New Roman" panose="02020603050405020304" pitchFamily="18" charset="0"/>
              </a:rPr>
              <a:t>(voisin érige construction en profitant du mur existant). </a:t>
            </a:r>
            <a:endParaRPr lang="fr-BE" sz="1500" kern="100" dirty="0">
              <a:effectLst/>
              <a:highlight>
                <a:srgbClr val="FFFFFF"/>
              </a:highlight>
              <a:ea typeface="Aptos" panose="020B0004020202020204" pitchFamily="34" charset="0"/>
              <a:cs typeface="Times New Roman" panose="02020603050405020304" pitchFamily="18" charset="0"/>
            </a:endParaRPr>
          </a:p>
          <a:p>
            <a:pPr marL="0" indent="0">
              <a:lnSpc>
                <a:spcPct val="107000"/>
              </a:lnSpc>
              <a:spcAft>
                <a:spcPts val="800"/>
              </a:spcAft>
              <a:buNone/>
            </a:pPr>
            <a:r>
              <a:rPr lang="fr-BE" sz="1500" kern="0" dirty="0">
                <a:effectLst/>
                <a:highlight>
                  <a:srgbClr val="FFFFFF"/>
                </a:highlight>
                <a:ea typeface="Times New Roman" panose="02020603050405020304" pitchFamily="18" charset="0"/>
                <a:cs typeface="Times New Roman" panose="02020603050405020304" pitchFamily="18" charset="0"/>
              </a:rPr>
              <a:t>Quel mur ? Mur porteur d’un bâtiment ou mur bordant un jardin ou une cour. </a:t>
            </a:r>
            <a:endParaRPr lang="fr-BE" sz="1500" kern="100" dirty="0">
              <a:effectLst/>
              <a:highlight>
                <a:srgbClr val="FFFFFF"/>
              </a:highlight>
              <a:ea typeface="Aptos" panose="020B0004020202020204" pitchFamily="34" charset="0"/>
              <a:cs typeface="Times New Roman" panose="02020603050405020304" pitchFamily="18" charset="0"/>
            </a:endParaRPr>
          </a:p>
          <a:p>
            <a:pPr marL="0" indent="0">
              <a:lnSpc>
                <a:spcPct val="107000"/>
              </a:lnSpc>
              <a:spcAft>
                <a:spcPts val="800"/>
              </a:spcAft>
              <a:buNone/>
            </a:pPr>
            <a:r>
              <a:rPr lang="fr-BE" sz="1500" kern="0" dirty="0">
                <a:effectLst/>
                <a:highlight>
                  <a:srgbClr val="FFFFFF"/>
                </a:highlight>
                <a:ea typeface="Times New Roman" panose="02020603050405020304" pitchFamily="18" charset="0"/>
                <a:cs typeface="Segoe UI Emoji" panose="020B0502040204020203" pitchFamily="34" charset="0"/>
              </a:rPr>
              <a:t>⚠️</a:t>
            </a:r>
            <a:r>
              <a:rPr lang="fr-BE" sz="1500" kern="0" dirty="0">
                <a:effectLst/>
                <a:highlight>
                  <a:srgbClr val="FFFFFF"/>
                </a:highlight>
                <a:ea typeface="Times New Roman" panose="02020603050405020304" pitchFamily="18" charset="0"/>
                <a:cs typeface="Times New Roman" panose="02020603050405020304" pitchFamily="18" charset="0"/>
              </a:rPr>
              <a:t> </a:t>
            </a:r>
            <a:r>
              <a:rPr lang="fr-BE" sz="1500" b="1" kern="0" dirty="0">
                <a:effectLst/>
                <a:highlight>
                  <a:srgbClr val="FFFFFF"/>
                </a:highlight>
                <a:ea typeface="Times New Roman" panose="02020603050405020304" pitchFamily="18" charset="0"/>
                <a:cs typeface="Times New Roman" panose="02020603050405020304" pitchFamily="18" charset="0"/>
              </a:rPr>
              <a:t>Abus possibles </a:t>
            </a:r>
            <a:r>
              <a:rPr lang="fr-BE" sz="1500" kern="0" dirty="0">
                <a:effectLst/>
                <a:highlight>
                  <a:srgbClr val="FFFFFF"/>
                </a:highlight>
                <a:ea typeface="Times New Roman" panose="02020603050405020304" pitchFamily="18" charset="0"/>
                <a:cs typeface="Times New Roman" panose="02020603050405020304" pitchFamily="18" charset="0"/>
              </a:rPr>
              <a:t>(</a:t>
            </a:r>
            <a:r>
              <a:rPr lang="fr-BE" sz="1500" b="1" kern="0" dirty="0">
                <a:effectLst/>
                <a:highlight>
                  <a:srgbClr val="FFFFFF"/>
                </a:highlight>
                <a:ea typeface="Times New Roman" panose="02020603050405020304" pitchFamily="18" charset="0"/>
                <a:cs typeface="Times New Roman" panose="02020603050405020304" pitchFamily="18" charset="0"/>
              </a:rPr>
              <a:t>Cass., 16 novembre 1961, </a:t>
            </a:r>
            <a:r>
              <a:rPr lang="fr-FR" sz="1500" b="1" i="1" kern="0" dirty="0">
                <a:effectLst/>
                <a:highlight>
                  <a:srgbClr val="FFFFFF"/>
                </a:highlight>
                <a:ea typeface="Times New Roman" panose="02020603050405020304" pitchFamily="18" charset="0"/>
                <a:cs typeface="Times New Roman" panose="02020603050405020304" pitchFamily="18" charset="0"/>
              </a:rPr>
              <a:t>Pas</a:t>
            </a:r>
            <a:r>
              <a:rPr lang="fr-FR" sz="1500" b="1" kern="0" dirty="0">
                <a:effectLst/>
                <a:highlight>
                  <a:srgbClr val="FFFFFF"/>
                </a:highlight>
                <a:ea typeface="Times New Roman" panose="02020603050405020304" pitchFamily="18" charset="0"/>
                <a:cs typeface="Times New Roman" panose="02020603050405020304" pitchFamily="18" charset="0"/>
              </a:rPr>
              <a:t>., 1962, I, p. 332 </a:t>
            </a:r>
            <a:r>
              <a:rPr lang="fr-BE" sz="1500" kern="0" dirty="0">
                <a:effectLst/>
                <a:highlight>
                  <a:srgbClr val="FFFFFF"/>
                </a:highlight>
                <a:ea typeface="Times New Roman" panose="02020603050405020304" pitchFamily="18" charset="0"/>
                <a:cs typeface="Times New Roman" panose="02020603050405020304" pitchFamily="18" charset="0"/>
              </a:rPr>
              <a:t>:  celui qui érige un mur à faible distance de la limite de son fonds (entre 10 et 30 centimètres en l’espèce) s’expose, sous peine </a:t>
            </a:r>
            <a:r>
              <a:rPr lang="fr-BE" sz="1500" b="1" kern="0" dirty="0">
                <a:effectLst/>
                <a:highlight>
                  <a:srgbClr val="FFFFFF"/>
                </a:highlight>
                <a:ea typeface="Times New Roman" panose="02020603050405020304" pitchFamily="18" charset="0"/>
                <a:cs typeface="Times New Roman" panose="02020603050405020304" pitchFamily="18" charset="0"/>
              </a:rPr>
              <a:t>d’abus de droit</a:t>
            </a:r>
            <a:r>
              <a:rPr lang="fr-BE" sz="1500" kern="0" dirty="0">
                <a:effectLst/>
                <a:highlight>
                  <a:srgbClr val="FFFFFF"/>
                </a:highlight>
                <a:ea typeface="Times New Roman" panose="02020603050405020304" pitchFamily="18" charset="0"/>
                <a:cs typeface="Times New Roman" panose="02020603050405020304" pitchFamily="18" charset="0"/>
              </a:rPr>
              <a:t>, au risque de devoir </a:t>
            </a:r>
            <a:r>
              <a:rPr lang="fr-BE" sz="1500" b="1" kern="0" dirty="0">
                <a:effectLst/>
                <a:highlight>
                  <a:srgbClr val="FFFFFF"/>
                </a:highlight>
                <a:ea typeface="Times New Roman" panose="02020603050405020304" pitchFamily="18" charset="0"/>
                <a:cs typeface="Times New Roman" panose="02020603050405020304" pitchFamily="18" charset="0"/>
              </a:rPr>
              <a:t>céder</a:t>
            </a:r>
            <a:r>
              <a:rPr lang="fr-BE" sz="1500" kern="0" dirty="0">
                <a:effectLst/>
                <a:highlight>
                  <a:srgbClr val="FFFFFF"/>
                </a:highlight>
                <a:ea typeface="Times New Roman" panose="02020603050405020304" pitchFamily="18" charset="0"/>
                <a:cs typeface="Times New Roman" panose="02020603050405020304" pitchFamily="18" charset="0"/>
              </a:rPr>
              <a:t> la mitoyenneté de ce mur, ainsi que du fonds qui le supporte, s’il ne justifie d’aucun intérêt à s’opposer à cette cession).</a:t>
            </a:r>
            <a:endParaRPr lang="fr-BE" sz="1500" kern="100" dirty="0">
              <a:effectLst/>
              <a:highlight>
                <a:srgbClr val="FFFFFF"/>
              </a:highlight>
              <a:ea typeface="Aptos" panose="020B0004020202020204" pitchFamily="34" charset="0"/>
              <a:cs typeface="Times New Roman" panose="02020603050405020304" pitchFamily="18" charset="0"/>
            </a:endParaRPr>
          </a:p>
          <a:p>
            <a:pPr marL="0" indent="0" algn="l">
              <a:buNone/>
            </a:pPr>
            <a:endParaRPr lang="fr-BE" sz="1600" b="1" u="sng" dirty="0">
              <a:highlight>
                <a:srgbClr val="FFFF00"/>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3AA4CB0-45B8-5FE2-0B5F-AA32417C56A0}"/>
              </a:ext>
            </a:extLst>
          </p:cNvPr>
          <p:cNvSpPr/>
          <p:nvPr/>
        </p:nvSpPr>
        <p:spPr>
          <a:xfrm>
            <a:off x="6102789" y="795718"/>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0E2FB982-7507-24B8-2867-E015FB20A5B9}"/>
              </a:ext>
            </a:extLst>
          </p:cNvPr>
          <p:cNvSpPr/>
          <p:nvPr/>
        </p:nvSpPr>
        <p:spPr>
          <a:xfrm>
            <a:off x="6102789" y="2534022"/>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4" name="Flèche : droite 3">
            <a:extLst>
              <a:ext uri="{FF2B5EF4-FFF2-40B4-BE49-F238E27FC236}">
                <a16:creationId xmlns:a16="http://schemas.microsoft.com/office/drawing/2014/main" id="{673E5862-EA55-B895-C6BC-078A386E543E}"/>
              </a:ext>
            </a:extLst>
          </p:cNvPr>
          <p:cNvSpPr/>
          <p:nvPr/>
        </p:nvSpPr>
        <p:spPr>
          <a:xfrm>
            <a:off x="6155424" y="3666715"/>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976449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84949" y="402156"/>
            <a:ext cx="4862447" cy="5770984"/>
          </a:xfrm>
        </p:spPr>
        <p:txBody>
          <a:bodyPr anchor="ctr">
            <a:noAutofit/>
          </a:bodyPr>
          <a:lstStyle/>
          <a:p>
            <a:r>
              <a:rPr lang="fr-BE" sz="1600" b="1" u="sng" dirty="0"/>
              <a:t>2</a:t>
            </a:r>
            <a:r>
              <a:rPr lang="fr-BE" sz="1600" b="1" u="sng" baseline="30000" dirty="0"/>
              <a:t>ème</a:t>
            </a:r>
            <a:r>
              <a:rPr lang="fr-BE" sz="1600" b="1" u="sng" dirty="0"/>
              <a:t> mode de constitution de la mitoyenneté : </a:t>
            </a:r>
            <a:r>
              <a:rPr lang="fr-BE" sz="1600" b="1" u="sng" dirty="0">
                <a:highlight>
                  <a:srgbClr val="FFFF00"/>
                </a:highlight>
              </a:rPr>
              <a:t>cession forcée de mitoyenneté </a:t>
            </a:r>
          </a:p>
          <a:p>
            <a:pPr marL="0" indent="0">
              <a:buNone/>
            </a:pPr>
            <a:r>
              <a:rPr lang="fr-FR" sz="1600" b="1" dirty="0">
                <a:highlight>
                  <a:srgbClr val="FFFFFF"/>
                </a:highlight>
              </a:rPr>
              <a:t>Art. 3.107 </a:t>
            </a:r>
            <a:r>
              <a:rPr lang="fr-FR" sz="1600" b="1" dirty="0" err="1">
                <a:highlight>
                  <a:srgbClr val="FFFFFF"/>
                </a:highlight>
              </a:rPr>
              <a:t>C.civ</a:t>
            </a:r>
            <a:r>
              <a:rPr lang="fr-FR" sz="1600" b="1" dirty="0">
                <a:highlight>
                  <a:srgbClr val="FFFFFF"/>
                </a:highlight>
              </a:rPr>
              <a:t>. : </a:t>
            </a:r>
            <a:r>
              <a:rPr lang="fr-FR" sz="1600" b="0" i="1" dirty="0">
                <a:effectLst/>
                <a:highlight>
                  <a:srgbClr val="FFFFFF"/>
                </a:highlight>
              </a:rPr>
              <a:t>« </a:t>
            </a:r>
            <a:r>
              <a:rPr lang="fr-FR" sz="1600" b="1" i="1" dirty="0">
                <a:solidFill>
                  <a:srgbClr val="FF0000"/>
                </a:solidFill>
                <a:effectLst/>
                <a:highlight>
                  <a:srgbClr val="FFFFFF"/>
                </a:highlight>
              </a:rPr>
              <a:t>Tout propriétaire joignant une clôture peut la rendre mitoyenne</a:t>
            </a:r>
            <a:r>
              <a:rPr lang="fr-FR" sz="1600" b="0" i="1" dirty="0">
                <a:effectLst/>
                <a:highlight>
                  <a:srgbClr val="FFFFFF"/>
                </a:highlight>
              </a:rPr>
              <a:t>, </a:t>
            </a:r>
            <a:r>
              <a:rPr lang="fr-FR" sz="1600" b="1" i="1" dirty="0">
                <a:solidFill>
                  <a:srgbClr val="FF0000"/>
                </a:solidFill>
                <a:effectLst/>
                <a:highlight>
                  <a:srgbClr val="FFFFFF"/>
                </a:highlight>
              </a:rPr>
              <a:t>en tout ou partie</a:t>
            </a:r>
            <a:r>
              <a:rPr lang="fr-FR" sz="1600" b="0" i="1" dirty="0">
                <a:effectLst/>
                <a:highlight>
                  <a:srgbClr val="FFFFFF"/>
                </a:highlight>
              </a:rPr>
              <a:t>, </a:t>
            </a:r>
            <a:r>
              <a:rPr lang="fr-FR" sz="1600" b="1" i="1" dirty="0">
                <a:solidFill>
                  <a:srgbClr val="FF0000"/>
                </a:solidFill>
                <a:effectLst/>
                <a:highlight>
                  <a:srgbClr val="FFFFFF"/>
                </a:highlight>
              </a:rPr>
              <a:t>en payant au propriétaire de la clôture la moitié de sa valeur ou de la valeur de la partie de clôture qu'il souhaite rendre mitoyenne et la moitié de la valeur du sol d'assise correspondant</a:t>
            </a:r>
            <a:r>
              <a:rPr lang="fr-FR" sz="1600" b="0" i="1" dirty="0">
                <a:effectLst/>
                <a:highlight>
                  <a:srgbClr val="FFFFFF"/>
                </a:highlight>
              </a:rPr>
              <a:t>.» </a:t>
            </a:r>
            <a:endParaRPr lang="fr-FR" sz="1600" i="1" dirty="0"/>
          </a:p>
          <a:p>
            <a:pPr marL="0" indent="0">
              <a:buNone/>
            </a:pPr>
            <a:r>
              <a:rPr lang="fr-FR" sz="1600" dirty="0"/>
              <a:t>Voisin qui le souhaite peut </a:t>
            </a:r>
            <a:r>
              <a:rPr lang="fr-FR" sz="1600" b="1" dirty="0"/>
              <a:t>contraindre</a:t>
            </a:r>
            <a:r>
              <a:rPr lang="fr-FR" sz="1600" dirty="0"/>
              <a:t> propriétaire clôture privative à la rendre mitoyenne s’il joint la clôture. </a:t>
            </a:r>
          </a:p>
          <a:p>
            <a:pPr marL="0" indent="0">
              <a:buNone/>
            </a:pPr>
            <a:endParaRPr lang="fr-FR" sz="1600" dirty="0"/>
          </a:p>
          <a:p>
            <a:pPr marL="0" indent="0">
              <a:buNone/>
            </a:pPr>
            <a:r>
              <a:rPr lang="fr-FR" sz="1600" dirty="0"/>
              <a:t>La demande peut se limiter à une </a:t>
            </a:r>
            <a:r>
              <a:rPr lang="fr-FR" sz="1600" b="1" dirty="0"/>
              <a:t>partie</a:t>
            </a:r>
            <a:r>
              <a:rPr lang="fr-FR" sz="1600" dirty="0"/>
              <a:t> de clôture en hauteur OU profondeur mais </a:t>
            </a:r>
            <a:r>
              <a:rPr lang="fr-FR" sz="1600" strike="sngStrike" dirty="0"/>
              <a:t>épaisseur. </a:t>
            </a:r>
            <a:r>
              <a:rPr lang="fr-FR" sz="1600" dirty="0"/>
              <a:t>Si demande se limite partie de clôture, elle inclut portion de clôture jusqu’au sol d’assise </a:t>
            </a:r>
            <a:r>
              <a:rPr lang="fr-FR" sz="1600" b="1" dirty="0"/>
              <a:t>SAUF</a:t>
            </a:r>
            <a:r>
              <a:rPr lang="fr-FR" sz="1600" dirty="0"/>
              <a:t> si demande émane superficiaire sur volume en sursol (</a:t>
            </a:r>
            <a:r>
              <a:rPr lang="fr-FR" sz="1600" i="1" dirty="0"/>
              <a:t>Doc</a:t>
            </a:r>
            <a:r>
              <a:rPr lang="fr-FR" sz="1600" dirty="0"/>
              <a:t>., Ch., 2019-2020, n°54-3623/001, p.199). </a:t>
            </a:r>
            <a:endParaRPr lang="fr-BE" sz="1600" b="1" u="sng" dirty="0">
              <a:highlight>
                <a:srgbClr val="FFFF00"/>
              </a:highlight>
            </a:endParaRPr>
          </a:p>
          <a:p>
            <a:pPr marL="0" indent="0">
              <a:buNone/>
            </a:pPr>
            <a:endParaRPr lang="fr-FR" sz="16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E2FB982-7507-24B8-2867-E015FB20A5B9}"/>
              </a:ext>
            </a:extLst>
          </p:cNvPr>
          <p:cNvSpPr/>
          <p:nvPr/>
        </p:nvSpPr>
        <p:spPr>
          <a:xfrm>
            <a:off x="6192462" y="1625203"/>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7" name="Flèche : droite 6">
            <a:extLst>
              <a:ext uri="{FF2B5EF4-FFF2-40B4-BE49-F238E27FC236}">
                <a16:creationId xmlns:a16="http://schemas.microsoft.com/office/drawing/2014/main" id="{6012CF51-39C3-609D-23B3-BE0F3A0607C5}"/>
              </a:ext>
            </a:extLst>
          </p:cNvPr>
          <p:cNvSpPr/>
          <p:nvPr/>
        </p:nvSpPr>
        <p:spPr>
          <a:xfrm>
            <a:off x="6170326" y="3045332"/>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4" name="Flèche : droite 3">
            <a:extLst>
              <a:ext uri="{FF2B5EF4-FFF2-40B4-BE49-F238E27FC236}">
                <a16:creationId xmlns:a16="http://schemas.microsoft.com/office/drawing/2014/main" id="{0F0FBFFF-BC91-11A8-682F-470769C5BAA1}"/>
              </a:ext>
            </a:extLst>
          </p:cNvPr>
          <p:cNvSpPr/>
          <p:nvPr/>
        </p:nvSpPr>
        <p:spPr>
          <a:xfrm>
            <a:off x="6096000" y="4263534"/>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199611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r>
              <a:rPr lang="fr-BE" sz="1800" b="1" u="sng" dirty="0"/>
              <a:t>2</a:t>
            </a:r>
            <a:r>
              <a:rPr lang="fr-BE" sz="1800" b="1" u="sng" baseline="30000" dirty="0"/>
              <a:t>ème</a:t>
            </a:r>
            <a:r>
              <a:rPr lang="fr-BE" sz="1800" b="1" u="sng" dirty="0"/>
              <a:t> mode de constitution de la mitoyenneté : </a:t>
            </a:r>
            <a:r>
              <a:rPr lang="fr-BE" sz="1800" b="1" u="sng" dirty="0">
                <a:highlight>
                  <a:srgbClr val="FFFF00"/>
                </a:highlight>
              </a:rPr>
              <a:t>cession forcée de mitoyenneté </a:t>
            </a:r>
          </a:p>
          <a:p>
            <a:pPr marL="0" indent="0">
              <a:buNone/>
            </a:pPr>
            <a:r>
              <a:rPr lang="fr-FR" sz="1800" dirty="0"/>
              <a:t>Paiement ?</a:t>
            </a:r>
            <a:r>
              <a:rPr lang="fr-FR" sz="1800" i="1" dirty="0"/>
              <a:t> « </a:t>
            </a:r>
            <a:r>
              <a:rPr lang="fr-FR" sz="1800" b="1" i="1" dirty="0">
                <a:solidFill>
                  <a:srgbClr val="FF0000"/>
                </a:solidFill>
                <a:effectLst/>
                <a:highlight>
                  <a:srgbClr val="FFFFFF"/>
                </a:highlight>
              </a:rPr>
              <a:t>en payant au propriétaire de la clôture la moitié de sa valeur ou de la valeur de la partie de clôture qu'il souhaite rendre mitoyenne et la moitié de la valeur du sol d'assise correspondant ». </a:t>
            </a:r>
          </a:p>
          <a:p>
            <a:pPr marL="0" indent="0">
              <a:buNone/>
            </a:pPr>
            <a:r>
              <a:rPr lang="fr-FR" sz="1800" dirty="0">
                <a:effectLst/>
                <a:highlight>
                  <a:srgbClr val="FFFFFF"/>
                </a:highlight>
              </a:rPr>
              <a:t>Valeur appréciée au moment de </a:t>
            </a:r>
            <a:r>
              <a:rPr lang="fr-FR" sz="1800" b="1" dirty="0">
                <a:effectLst/>
                <a:highlight>
                  <a:srgbClr val="FFFFFF"/>
                </a:highlight>
              </a:rPr>
              <a:t>acquisition de mitoyenneté</a:t>
            </a:r>
            <a:r>
              <a:rPr lang="fr-FR" sz="1800" dirty="0">
                <a:effectLst/>
                <a:highlight>
                  <a:srgbClr val="FFFFFF"/>
                </a:highlight>
              </a:rPr>
              <a:t> (</a:t>
            </a:r>
            <a:r>
              <a:rPr lang="fr-FR" sz="1800" b="1" dirty="0">
                <a:effectLst/>
                <a:highlight>
                  <a:srgbClr val="FFFF00"/>
                </a:highlight>
              </a:rPr>
              <a:t>art. 3. 109 </a:t>
            </a:r>
            <a:r>
              <a:rPr lang="fr-FR" sz="1800" b="1" dirty="0" err="1">
                <a:effectLst/>
                <a:highlight>
                  <a:srgbClr val="FFFF00"/>
                </a:highlight>
              </a:rPr>
              <a:t>C.civ</a:t>
            </a:r>
            <a:r>
              <a:rPr lang="fr-FR" sz="1800" dirty="0">
                <a:effectLst/>
                <a:highlight>
                  <a:srgbClr val="FFFFFF"/>
                </a:highlight>
              </a:rPr>
              <a:t>.) en tenant compte moins-value liée vétusté/état entretien/vices/plus-value provenant érosion monétaire  ; </a:t>
            </a:r>
            <a:r>
              <a:rPr lang="fr-FR" sz="1800" strike="sngStrike" dirty="0">
                <a:effectLst/>
                <a:highlight>
                  <a:srgbClr val="FFFFFF"/>
                </a:highlight>
              </a:rPr>
              <a:t>moment construction clôture</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7" name="Flèche : droite 6">
            <a:extLst>
              <a:ext uri="{FF2B5EF4-FFF2-40B4-BE49-F238E27FC236}">
                <a16:creationId xmlns:a16="http://schemas.microsoft.com/office/drawing/2014/main" id="{6012CF51-39C3-609D-23B3-BE0F3A0607C5}"/>
              </a:ext>
            </a:extLst>
          </p:cNvPr>
          <p:cNvSpPr/>
          <p:nvPr/>
        </p:nvSpPr>
        <p:spPr>
          <a:xfrm>
            <a:off x="6119310" y="2295912"/>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4" name="Flèche : droite 3">
            <a:extLst>
              <a:ext uri="{FF2B5EF4-FFF2-40B4-BE49-F238E27FC236}">
                <a16:creationId xmlns:a16="http://schemas.microsoft.com/office/drawing/2014/main" id="{A21249D8-71F5-787B-D3C9-5C7CFC9E2159}"/>
              </a:ext>
            </a:extLst>
          </p:cNvPr>
          <p:cNvSpPr/>
          <p:nvPr/>
        </p:nvSpPr>
        <p:spPr>
          <a:xfrm>
            <a:off x="6007232" y="3835141"/>
            <a:ext cx="44029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801346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r>
              <a:rPr lang="fr-BE" sz="1800" b="1" u="sng" dirty="0"/>
              <a:t>2</a:t>
            </a:r>
            <a:r>
              <a:rPr lang="fr-BE" sz="1800" b="1" u="sng" baseline="30000" dirty="0"/>
              <a:t>ème</a:t>
            </a:r>
            <a:r>
              <a:rPr lang="fr-BE" sz="1800" b="1" u="sng" dirty="0"/>
              <a:t> mode de constitution de la mitoyenneté : </a:t>
            </a:r>
            <a:r>
              <a:rPr lang="fr-BE" sz="1800" b="1" u="sng" dirty="0">
                <a:highlight>
                  <a:srgbClr val="FFFF00"/>
                </a:highlight>
              </a:rPr>
              <a:t>cession forcée de mitoyenneté </a:t>
            </a:r>
          </a:p>
          <a:p>
            <a:pPr marL="0" indent="0">
              <a:buNone/>
            </a:pPr>
            <a:r>
              <a:rPr lang="fr-BE" sz="1800" b="0" i="0" dirty="0">
                <a:effectLst/>
              </a:rPr>
              <a:t>⚠️ </a:t>
            </a:r>
            <a:r>
              <a:rPr lang="fr-BE" sz="1800" b="1" i="0" dirty="0">
                <a:effectLst/>
              </a:rPr>
              <a:t>Frais de construction </a:t>
            </a:r>
            <a:r>
              <a:rPr lang="fr-BE" sz="1800" b="0" i="0" dirty="0">
                <a:effectLst/>
              </a:rPr>
              <a:t>(à concurrence de la moitié) seront préférés si supérieurs valeur qu’aurait eu la clôture au moment de acquisition si voisin-cessionnaire aurait été invité participation construction et dispensé si pas besoin // </a:t>
            </a:r>
            <a:r>
              <a:rPr lang="fr-BE" sz="1800" b="1" i="0" dirty="0">
                <a:effectLst/>
              </a:rPr>
              <a:t>art. 3.106, al. 3 </a:t>
            </a:r>
            <a:r>
              <a:rPr lang="fr-BE" sz="1800" b="1" i="0" dirty="0" err="1">
                <a:effectLst/>
              </a:rPr>
              <a:t>C.civ</a:t>
            </a:r>
            <a:r>
              <a:rPr lang="fr-BE" sz="1800" dirty="0"/>
              <a:t>.</a:t>
            </a:r>
            <a:endParaRPr lang="fr-FR" sz="1800" strike="sngStrike" dirty="0">
              <a:effectLst/>
              <a:highlight>
                <a:srgbClr val="FFFFFF"/>
              </a:highlight>
            </a:endParaRPr>
          </a:p>
          <a:p>
            <a:pPr marL="0" indent="0">
              <a:buNone/>
            </a:pPr>
            <a:r>
              <a:rPr lang="fr-BE" sz="1800" b="0" i="0" dirty="0">
                <a:effectLst/>
              </a:rPr>
              <a:t>⚠️ </a:t>
            </a:r>
            <a:r>
              <a:rPr lang="fr-BE" sz="1800" b="0" i="0" strike="sngStrike" dirty="0">
                <a:effectLst/>
              </a:rPr>
              <a:t>Cession</a:t>
            </a:r>
            <a:r>
              <a:rPr lang="fr-BE" sz="1800" b="0" i="0" dirty="0">
                <a:effectLst/>
              </a:rPr>
              <a:t> si </a:t>
            </a:r>
            <a:r>
              <a:rPr lang="fr-BE" sz="1800" b="0" i="0" strike="sngStrike" dirty="0">
                <a:effectLst/>
              </a:rPr>
              <a:t>jonction</a:t>
            </a:r>
            <a:r>
              <a:rPr lang="fr-BE" sz="1800" strike="sngStrike" dirty="0"/>
              <a:t> de clôture privative</a:t>
            </a:r>
            <a:r>
              <a:rPr lang="fr-BE" sz="1800" b="0" i="0" dirty="0">
                <a:effectLst/>
              </a:rPr>
              <a:t> </a:t>
            </a:r>
            <a:r>
              <a:rPr lang="fr-BE" sz="1800" b="1" i="0" dirty="0">
                <a:effectLst/>
              </a:rPr>
              <a:t>MAIS</a:t>
            </a:r>
            <a:r>
              <a:rPr lang="fr-BE" sz="1800" b="0" i="0" dirty="0">
                <a:effectLst/>
              </a:rPr>
              <a:t> Cass., 16 novembre 1961, </a:t>
            </a:r>
            <a:r>
              <a:rPr lang="fr-BE" sz="1800" b="0" i="1" dirty="0">
                <a:effectLst/>
              </a:rPr>
              <a:t>Pas</a:t>
            </a:r>
            <a:r>
              <a:rPr lang="fr-BE" sz="1800" b="0" i="0" dirty="0">
                <a:effectLst/>
              </a:rPr>
              <a:t>., I, p.332 : « </a:t>
            </a:r>
            <a:r>
              <a:rPr lang="fr-FR" sz="1800" dirty="0"/>
              <a:t> </a:t>
            </a:r>
            <a:r>
              <a:rPr lang="fr-FR" sz="1800" i="1" dirty="0"/>
              <a:t>Le juge du fond décide légalement que celui qui a construit un mur à une </a:t>
            </a:r>
            <a:r>
              <a:rPr lang="fr-FR" sz="1800" b="1" i="1" dirty="0"/>
              <a:t>minime distance </a:t>
            </a:r>
            <a:r>
              <a:rPr lang="fr-FR" sz="1800" i="1" dirty="0"/>
              <a:t>de la limite de sa propriété et qui ne </a:t>
            </a:r>
            <a:r>
              <a:rPr lang="fr-FR" sz="1800" b="1" i="1" dirty="0"/>
              <a:t>justifie d’aucun intérêt </a:t>
            </a:r>
            <a:r>
              <a:rPr lang="fr-FR" sz="1800" i="1" dirty="0"/>
              <a:t>à  s'opposer à l’acquisition de la mitoyenneté de ce mur par le propriétaire voisin, est </a:t>
            </a:r>
            <a:r>
              <a:rPr lang="fr-FR" sz="1800" b="1" i="1" dirty="0"/>
              <a:t>tenu de céder </a:t>
            </a:r>
            <a:r>
              <a:rPr lang="fr-FR" sz="1800" i="1" dirty="0"/>
              <a:t>à celui-ci cette mitoyenneté ainsi que la bande de terrain y attenante. </a:t>
            </a:r>
            <a:r>
              <a:rPr lang="fr-FR" sz="1800" dirty="0"/>
              <a:t>» </a:t>
            </a:r>
          </a:p>
          <a:p>
            <a:pPr marL="0" indent="0">
              <a:buNone/>
            </a:pPr>
            <a:r>
              <a:rPr lang="fr-FR" sz="1800" dirty="0"/>
              <a:t>Rappel : si refus cession alors que distance minime entre clôture et limite séparative, abus de droit</a:t>
            </a:r>
            <a:endParaRPr lang="fr-FR" sz="1800" strike="sngStrike"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EBC759D1-B902-4539-6963-EBA0635E7FBD}"/>
              </a:ext>
            </a:extLst>
          </p:cNvPr>
          <p:cNvSpPr/>
          <p:nvPr/>
        </p:nvSpPr>
        <p:spPr>
          <a:xfrm>
            <a:off x="5852037" y="5358788"/>
            <a:ext cx="707571" cy="4789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40267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75730F-B017-3D15-506C-F522D59C84BB}"/>
              </a:ext>
            </a:extLst>
          </p:cNvPr>
          <p:cNvSpPr>
            <a:spLocks noGrp="1"/>
          </p:cNvSpPr>
          <p:nvPr>
            <p:ph type="title"/>
          </p:nvPr>
        </p:nvSpPr>
        <p:spPr/>
        <p:txBody>
          <a:bodyPr/>
          <a:lstStyle/>
          <a:p>
            <a:r>
              <a:rPr lang="fr-FR" dirty="0">
                <a:solidFill>
                  <a:srgbClr val="00B0F0"/>
                </a:solidFill>
              </a:rPr>
              <a:t>Valeur de construction</a:t>
            </a:r>
            <a:endParaRPr lang="fr-BE" dirty="0">
              <a:solidFill>
                <a:srgbClr val="00B0F0"/>
              </a:solidFill>
            </a:endParaRPr>
          </a:p>
        </p:txBody>
      </p:sp>
      <p:sp>
        <p:nvSpPr>
          <p:cNvPr id="3" name="Espace réservé du contenu 2">
            <a:extLst>
              <a:ext uri="{FF2B5EF4-FFF2-40B4-BE49-F238E27FC236}">
                <a16:creationId xmlns:a16="http://schemas.microsoft.com/office/drawing/2014/main" id="{B3537E1B-B2A3-B034-F48E-C5F31213A249}"/>
              </a:ext>
            </a:extLst>
          </p:cNvPr>
          <p:cNvSpPr>
            <a:spLocks noGrp="1"/>
          </p:cNvSpPr>
          <p:nvPr>
            <p:ph idx="1"/>
          </p:nvPr>
        </p:nvSpPr>
        <p:spPr/>
        <p:txBody>
          <a:bodyPr/>
          <a:lstStyle/>
          <a:p>
            <a:endParaRPr lang="fr-FR" sz="2800" b="1" dirty="0"/>
          </a:p>
          <a:p>
            <a:pPr>
              <a:buFont typeface="Wingdings" panose="05000000000000000000" pitchFamily="2" charset="2"/>
              <a:buChar char="q"/>
            </a:pPr>
            <a:r>
              <a:rPr lang="fr-FR" b="1" dirty="0"/>
              <a:t>J’ai toujours personnellement été opposé à l’art. 3.106</a:t>
            </a:r>
          </a:p>
          <a:p>
            <a:pPr lvl="1">
              <a:buFont typeface="Wingdings" panose="05000000000000000000" pitchFamily="2" charset="2"/>
              <a:buChar char="§"/>
            </a:pPr>
            <a:r>
              <a:rPr lang="fr-FR" b="1" dirty="0"/>
              <a:t>Pourquoi faudrait-il payer un prix excessif car construit par un entrepreneur aux tarifs élevés.</a:t>
            </a:r>
          </a:p>
          <a:p>
            <a:pPr lvl="1">
              <a:buFont typeface="Wingdings" panose="05000000000000000000" pitchFamily="2" charset="2"/>
              <a:buChar char="§"/>
            </a:pPr>
            <a:r>
              <a:rPr lang="fr-FR" b="1" dirty="0"/>
              <a:t>Avec une construction pas nécessairement de qualité. </a:t>
            </a:r>
          </a:p>
          <a:p>
            <a:pPr>
              <a:buFont typeface="Wingdings" panose="05000000000000000000" pitchFamily="2" charset="2"/>
              <a:buChar char="q"/>
            </a:pPr>
            <a:r>
              <a:rPr lang="fr-FR" sz="2800" b="1" dirty="0"/>
              <a:t>La valeur du mur suivant son état  au jour de l’acquisition m’apparaît être largement justifiée.</a:t>
            </a:r>
            <a:endParaRPr lang="fr-BE" dirty="0"/>
          </a:p>
        </p:txBody>
      </p:sp>
    </p:spTree>
    <p:extLst>
      <p:ext uri="{BB962C8B-B14F-4D97-AF65-F5344CB8AC3E}">
        <p14:creationId xmlns:p14="http://schemas.microsoft.com/office/powerpoint/2010/main" val="1072695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pPr marL="0" indent="0">
              <a:buNone/>
            </a:pPr>
            <a:endParaRPr lang="fr-BE" sz="1800" b="1" u="sng" baseline="30000" dirty="0"/>
          </a:p>
          <a:p>
            <a:r>
              <a:rPr lang="fr-BE" sz="1800" b="1" u="sng" dirty="0"/>
              <a:t>3ème mode de constitution de la mitoyenneté : </a:t>
            </a:r>
            <a:r>
              <a:rPr lang="fr-BE" sz="1800" b="1" u="sng" dirty="0">
                <a:highlight>
                  <a:srgbClr val="FFFF00"/>
                </a:highlight>
              </a:rPr>
              <a:t>acquisition forcée de mitoyenneté </a:t>
            </a:r>
          </a:p>
          <a:p>
            <a:pPr marL="0" indent="0">
              <a:buNone/>
            </a:pPr>
            <a:r>
              <a:rPr lang="fr-BE" sz="1800" b="1" dirty="0"/>
              <a:t>Art. 3.108 </a:t>
            </a:r>
            <a:r>
              <a:rPr lang="fr-BE" sz="1800" b="1" dirty="0" err="1"/>
              <a:t>C.civ</a:t>
            </a:r>
            <a:r>
              <a:rPr lang="fr-BE" sz="1800" b="1" dirty="0"/>
              <a:t>. : </a:t>
            </a:r>
            <a:r>
              <a:rPr lang="fr-FR" sz="1800" b="0" i="1" dirty="0">
                <a:effectLst/>
                <a:highlight>
                  <a:srgbClr val="FFFFFF"/>
                </a:highlight>
              </a:rPr>
              <a:t>« Celui qui commet une </a:t>
            </a:r>
            <a:r>
              <a:rPr lang="fr-FR" sz="1800" b="1" i="1" dirty="0">
                <a:solidFill>
                  <a:srgbClr val="FF0000"/>
                </a:solidFill>
                <a:effectLst/>
                <a:highlight>
                  <a:srgbClr val="FFFFFF"/>
                </a:highlight>
              </a:rPr>
              <a:t>voie de fait </a:t>
            </a:r>
            <a:r>
              <a:rPr lang="fr-FR" sz="1800" b="0" i="1" dirty="0">
                <a:effectLst/>
                <a:highlight>
                  <a:srgbClr val="FFFFFF"/>
                </a:highlight>
              </a:rPr>
              <a:t>ou une </a:t>
            </a:r>
            <a:r>
              <a:rPr lang="fr-FR" sz="1800" b="1" i="1" dirty="0">
                <a:solidFill>
                  <a:srgbClr val="FF0000"/>
                </a:solidFill>
                <a:effectLst/>
                <a:highlight>
                  <a:srgbClr val="FFFFFF"/>
                </a:highlight>
              </a:rPr>
              <a:t>usurpation </a:t>
            </a:r>
            <a:r>
              <a:rPr lang="fr-FR" sz="1800" b="1" i="1" u="sng" dirty="0">
                <a:solidFill>
                  <a:srgbClr val="FF0000"/>
                </a:solidFill>
                <a:effectLst/>
                <a:highlight>
                  <a:srgbClr val="FFFFFF"/>
                </a:highlight>
              </a:rPr>
              <a:t>valant prise de possession </a:t>
            </a:r>
            <a:r>
              <a:rPr lang="fr-FR" sz="1800" b="1" i="1" dirty="0">
                <a:solidFill>
                  <a:srgbClr val="FF0000"/>
                </a:solidFill>
                <a:effectLst/>
                <a:highlight>
                  <a:srgbClr val="FFFFFF"/>
                </a:highlight>
              </a:rPr>
              <a:t>d'une clôture privative</a:t>
            </a:r>
            <a:r>
              <a:rPr lang="fr-FR" sz="1800" b="0" i="1" dirty="0">
                <a:effectLst/>
                <a:highlight>
                  <a:srgbClr val="FFFFFF"/>
                </a:highlight>
              </a:rPr>
              <a:t> et qui </a:t>
            </a:r>
            <a:r>
              <a:rPr lang="fr-FR" sz="1800" b="1" i="1" dirty="0">
                <a:solidFill>
                  <a:srgbClr val="FF0000"/>
                </a:solidFill>
                <a:effectLst/>
                <a:highlight>
                  <a:srgbClr val="FFFFFF"/>
                </a:highlight>
              </a:rPr>
              <a:t>n'y met pas fin dans un délai raisonnable</a:t>
            </a:r>
            <a:r>
              <a:rPr lang="fr-FR" sz="1800" b="0" i="1" dirty="0">
                <a:effectLst/>
                <a:highlight>
                  <a:srgbClr val="FFFFFF"/>
                </a:highlight>
              </a:rPr>
              <a:t>, peut être </a:t>
            </a:r>
            <a:r>
              <a:rPr lang="fr-FR" sz="1800" b="1" i="1" dirty="0">
                <a:solidFill>
                  <a:srgbClr val="FF0000"/>
                </a:solidFill>
                <a:effectLst/>
                <a:highlight>
                  <a:srgbClr val="FFFFFF"/>
                </a:highlight>
              </a:rPr>
              <a:t>contraint d'en acquérir la mitoyenneté </a:t>
            </a:r>
            <a:r>
              <a:rPr lang="fr-FR" sz="1800" b="0" i="1" dirty="0">
                <a:effectLst/>
                <a:highlight>
                  <a:srgbClr val="FFFFFF"/>
                </a:highlight>
              </a:rPr>
              <a:t>et de </a:t>
            </a:r>
            <a:r>
              <a:rPr lang="fr-FR" sz="1800" b="1" i="1" dirty="0">
                <a:solidFill>
                  <a:srgbClr val="FF0000"/>
                </a:solidFill>
                <a:effectLst/>
                <a:highlight>
                  <a:srgbClr val="FFFFFF"/>
                </a:highlight>
              </a:rPr>
              <a:t>payer au propriétaire de la clôture la moitié de la valeur de la partie qu'il usurpe et la moitié de la valeur du sol d'assise correspondant</a:t>
            </a:r>
            <a:r>
              <a:rPr lang="fr-FR" sz="1800" b="0" i="1" dirty="0">
                <a:effectLst/>
                <a:highlight>
                  <a:srgbClr val="FFFFFF"/>
                </a:highlight>
              </a:rPr>
              <a:t>. »</a:t>
            </a:r>
            <a:endParaRPr lang="fr-FR" sz="1800" i="1" dirty="0"/>
          </a:p>
          <a:p>
            <a:pPr marL="0" indent="0">
              <a:buNone/>
            </a:pPr>
            <a:r>
              <a:rPr lang="fr-FR" sz="1800" dirty="0"/>
              <a:t>Propriétaire clôture privative peut </a:t>
            </a:r>
            <a:r>
              <a:rPr lang="fr-FR" sz="1800" b="1" dirty="0"/>
              <a:t>contraindre</a:t>
            </a:r>
            <a:r>
              <a:rPr lang="fr-FR" sz="1800" dirty="0"/>
              <a:t> voisin à en acquérir la mitoyenneté si voie de fait ou usurpation « </a:t>
            </a:r>
            <a:r>
              <a:rPr lang="fr-FR" sz="1800" b="1" i="1" dirty="0">
                <a:solidFill>
                  <a:srgbClr val="FF0000"/>
                </a:solidFill>
              </a:rPr>
              <a:t>valant prise de possession </a:t>
            </a:r>
            <a:r>
              <a:rPr lang="fr-FR" sz="1800" b="1" i="1" dirty="0"/>
              <a:t>»</a:t>
            </a:r>
            <a:r>
              <a:rPr lang="fr-FR" sz="1800" dirty="0"/>
              <a:t> après </a:t>
            </a:r>
            <a:r>
              <a:rPr lang="fr-FR" sz="1800" b="1" dirty="0"/>
              <a:t>plainte</a:t>
            </a:r>
            <a:r>
              <a:rPr lang="fr-FR" sz="1800" dirty="0"/>
              <a:t> propriétaire (</a:t>
            </a:r>
            <a:r>
              <a:rPr lang="fr-FR" sz="1800" i="1" dirty="0"/>
              <a:t>Doc</a:t>
            </a:r>
            <a:r>
              <a:rPr lang="fr-FR" sz="1800" dirty="0"/>
              <a:t>., Ch., 2019-2020, n°54-3623/001, p.200)</a:t>
            </a:r>
          </a:p>
          <a:p>
            <a:pPr marL="0" indent="0">
              <a:buNone/>
            </a:pPr>
            <a:r>
              <a:rPr lang="fr-FR" sz="1800" dirty="0"/>
              <a:t>Voie de fait ? Pose clôture privant accès voirie (</a:t>
            </a:r>
            <a:r>
              <a:rPr lang="fr-FR" sz="1800" b="1" dirty="0"/>
              <a:t>J.P. Anderlecht, 5 juillet 2017, </a:t>
            </a:r>
            <a:r>
              <a:rPr lang="fr-FR" sz="1800" b="1" i="1" dirty="0" err="1"/>
              <a:t>Rev.dr.U.Lg</a:t>
            </a:r>
            <a:r>
              <a:rPr lang="fr-FR" sz="1800" b="1" dirty="0"/>
              <a:t>, 2018, p.617</a:t>
            </a:r>
            <a:r>
              <a:rPr lang="fr-FR" sz="1800" dirty="0"/>
              <a:t>) ; enlèvement clôture voulue par voisin (</a:t>
            </a:r>
            <a:r>
              <a:rPr lang="fr-FR" sz="1800" b="1" dirty="0"/>
              <a:t>J.P. Anvers, 4 février 2016, </a:t>
            </a:r>
            <a:r>
              <a:rPr lang="fr-FR" sz="1800" b="1" i="1" dirty="0"/>
              <a:t>J.J.P.</a:t>
            </a:r>
            <a:r>
              <a:rPr lang="fr-FR" sz="1800" b="1" dirty="0"/>
              <a:t>, 2017, p.176</a:t>
            </a:r>
            <a:r>
              <a:rPr lang="fr-FR" sz="1800" dirty="0"/>
              <a:t>) </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3AA4CB0-45B8-5FE2-0B5F-AA32417C56A0}"/>
              </a:ext>
            </a:extLst>
          </p:cNvPr>
          <p:cNvSpPr/>
          <p:nvPr/>
        </p:nvSpPr>
        <p:spPr>
          <a:xfrm>
            <a:off x="6007232" y="1483998"/>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0E2FB982-7507-24B8-2867-E015FB20A5B9}"/>
              </a:ext>
            </a:extLst>
          </p:cNvPr>
          <p:cNvSpPr/>
          <p:nvPr/>
        </p:nvSpPr>
        <p:spPr>
          <a:xfrm>
            <a:off x="6096000" y="3688789"/>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4" name="Flèche : droite 3">
            <a:extLst>
              <a:ext uri="{FF2B5EF4-FFF2-40B4-BE49-F238E27FC236}">
                <a16:creationId xmlns:a16="http://schemas.microsoft.com/office/drawing/2014/main" id="{E94B7F82-036A-495B-40F3-B64DD7F6183A}"/>
              </a:ext>
            </a:extLst>
          </p:cNvPr>
          <p:cNvSpPr/>
          <p:nvPr/>
        </p:nvSpPr>
        <p:spPr>
          <a:xfrm>
            <a:off x="6159231" y="5172787"/>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1349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17C4340-06EC-4FAF-98A6-9818F44DD2FA}"/>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C42DA9F9-CDA0-4380-B55B-9DFC5639C8E2}"/>
              </a:ext>
            </a:extLst>
          </p:cNvPr>
          <p:cNvSpPr>
            <a:spLocks noGrp="1"/>
          </p:cNvSpPr>
          <p:nvPr>
            <p:ph idx="1"/>
          </p:nvPr>
        </p:nvSpPr>
        <p:spPr>
          <a:xfrm>
            <a:off x="6503158" y="649480"/>
            <a:ext cx="4862447" cy="6448006"/>
          </a:xfrm>
        </p:spPr>
        <p:txBody>
          <a:bodyPr anchor="ctr">
            <a:normAutofit/>
          </a:bodyPr>
          <a:lstStyle/>
          <a:p>
            <a:pPr marL="0" indent="0">
              <a:buNone/>
            </a:pPr>
            <a:r>
              <a:rPr lang="fr-BE" sz="3600" b="1" dirty="0"/>
              <a:t>Plan suivi dans l’exposé: structure des articles 3.103 à 3.113 du Code civil Nouveau</a:t>
            </a:r>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FFD14068-1299-4F0F-98E0-B3C55953D831}"/>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45D06768-1036-4FF1-BBAA-670A6EB6511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4194940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pPr marL="0" indent="0">
              <a:buNone/>
            </a:pPr>
            <a:endParaRPr lang="fr-BE" sz="1800" b="1" u="sng" baseline="30000" dirty="0"/>
          </a:p>
          <a:p>
            <a:r>
              <a:rPr lang="fr-BE" sz="1800" b="1" u="sng" dirty="0"/>
              <a:t>3ème mode de constitution de la mitoyenneté : </a:t>
            </a:r>
            <a:r>
              <a:rPr lang="fr-BE" sz="1800" b="1" u="sng" dirty="0">
                <a:highlight>
                  <a:srgbClr val="FFFF00"/>
                </a:highlight>
              </a:rPr>
              <a:t>acquisition forcée de mitoyenneté </a:t>
            </a:r>
          </a:p>
          <a:p>
            <a:pPr marL="0" indent="0">
              <a:buNone/>
            </a:pPr>
            <a:r>
              <a:rPr lang="fr-FR" sz="1800" dirty="0"/>
              <a:t>Prise de possession ? </a:t>
            </a:r>
            <a:r>
              <a:rPr lang="fr-FR" sz="1800" b="1" u="sng" dirty="0"/>
              <a:t>Contact physique </a:t>
            </a:r>
            <a:r>
              <a:rPr lang="fr-FR" sz="1800" dirty="0"/>
              <a:t>entre clôture privative et ouvrage voisin car simple fait de retirer avantage des fonctions essentielles (portante, protectrice, isolante) d’un mur ne suffit pas (Cass., 2 juin 1977, </a:t>
            </a:r>
            <a:r>
              <a:rPr lang="fr-FR" sz="1800" i="1" dirty="0"/>
              <a:t>R.C.J.B., </a:t>
            </a:r>
            <a:r>
              <a:rPr lang="fr-FR" sz="1800" dirty="0"/>
              <a:t>1977, 1978, p. 440 ; Cass., 4 décembre 2003, </a:t>
            </a:r>
            <a:r>
              <a:rPr lang="fr-FR" sz="1800" i="1" dirty="0" err="1"/>
              <a:t>Arr.Cass</a:t>
            </a:r>
            <a:r>
              <a:rPr lang="fr-FR" sz="1800" dirty="0"/>
              <a:t>., 2003, p.2247 ; Cass., 4 mars 2005, </a:t>
            </a:r>
            <a:r>
              <a:rPr lang="fr-FR" sz="1800" i="1" dirty="0" err="1"/>
              <a:t>Arr.Cass</a:t>
            </a:r>
            <a:r>
              <a:rPr lang="fr-FR" sz="1800" dirty="0"/>
              <a:t>., 2005, p. 534)</a:t>
            </a:r>
          </a:p>
          <a:p>
            <a:pPr marL="0" indent="0">
              <a:buNone/>
            </a:pPr>
            <a:endParaRPr lang="fr-FR" sz="1800" dirty="0"/>
          </a:p>
          <a:p>
            <a:pPr marL="0" indent="0">
              <a:buNone/>
            </a:pPr>
            <a:r>
              <a:rPr lang="fr-FR" sz="1800" b="1" dirty="0"/>
              <a:t>Ex</a:t>
            </a:r>
            <a:r>
              <a:rPr lang="fr-FR" sz="1800" dirty="0"/>
              <a:t> : mesures d’isolation résultent de l’obligation d’exécuter les travaux dans les règles de l’art sans intention d’acquérir mitoyenneté clôture</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3AA4CB0-45B8-5FE2-0B5F-AA32417C56A0}"/>
              </a:ext>
            </a:extLst>
          </p:cNvPr>
          <p:cNvSpPr/>
          <p:nvPr/>
        </p:nvSpPr>
        <p:spPr>
          <a:xfrm>
            <a:off x="6096000" y="2229234"/>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306487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pPr marL="0" indent="0">
              <a:buNone/>
            </a:pPr>
            <a:endParaRPr lang="fr-BE" sz="1800" b="1" u="sng" baseline="30000" dirty="0"/>
          </a:p>
          <a:p>
            <a:r>
              <a:rPr lang="fr-BE" sz="1800" b="1" u="sng" dirty="0"/>
              <a:t>3ème mode de constitution de la mitoyenneté : </a:t>
            </a:r>
            <a:r>
              <a:rPr lang="fr-BE" sz="1800" b="1" u="sng" dirty="0">
                <a:highlight>
                  <a:srgbClr val="FFFF00"/>
                </a:highlight>
              </a:rPr>
              <a:t>acquisition forcée de mitoyenneté </a:t>
            </a:r>
            <a:endParaRPr lang="fr-FR" sz="1400" i="1" dirty="0"/>
          </a:p>
          <a:p>
            <a:pPr marL="0" indent="0">
              <a:buNone/>
            </a:pPr>
            <a:r>
              <a:rPr lang="fr-FR" sz="1800" b="1" dirty="0"/>
              <a:t>Paiement ?</a:t>
            </a:r>
            <a:r>
              <a:rPr lang="fr-FR" sz="1800" i="1" dirty="0"/>
              <a:t> « </a:t>
            </a:r>
            <a:r>
              <a:rPr lang="fr-FR" sz="1800" b="1" i="1" dirty="0">
                <a:solidFill>
                  <a:srgbClr val="FF0000"/>
                </a:solidFill>
                <a:effectLst/>
                <a:highlight>
                  <a:srgbClr val="FFFFFF"/>
                </a:highlight>
              </a:rPr>
              <a:t> payer au propriétaire de la clôture la moitié de la valeur de la partie qu'il usurpe et la moitié de la valeur du sol d'assise correspondant</a:t>
            </a:r>
            <a:r>
              <a:rPr lang="fr-FR" sz="1800" b="0" i="1" dirty="0">
                <a:effectLst/>
                <a:highlight>
                  <a:srgbClr val="FFFFFF"/>
                </a:highlight>
              </a:rPr>
              <a:t>. » </a:t>
            </a:r>
          </a:p>
          <a:p>
            <a:pPr marL="0" indent="0">
              <a:buNone/>
            </a:pPr>
            <a:endParaRPr lang="fr-FR" sz="1800" b="0" i="1" dirty="0">
              <a:effectLst/>
              <a:highlight>
                <a:srgbClr val="FFFFFF"/>
              </a:highlight>
            </a:endParaRPr>
          </a:p>
          <a:p>
            <a:pPr marL="0" indent="0">
              <a:buNone/>
            </a:pPr>
            <a:r>
              <a:rPr lang="fr-FR" sz="1800" b="0" dirty="0">
                <a:effectLst/>
                <a:highlight>
                  <a:srgbClr val="FFFFFF"/>
                </a:highlight>
              </a:rPr>
              <a:t>RAPPEL :</a:t>
            </a:r>
          </a:p>
          <a:p>
            <a:pPr marL="0" indent="0">
              <a:buNone/>
            </a:pPr>
            <a:r>
              <a:rPr lang="fr-FR" sz="1800" dirty="0">
                <a:effectLst/>
                <a:highlight>
                  <a:srgbClr val="FFFFFF"/>
                </a:highlight>
              </a:rPr>
              <a:t>Valeur appréciée au moment de </a:t>
            </a:r>
            <a:r>
              <a:rPr lang="fr-FR" sz="1800" b="1" dirty="0">
                <a:effectLst/>
                <a:highlight>
                  <a:srgbClr val="FFFFFF"/>
                </a:highlight>
              </a:rPr>
              <a:t>acquisition de mitoyenneté</a:t>
            </a:r>
            <a:r>
              <a:rPr lang="fr-FR" sz="1800" dirty="0">
                <a:effectLst/>
                <a:highlight>
                  <a:srgbClr val="FFFFFF"/>
                </a:highlight>
              </a:rPr>
              <a:t> (</a:t>
            </a:r>
            <a:r>
              <a:rPr lang="fr-FR" sz="1800" b="1" dirty="0">
                <a:effectLst/>
                <a:highlight>
                  <a:srgbClr val="FFFF00"/>
                </a:highlight>
              </a:rPr>
              <a:t>art. 3.110 </a:t>
            </a:r>
            <a:r>
              <a:rPr lang="fr-FR" sz="1800" b="1" dirty="0" err="1">
                <a:effectLst/>
                <a:highlight>
                  <a:srgbClr val="FFFF00"/>
                </a:highlight>
              </a:rPr>
              <a:t>C.civ</a:t>
            </a:r>
            <a:r>
              <a:rPr lang="fr-FR" sz="1800" dirty="0">
                <a:effectLst/>
                <a:highlight>
                  <a:srgbClr val="FFFFFF"/>
                </a:highlight>
              </a:rPr>
              <a:t>.) ; </a:t>
            </a:r>
            <a:r>
              <a:rPr lang="fr-FR" sz="1800" strike="sngStrike" dirty="0">
                <a:effectLst/>
                <a:highlight>
                  <a:srgbClr val="FFFFFF"/>
                </a:highlight>
              </a:rPr>
              <a:t>moment construction clôture</a:t>
            </a:r>
          </a:p>
          <a:p>
            <a:pPr marL="0" indent="0">
              <a:buNone/>
            </a:pPr>
            <a:r>
              <a:rPr lang="fr-BE" sz="1800" b="0" i="0" dirty="0">
                <a:effectLst/>
              </a:rPr>
              <a:t>⚠️ </a:t>
            </a:r>
            <a:r>
              <a:rPr lang="fr-BE" sz="1800" b="1" i="0" dirty="0">
                <a:effectLst/>
              </a:rPr>
              <a:t>Frais de construction </a:t>
            </a:r>
            <a:r>
              <a:rPr lang="fr-BE" sz="1800" b="0" i="0" dirty="0">
                <a:effectLst/>
              </a:rPr>
              <a:t>(à concurrence de la moitié) seront préférés si supérieurs valeur qu’aurait eu la clôture au moment de acquisition si voisin-cessionnaire aurait été invité participation construction et dispensé si pas besoin // </a:t>
            </a:r>
            <a:r>
              <a:rPr lang="fr-BE" sz="1800" b="1" i="0" dirty="0">
                <a:effectLst/>
              </a:rPr>
              <a:t>art. 3.106, al. 3 </a:t>
            </a:r>
            <a:r>
              <a:rPr lang="fr-BE" sz="1800" b="1" i="0" dirty="0" err="1">
                <a:effectLst/>
              </a:rPr>
              <a:t>C.civ</a:t>
            </a:r>
            <a:r>
              <a:rPr lang="fr-BE" sz="1800" dirty="0"/>
              <a:t>.</a:t>
            </a:r>
            <a:endParaRPr lang="fr-FR" sz="1800" strike="sngStrike" dirty="0">
              <a:effectLst/>
              <a:highlight>
                <a:srgbClr val="FFFFFF"/>
              </a:highlight>
            </a:endParaRPr>
          </a:p>
          <a:p>
            <a:pPr marL="0" indent="0">
              <a:buNone/>
            </a:pPr>
            <a:endParaRPr lang="fr-FR" sz="1800" strike="sngStrike" dirty="0">
              <a:effectLst/>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3AA4CB0-45B8-5FE2-0B5F-AA32417C56A0}"/>
              </a:ext>
            </a:extLst>
          </p:cNvPr>
          <p:cNvSpPr/>
          <p:nvPr/>
        </p:nvSpPr>
        <p:spPr>
          <a:xfrm>
            <a:off x="6096000" y="1438278"/>
            <a:ext cx="44029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047706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7C18F-B7B6-2BC9-EEA9-7401FF0BDBBF}"/>
              </a:ext>
            </a:extLst>
          </p:cNvPr>
          <p:cNvSpPr>
            <a:spLocks noGrp="1"/>
          </p:cNvSpPr>
          <p:nvPr>
            <p:ph type="title"/>
          </p:nvPr>
        </p:nvSpPr>
        <p:spPr/>
        <p:txBody>
          <a:bodyPr/>
          <a:lstStyle/>
          <a:p>
            <a:r>
              <a:rPr lang="fr-FR" dirty="0">
                <a:solidFill>
                  <a:srgbClr val="00B0F0"/>
                </a:solidFill>
              </a:rPr>
              <a:t>Qu’achète t-on?</a:t>
            </a:r>
            <a:endParaRPr lang="fr-BE" dirty="0">
              <a:solidFill>
                <a:srgbClr val="00B0F0"/>
              </a:solidFill>
            </a:endParaRPr>
          </a:p>
        </p:txBody>
      </p:sp>
      <p:sp>
        <p:nvSpPr>
          <p:cNvPr id="3" name="Espace réservé du contenu 2">
            <a:extLst>
              <a:ext uri="{FF2B5EF4-FFF2-40B4-BE49-F238E27FC236}">
                <a16:creationId xmlns:a16="http://schemas.microsoft.com/office/drawing/2014/main" id="{0533EE7E-5096-C105-356E-8AC5E60DD657}"/>
              </a:ext>
            </a:extLst>
          </p:cNvPr>
          <p:cNvSpPr>
            <a:spLocks noGrp="1"/>
          </p:cNvSpPr>
          <p:nvPr>
            <p:ph idx="1"/>
          </p:nvPr>
        </p:nvSpPr>
        <p:spPr/>
        <p:txBody>
          <a:bodyPr>
            <a:normAutofit/>
          </a:bodyPr>
          <a:lstStyle/>
          <a:p>
            <a:pPr>
              <a:buFont typeface="Wingdings" panose="05000000000000000000" pitchFamily="2" charset="2"/>
              <a:buChar char="q"/>
            </a:pPr>
            <a:r>
              <a:rPr lang="fr-BE" sz="2800" b="1" dirty="0"/>
              <a:t>On achète pas un ½ mur.</a:t>
            </a:r>
          </a:p>
          <a:p>
            <a:pPr lvl="1">
              <a:buFont typeface="Wingdings" panose="05000000000000000000" pitchFamily="2" charset="2"/>
              <a:buChar char="§"/>
            </a:pPr>
            <a:r>
              <a:rPr lang="fr-BE" b="1" dirty="0"/>
              <a:t>Mais bien un mur entier.</a:t>
            </a:r>
          </a:p>
          <a:p>
            <a:pPr lvl="1">
              <a:buFont typeface="Wingdings" panose="05000000000000000000" pitchFamily="2" charset="2"/>
              <a:buChar char="§"/>
            </a:pPr>
            <a:r>
              <a:rPr lang="fr-BE" b="1" dirty="0"/>
              <a:t>Payé par moitié. (ou au prorata des parts de copropriété)</a:t>
            </a:r>
          </a:p>
          <a:p>
            <a:pPr>
              <a:buFont typeface="Wingdings" panose="05000000000000000000" pitchFamily="2" charset="2"/>
              <a:buChar char="q"/>
            </a:pPr>
            <a:endParaRPr lang="fr-BE" sz="2800" b="1" dirty="0"/>
          </a:p>
          <a:p>
            <a:pPr>
              <a:buFont typeface="Wingdings" panose="05000000000000000000" pitchFamily="2" charset="2"/>
              <a:buChar char="q"/>
            </a:pPr>
            <a:r>
              <a:rPr lang="fr-BE" sz="2800" b="1" dirty="0"/>
              <a:t>Un mur devant avoir les caractéristiques et capacités de sa destination.</a:t>
            </a:r>
          </a:p>
          <a:p>
            <a:pPr lvl="1">
              <a:buFont typeface="Wingdings" panose="05000000000000000000" pitchFamily="2" charset="2"/>
              <a:buChar char="§"/>
            </a:pPr>
            <a:r>
              <a:rPr lang="fr-BE" b="1" dirty="0"/>
              <a:t>Libre de tout bardage ou enduit.</a:t>
            </a:r>
          </a:p>
          <a:p>
            <a:pPr lvl="1">
              <a:buFont typeface="Wingdings" panose="05000000000000000000" pitchFamily="2" charset="2"/>
              <a:buChar char="§"/>
            </a:pPr>
            <a:r>
              <a:rPr lang="fr-BE" b="1" dirty="0"/>
              <a:t>Aveugle</a:t>
            </a:r>
          </a:p>
          <a:p>
            <a:pPr lvl="1">
              <a:buFont typeface="Wingdings" panose="05000000000000000000" pitchFamily="2" charset="2"/>
              <a:buChar char="§"/>
            </a:pPr>
            <a:r>
              <a:rPr lang="fr-BE" b="1" dirty="0"/>
              <a:t>Possibilité d’appui.</a:t>
            </a:r>
          </a:p>
          <a:p>
            <a:pPr>
              <a:buFont typeface="Wingdings" panose="05000000000000000000" pitchFamily="2" charset="2"/>
              <a:buChar char="q"/>
            </a:pPr>
            <a:endParaRPr lang="fr-BE" sz="2800" b="1" dirty="0"/>
          </a:p>
          <a:p>
            <a:endParaRPr lang="fr-BE" b="1" dirty="0"/>
          </a:p>
          <a:p>
            <a:endParaRPr lang="fr-BE" dirty="0"/>
          </a:p>
        </p:txBody>
      </p:sp>
    </p:spTree>
    <p:extLst>
      <p:ext uri="{BB962C8B-B14F-4D97-AF65-F5344CB8AC3E}">
        <p14:creationId xmlns:p14="http://schemas.microsoft.com/office/powerpoint/2010/main" val="3176717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r>
              <a:rPr lang="fr-BE" sz="1800" dirty="0">
                <a:ea typeface="Calibri" panose="020F0502020204030204" pitchFamily="34" charset="0"/>
              </a:rPr>
              <a:t>Garder en tête </a:t>
            </a:r>
            <a:r>
              <a:rPr lang="fr-BE" sz="1800" b="1" dirty="0">
                <a:ea typeface="Calibri" panose="020F0502020204030204" pitchFamily="34" charset="0"/>
              </a:rPr>
              <a:t>l’a</a:t>
            </a:r>
            <a:r>
              <a:rPr lang="fr-BE" sz="1800" b="1" dirty="0">
                <a:effectLst/>
                <a:ea typeface="Calibri" panose="020F0502020204030204" pitchFamily="34" charset="0"/>
              </a:rPr>
              <a:t>rt. 3.109 </a:t>
            </a:r>
            <a:r>
              <a:rPr lang="fr-BE" sz="1800" b="1" dirty="0" err="1">
                <a:effectLst/>
                <a:ea typeface="Calibri" panose="020F0502020204030204" pitchFamily="34" charset="0"/>
              </a:rPr>
              <a:t>C.civ</a:t>
            </a:r>
            <a:r>
              <a:rPr lang="fr-BE" sz="1800" b="1" dirty="0">
                <a:effectLst/>
                <a:ea typeface="Calibri" panose="020F0502020204030204" pitchFamily="34" charset="0"/>
              </a:rPr>
              <a:t>. </a:t>
            </a:r>
            <a:r>
              <a:rPr lang="fr-BE" sz="1800" dirty="0">
                <a:effectLst/>
                <a:ea typeface="Calibri" panose="020F0502020204030204" pitchFamily="34" charset="0"/>
              </a:rPr>
              <a:t>: « </a:t>
            </a:r>
            <a:r>
              <a:rPr lang="fr-FR" sz="1800" dirty="0"/>
              <a:t> </a:t>
            </a:r>
            <a:r>
              <a:rPr lang="fr-FR" sz="1800" i="1" dirty="0"/>
              <a:t>Pour l'application des </a:t>
            </a:r>
            <a:r>
              <a:rPr lang="fr-FR" sz="1800" b="1" i="1" dirty="0">
                <a:solidFill>
                  <a:srgbClr val="FF0000"/>
                </a:solidFill>
              </a:rPr>
              <a:t>articles 3.107 et 3.108</a:t>
            </a:r>
            <a:r>
              <a:rPr lang="fr-FR" sz="1800" i="1" dirty="0"/>
              <a:t>, les </a:t>
            </a:r>
            <a:r>
              <a:rPr lang="fr-FR" sz="1800" b="1" i="1" dirty="0">
                <a:solidFill>
                  <a:srgbClr val="FF0000"/>
                </a:solidFill>
              </a:rPr>
              <a:t>valeurs s'apprécient au moment de l'acquisition de la mitoyenneté</a:t>
            </a:r>
            <a:r>
              <a:rPr lang="fr-FR" sz="1800" i="1" dirty="0"/>
              <a:t>. Dans le cas où un mur a été érigé privativement en application de </a:t>
            </a:r>
            <a:r>
              <a:rPr lang="fr-FR" sz="1800" b="1" i="1" dirty="0">
                <a:solidFill>
                  <a:srgbClr val="FF0000"/>
                </a:solidFill>
              </a:rPr>
              <a:t>l'article 3.106, alinéa 3</a:t>
            </a:r>
            <a:r>
              <a:rPr lang="fr-FR" sz="1800" i="1" dirty="0"/>
              <a:t>, </a:t>
            </a:r>
            <a:r>
              <a:rPr lang="fr-FR" sz="1800" b="1" i="1" dirty="0">
                <a:solidFill>
                  <a:srgbClr val="FF0000"/>
                </a:solidFill>
              </a:rPr>
              <a:t>celui qui acquiert la mitoyenneté doit rembourser la moitié de la valeur du mur ou de la partie de mur acquis, sans que le montant versé ne puisse être inférieur, selon le cas, à la moitié du coût de construction du mur ou de la partie de mur acquise </a:t>
            </a:r>
            <a:r>
              <a:rPr lang="fr-FR" sz="1800" i="1" dirty="0"/>
              <a:t>»</a:t>
            </a:r>
            <a:r>
              <a:rPr lang="fr-FR" sz="1800" dirty="0"/>
              <a:t>. </a:t>
            </a:r>
          </a:p>
          <a:p>
            <a:pPr marL="0" indent="0">
              <a:buNone/>
            </a:pPr>
            <a:r>
              <a:rPr lang="fr-FR" sz="1800" dirty="0">
                <a:effectLst/>
                <a:ea typeface="Calibri" panose="020F0502020204030204" pitchFamily="34" charset="0"/>
              </a:rPr>
              <a:t>Cette disposition est la consécration légale de Cass. </a:t>
            </a:r>
            <a:r>
              <a:rPr lang="fr-FR" sz="1800" dirty="0"/>
              <a:t>4 mars 2005, </a:t>
            </a:r>
            <a:r>
              <a:rPr lang="fr-FR" sz="1800" i="1" dirty="0"/>
              <a:t>Larcier Cass., </a:t>
            </a:r>
            <a:r>
              <a:rPr lang="fr-FR" sz="1800" dirty="0"/>
              <a:t>2005, p. 119 </a:t>
            </a:r>
          </a:p>
          <a:p>
            <a:pPr marL="0" indent="0">
              <a:buNone/>
            </a:pPr>
            <a:endParaRPr lang="fr-BE" sz="1800" dirty="0">
              <a:ea typeface="Calibri" panose="020F0502020204030204" pitchFamily="34" charset="0"/>
            </a:endParaRPr>
          </a:p>
          <a:p>
            <a:pPr marL="0" indent="0">
              <a:buNone/>
            </a:pPr>
            <a:r>
              <a:rPr lang="fr-BE" sz="1800" b="1" dirty="0">
                <a:effectLst/>
                <a:ea typeface="Calibri" panose="020F0502020204030204" pitchFamily="34" charset="0"/>
              </a:rPr>
              <a:t>Comment fixer la valeur du mur </a:t>
            </a:r>
            <a:r>
              <a:rPr lang="fr-BE" sz="1800" b="1" dirty="0" err="1">
                <a:effectLst/>
                <a:ea typeface="Calibri" panose="020F0502020204030204" pitchFamily="34" charset="0"/>
              </a:rPr>
              <a:t>empris</a:t>
            </a:r>
            <a:r>
              <a:rPr lang="fr-BE" sz="1800" b="1" dirty="0">
                <a:effectLst/>
                <a:ea typeface="Calibri" panose="020F0502020204030204" pitchFamily="34" charset="0"/>
              </a:rPr>
              <a:t> ? </a:t>
            </a:r>
            <a:r>
              <a:rPr lang="fr-BE" sz="1800" dirty="0">
                <a:effectLst/>
                <a:ea typeface="Calibri" panose="020F0502020204030204" pitchFamily="34" charset="0"/>
              </a:rPr>
              <a:t>Prise en considération </a:t>
            </a:r>
            <a:r>
              <a:rPr lang="fr-BE" sz="1800" b="1" dirty="0">
                <a:effectLst/>
                <a:ea typeface="Calibri" panose="020F0502020204030204" pitchFamily="34" charset="0"/>
              </a:rPr>
              <a:t>coût de l’édification </a:t>
            </a:r>
            <a:r>
              <a:rPr lang="fr-BE" sz="1800" dirty="0">
                <a:effectLst/>
                <a:ea typeface="Calibri" panose="020F0502020204030204" pitchFamily="34" charset="0"/>
              </a:rPr>
              <a:t>sous </a:t>
            </a:r>
            <a:r>
              <a:rPr lang="fr-BE" sz="1800" b="1" dirty="0">
                <a:effectLst/>
                <a:ea typeface="Calibri" panose="020F0502020204030204" pitchFamily="34" charset="0"/>
              </a:rPr>
              <a:t>déduction</a:t>
            </a:r>
            <a:r>
              <a:rPr lang="fr-BE" sz="1800" dirty="0">
                <a:effectLst/>
                <a:ea typeface="Calibri" panose="020F0502020204030204" pitchFamily="34" charset="0"/>
              </a:rPr>
              <a:t> de la </a:t>
            </a:r>
            <a:r>
              <a:rPr lang="fr-BE" sz="1800" b="1" dirty="0">
                <a:effectLst/>
                <a:ea typeface="Calibri" panose="020F0502020204030204" pitchFamily="34" charset="0"/>
              </a:rPr>
              <a:t>moins-value</a:t>
            </a:r>
            <a:r>
              <a:rPr lang="fr-BE" sz="1800" dirty="0">
                <a:effectLst/>
                <a:ea typeface="Calibri" panose="020F0502020204030204" pitchFamily="34" charset="0"/>
              </a:rPr>
              <a:t> résultant de la </a:t>
            </a:r>
            <a:r>
              <a:rPr lang="fr-BE" sz="1800" u="sng" dirty="0">
                <a:effectLst/>
                <a:ea typeface="Calibri" panose="020F0502020204030204" pitchFamily="34" charset="0"/>
              </a:rPr>
              <a:t>vétusté</a:t>
            </a:r>
            <a:r>
              <a:rPr lang="fr-BE" sz="1800" dirty="0">
                <a:effectLst/>
                <a:ea typeface="Calibri" panose="020F0502020204030204" pitchFamily="34" charset="0"/>
              </a:rPr>
              <a:t>, de </a:t>
            </a:r>
            <a:r>
              <a:rPr lang="fr-BE" sz="1800" u="sng" dirty="0">
                <a:effectLst/>
                <a:ea typeface="Calibri" panose="020F0502020204030204" pitchFamily="34" charset="0"/>
              </a:rPr>
              <a:t>l’état d’entretien et des vices</a:t>
            </a:r>
            <a:r>
              <a:rPr lang="fr-BE" sz="1800" dirty="0">
                <a:effectLst/>
                <a:ea typeface="Calibri" panose="020F0502020204030204" pitchFamily="34" charset="0"/>
              </a:rPr>
              <a:t>, valeur pouvant être </a:t>
            </a:r>
            <a:r>
              <a:rPr lang="fr-BE" sz="1800" b="1" dirty="0">
                <a:effectLst/>
                <a:ea typeface="Calibri" panose="020F0502020204030204" pitchFamily="34" charset="0"/>
              </a:rPr>
              <a:t>majorée</a:t>
            </a:r>
            <a:r>
              <a:rPr lang="fr-BE" sz="1800" dirty="0">
                <a:effectLst/>
                <a:ea typeface="Calibri" panose="020F0502020204030204" pitchFamily="34" charset="0"/>
              </a:rPr>
              <a:t> des </a:t>
            </a:r>
            <a:r>
              <a:rPr lang="fr-BE" sz="1800" b="1" dirty="0">
                <a:effectLst/>
                <a:ea typeface="Calibri" panose="020F0502020204030204" pitchFamily="34" charset="0"/>
              </a:rPr>
              <a:t>plus-values</a:t>
            </a:r>
            <a:r>
              <a:rPr lang="fr-BE" sz="1800" dirty="0">
                <a:effectLst/>
                <a:ea typeface="Calibri" panose="020F0502020204030204" pitchFamily="34" charset="0"/>
              </a:rPr>
              <a:t> éventuelles comme celles provenant de </a:t>
            </a:r>
            <a:r>
              <a:rPr lang="fr-BE" sz="1800" u="sng" dirty="0">
                <a:effectLst/>
                <a:ea typeface="Calibri" panose="020F0502020204030204" pitchFamily="34" charset="0"/>
              </a:rPr>
              <a:t>l’érosion monétaire</a:t>
            </a:r>
            <a:r>
              <a:rPr lang="fr-BE" sz="1800" dirty="0">
                <a:effectLst/>
                <a:ea typeface="Calibri" panose="020F0502020204030204" pitchFamily="34" charset="0"/>
              </a:rPr>
              <a:t>.</a:t>
            </a:r>
          </a:p>
          <a:p>
            <a:pPr marL="0" indent="0">
              <a:buNone/>
            </a:pPr>
            <a:endParaRPr lang="fr-FR" sz="1800" strike="sngStrike"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CCEED8F-4830-3D64-0EDE-755B0C25E7AA}"/>
              </a:ext>
            </a:extLst>
          </p:cNvPr>
          <p:cNvSpPr/>
          <p:nvPr/>
        </p:nvSpPr>
        <p:spPr>
          <a:xfrm>
            <a:off x="5879778" y="3429125"/>
            <a:ext cx="672714"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773CF018-4FB3-BF31-0289-23B8F3ED7DB1}"/>
              </a:ext>
            </a:extLst>
          </p:cNvPr>
          <p:cNvSpPr/>
          <p:nvPr/>
        </p:nvSpPr>
        <p:spPr>
          <a:xfrm>
            <a:off x="5879778" y="4379520"/>
            <a:ext cx="672714"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289562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2AD0B-36B1-33F4-DA32-9985F6110592}"/>
              </a:ext>
            </a:extLst>
          </p:cNvPr>
          <p:cNvSpPr>
            <a:spLocks noGrp="1"/>
          </p:cNvSpPr>
          <p:nvPr>
            <p:ph type="title"/>
          </p:nvPr>
        </p:nvSpPr>
        <p:spPr/>
        <p:txBody>
          <a:bodyPr/>
          <a:lstStyle/>
          <a:p>
            <a:r>
              <a:rPr lang="fr-FR" dirty="0">
                <a:solidFill>
                  <a:srgbClr val="00B0F0"/>
                </a:solidFill>
              </a:rPr>
              <a:t>Valeur de reprise d’un mur</a:t>
            </a:r>
            <a:endParaRPr lang="fr-BE" dirty="0">
              <a:solidFill>
                <a:srgbClr val="00B0F0"/>
              </a:solidFill>
            </a:endParaRPr>
          </a:p>
        </p:txBody>
      </p:sp>
      <p:sp>
        <p:nvSpPr>
          <p:cNvPr id="3" name="Espace réservé du contenu 2">
            <a:extLst>
              <a:ext uri="{FF2B5EF4-FFF2-40B4-BE49-F238E27FC236}">
                <a16:creationId xmlns:a16="http://schemas.microsoft.com/office/drawing/2014/main" id="{A05DD547-33E9-A316-8EEF-A83FEEE17D21}"/>
              </a:ext>
            </a:extLst>
          </p:cNvPr>
          <p:cNvSpPr>
            <a:spLocks noGrp="1"/>
          </p:cNvSpPr>
          <p:nvPr>
            <p:ph idx="1"/>
          </p:nvPr>
        </p:nvSpPr>
        <p:spPr/>
        <p:txBody>
          <a:bodyPr>
            <a:normAutofit lnSpcReduction="10000"/>
          </a:bodyPr>
          <a:lstStyle/>
          <a:p>
            <a:pPr>
              <a:buFont typeface="Wingdings" panose="05000000000000000000" pitchFamily="2" charset="2"/>
              <a:buChar char="q"/>
            </a:pPr>
            <a:r>
              <a:rPr lang="fr-FR" dirty="0"/>
              <a:t> Tous les éléments nécessaires à sa construction.</a:t>
            </a:r>
          </a:p>
          <a:p>
            <a:pPr lvl="1">
              <a:buFont typeface="Wingdings" panose="05000000000000000000" pitchFamily="2" charset="2"/>
              <a:buChar char="§"/>
            </a:pPr>
            <a:r>
              <a:rPr lang="fr-FR" sz="1800" dirty="0"/>
              <a:t>Terrassement, m³</a:t>
            </a:r>
          </a:p>
          <a:p>
            <a:pPr lvl="1">
              <a:buFont typeface="Wingdings" panose="05000000000000000000" pitchFamily="2" charset="2"/>
              <a:buChar char="§"/>
            </a:pPr>
            <a:r>
              <a:rPr lang="fr-FR" sz="1800" dirty="0"/>
              <a:t>Fondations, m³</a:t>
            </a:r>
          </a:p>
          <a:p>
            <a:pPr lvl="1">
              <a:buFont typeface="Wingdings" panose="05000000000000000000" pitchFamily="2" charset="2"/>
              <a:buChar char="§"/>
            </a:pPr>
            <a:r>
              <a:rPr lang="fr-FR" sz="1800" dirty="0"/>
              <a:t>Maçonnerie, m³</a:t>
            </a:r>
          </a:p>
          <a:p>
            <a:pPr lvl="1">
              <a:buFont typeface="Wingdings" panose="05000000000000000000" pitchFamily="2" charset="2"/>
              <a:buChar char="§"/>
            </a:pPr>
            <a:r>
              <a:rPr lang="fr-FR" sz="1800" dirty="0"/>
              <a:t>Couvre murs, linéaire</a:t>
            </a:r>
          </a:p>
          <a:p>
            <a:pPr lvl="1">
              <a:buFont typeface="Wingdings" panose="05000000000000000000" pitchFamily="2" charset="2"/>
              <a:buChar char="§"/>
            </a:pPr>
            <a:r>
              <a:rPr lang="fr-FR" sz="1800" dirty="0"/>
              <a:t>Terrain dépend de la position du mur en rapport à la limite.</a:t>
            </a:r>
          </a:p>
          <a:p>
            <a:pPr>
              <a:buFont typeface="Wingdings" panose="05000000000000000000" pitchFamily="2" charset="2"/>
              <a:buChar char="q"/>
            </a:pPr>
            <a:r>
              <a:rPr lang="fr-FR" dirty="0"/>
              <a:t> Valeur au jour du rachat.</a:t>
            </a:r>
          </a:p>
          <a:p>
            <a:pPr lvl="1">
              <a:buFont typeface="Wingdings" panose="05000000000000000000" pitchFamily="2" charset="2"/>
              <a:buChar char="§"/>
            </a:pPr>
            <a:r>
              <a:rPr lang="fr-FR" sz="1800" dirty="0"/>
              <a:t>Les valeurs données dans les bordereaux de reprise de mitoyenneté ne sont données qu’à titre indicatif et pour des murs en bon état.</a:t>
            </a:r>
          </a:p>
          <a:p>
            <a:pPr>
              <a:buFont typeface="Wingdings" panose="05000000000000000000" pitchFamily="2" charset="2"/>
              <a:buChar char="q"/>
            </a:pPr>
            <a:r>
              <a:rPr lang="fr-FR" u="sng" dirty="0"/>
              <a:t>Remarque</a:t>
            </a:r>
            <a:r>
              <a:rPr lang="fr-FR" dirty="0"/>
              <a:t>: Même si elle intervient dans le calcul de la valeur, il n’est pas opportun dans un PV de parler de vétusté.</a:t>
            </a:r>
          </a:p>
          <a:p>
            <a:pPr lvl="1">
              <a:buFont typeface="Wingdings" panose="05000000000000000000" pitchFamily="2" charset="2"/>
              <a:buChar char="§"/>
            </a:pPr>
            <a:r>
              <a:rPr lang="fr-FR" sz="1800" dirty="0"/>
              <a:t>Valeur du jour.</a:t>
            </a:r>
          </a:p>
          <a:p>
            <a:pPr lvl="1">
              <a:buFont typeface="Wingdings" panose="05000000000000000000" pitchFamily="2" charset="2"/>
              <a:buChar char="§"/>
            </a:pPr>
            <a:r>
              <a:rPr lang="fr-FR" sz="1800" dirty="0"/>
              <a:t>Différente suivant les postes</a:t>
            </a:r>
          </a:p>
          <a:p>
            <a:pPr>
              <a:buFont typeface="Wingdings" panose="05000000000000000000" pitchFamily="2" charset="2"/>
              <a:buChar char="q"/>
            </a:pPr>
            <a:endParaRPr lang="fr-FR" dirty="0"/>
          </a:p>
          <a:p>
            <a:pPr>
              <a:buFont typeface="Wingdings" panose="05000000000000000000" pitchFamily="2" charset="2"/>
              <a:buChar char="q"/>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BE" dirty="0"/>
          </a:p>
        </p:txBody>
      </p:sp>
    </p:spTree>
    <p:extLst>
      <p:ext uri="{BB962C8B-B14F-4D97-AF65-F5344CB8AC3E}">
        <p14:creationId xmlns:p14="http://schemas.microsoft.com/office/powerpoint/2010/main" val="2584205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2AD0B-36B1-33F4-DA32-9985F6110592}"/>
              </a:ext>
            </a:extLst>
          </p:cNvPr>
          <p:cNvSpPr>
            <a:spLocks noGrp="1"/>
          </p:cNvSpPr>
          <p:nvPr>
            <p:ph type="title"/>
          </p:nvPr>
        </p:nvSpPr>
        <p:spPr/>
        <p:txBody>
          <a:bodyPr/>
          <a:lstStyle/>
          <a:p>
            <a:r>
              <a:rPr lang="fr-FR" dirty="0">
                <a:solidFill>
                  <a:srgbClr val="00B0F0"/>
                </a:solidFill>
              </a:rPr>
              <a:t>Rédaction du PV</a:t>
            </a:r>
            <a:endParaRPr lang="fr-BE" dirty="0">
              <a:solidFill>
                <a:srgbClr val="00B0F0"/>
              </a:solidFill>
            </a:endParaRPr>
          </a:p>
        </p:txBody>
      </p:sp>
      <p:sp>
        <p:nvSpPr>
          <p:cNvPr id="3" name="Espace réservé du contenu 2">
            <a:extLst>
              <a:ext uri="{FF2B5EF4-FFF2-40B4-BE49-F238E27FC236}">
                <a16:creationId xmlns:a16="http://schemas.microsoft.com/office/drawing/2014/main" id="{A05DD547-33E9-A316-8EEF-A83FEEE17D21}"/>
              </a:ext>
            </a:extLst>
          </p:cNvPr>
          <p:cNvSpPr>
            <a:spLocks noGrp="1"/>
          </p:cNvSpPr>
          <p:nvPr>
            <p:ph idx="1"/>
          </p:nvPr>
        </p:nvSpPr>
        <p:spPr/>
        <p:txBody>
          <a:bodyPr>
            <a:normAutofit/>
          </a:bodyPr>
          <a:lstStyle/>
          <a:p>
            <a:pPr>
              <a:buFont typeface="Wingdings" panose="05000000000000000000" pitchFamily="2" charset="2"/>
              <a:buChar char="q"/>
            </a:pPr>
            <a:r>
              <a:rPr lang="fr-FR" dirty="0"/>
              <a:t> Contrat entre deux parties. </a:t>
            </a:r>
          </a:p>
          <a:p>
            <a:pPr>
              <a:buFont typeface="Wingdings" panose="05000000000000000000" pitchFamily="2" charset="2"/>
              <a:buChar char="q"/>
            </a:pPr>
            <a:r>
              <a:rPr lang="fr-FR" dirty="0"/>
              <a:t>Mentions indispensables.</a:t>
            </a:r>
          </a:p>
          <a:p>
            <a:pPr lvl="1">
              <a:buFont typeface="Wingdings" panose="05000000000000000000" pitchFamily="2" charset="2"/>
              <a:buChar char="§"/>
            </a:pPr>
            <a:r>
              <a:rPr lang="fr-FR" sz="1800" dirty="0"/>
              <a:t>La date.</a:t>
            </a:r>
          </a:p>
          <a:p>
            <a:pPr lvl="1">
              <a:buFont typeface="Wingdings" panose="05000000000000000000" pitchFamily="2" charset="2"/>
              <a:buChar char="§"/>
            </a:pPr>
            <a:r>
              <a:rPr lang="fr-FR" sz="1800" dirty="0"/>
              <a:t>Les parties et leurs conseils.</a:t>
            </a:r>
          </a:p>
          <a:p>
            <a:pPr lvl="1">
              <a:buFont typeface="Wingdings" panose="05000000000000000000" pitchFamily="2" charset="2"/>
              <a:buChar char="§"/>
            </a:pPr>
            <a:r>
              <a:rPr lang="fr-FR" sz="1800" dirty="0"/>
              <a:t>Le but du contrat.</a:t>
            </a:r>
          </a:p>
          <a:p>
            <a:pPr lvl="1">
              <a:buFont typeface="Wingdings" panose="05000000000000000000" pitchFamily="2" charset="2"/>
              <a:buChar char="§"/>
            </a:pPr>
            <a:r>
              <a:rPr lang="fr-FR" sz="1800" dirty="0"/>
              <a:t>Les conditions.</a:t>
            </a:r>
          </a:p>
          <a:p>
            <a:pPr lvl="1">
              <a:buFont typeface="Wingdings" panose="05000000000000000000" pitchFamily="2" charset="2"/>
              <a:buChar char="§"/>
            </a:pPr>
            <a:r>
              <a:rPr lang="fr-FR" sz="1800" dirty="0"/>
              <a:t>Valeur du mur. </a:t>
            </a:r>
          </a:p>
          <a:p>
            <a:pPr lvl="2">
              <a:buFont typeface="Courier New" panose="02070309020205020404" pitchFamily="49" charset="0"/>
              <a:buChar char="o"/>
            </a:pPr>
            <a:r>
              <a:rPr lang="fr-FR" sz="1400" dirty="0"/>
              <a:t>Paiement par moitié.</a:t>
            </a:r>
          </a:p>
          <a:p>
            <a:pPr lvl="2">
              <a:buFont typeface="Courier New" panose="02070309020205020404" pitchFamily="49" charset="0"/>
              <a:buChar char="o"/>
            </a:pPr>
            <a:r>
              <a:rPr lang="fr-FR" sz="1400" dirty="0"/>
              <a:t>Conditions pour le rendre utilisable.</a:t>
            </a:r>
          </a:p>
          <a:p>
            <a:pPr lvl="1">
              <a:buFont typeface="Wingdings" panose="05000000000000000000" pitchFamily="2" charset="2"/>
              <a:buChar char="§"/>
            </a:pPr>
            <a:r>
              <a:rPr lang="fr-FR" sz="1800" dirty="0"/>
              <a:t>Le nombre d’originaux. </a:t>
            </a:r>
          </a:p>
          <a:p>
            <a:pPr lvl="1">
              <a:buFont typeface="Wingdings" panose="05000000000000000000" pitchFamily="2" charset="2"/>
              <a:buChar char="§"/>
            </a:pPr>
            <a:r>
              <a:rPr lang="fr-FR" sz="1800" dirty="0"/>
              <a:t>Les signatures. (Lu et approuvé)</a:t>
            </a:r>
          </a:p>
          <a:p>
            <a:pPr>
              <a:buFont typeface="Wingdings" panose="05000000000000000000" pitchFamily="2" charset="2"/>
              <a:buChar char="q"/>
            </a:pPr>
            <a:endParaRPr lang="fr-FR" dirty="0"/>
          </a:p>
          <a:p>
            <a:pPr>
              <a:buFont typeface="Wingdings" panose="05000000000000000000" pitchFamily="2" charset="2"/>
              <a:buChar char="q"/>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BE" dirty="0"/>
          </a:p>
        </p:txBody>
      </p:sp>
    </p:spTree>
    <p:extLst>
      <p:ext uri="{BB962C8B-B14F-4D97-AF65-F5344CB8AC3E}">
        <p14:creationId xmlns:p14="http://schemas.microsoft.com/office/powerpoint/2010/main" val="1864925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pPr marL="0" indent="0">
              <a:buNone/>
            </a:pPr>
            <a:endParaRPr lang="fr-BE" sz="1800" b="1" u="sng" baseline="30000" dirty="0"/>
          </a:p>
          <a:p>
            <a:r>
              <a:rPr lang="fr-BE" sz="1800" b="1" u="sng" dirty="0"/>
              <a:t>4ème mode de constitution de la mitoyenneté : </a:t>
            </a:r>
            <a:r>
              <a:rPr lang="fr-BE" sz="1800" b="1" u="sng" dirty="0">
                <a:highlight>
                  <a:srgbClr val="FFFF00"/>
                </a:highlight>
              </a:rPr>
              <a:t>prescription acquisitive </a:t>
            </a:r>
            <a:r>
              <a:rPr lang="fr-BE" sz="1800" b="1" u="sng" dirty="0"/>
              <a:t>(usucapion)</a:t>
            </a:r>
          </a:p>
          <a:p>
            <a:pPr marL="0" indent="0">
              <a:buNone/>
            </a:pPr>
            <a:r>
              <a:rPr lang="fr-BE" sz="1800" b="1" u="sng" dirty="0"/>
              <a:t>Art. 3.21 </a:t>
            </a:r>
            <a:r>
              <a:rPr lang="fr-BE" sz="1800" b="1" u="sng" dirty="0" err="1"/>
              <a:t>C.civ</a:t>
            </a:r>
            <a:r>
              <a:rPr lang="fr-BE" sz="1800" b="1" u="sng" dirty="0"/>
              <a:t>. : « </a:t>
            </a:r>
            <a:r>
              <a:rPr lang="fr-FR" sz="1800" i="1" dirty="0"/>
              <a:t>Sous réserve des articles 3.25 et 3.28, la </a:t>
            </a:r>
            <a:r>
              <a:rPr lang="fr-FR" sz="1800" b="1" i="1" dirty="0">
                <a:solidFill>
                  <a:srgbClr val="FF0000"/>
                </a:solidFill>
              </a:rPr>
              <a:t>possession</a:t>
            </a:r>
            <a:r>
              <a:rPr lang="fr-FR" sz="1800" i="1" dirty="0"/>
              <a:t> ne produit ses effets que si elle est </a:t>
            </a:r>
            <a:r>
              <a:rPr lang="fr-FR" sz="1800" b="1" i="1" dirty="0">
                <a:solidFill>
                  <a:srgbClr val="FF0000"/>
                </a:solidFill>
              </a:rPr>
              <a:t>continue</a:t>
            </a:r>
            <a:r>
              <a:rPr lang="fr-FR" sz="1800" i="1" dirty="0"/>
              <a:t>, </a:t>
            </a:r>
            <a:r>
              <a:rPr lang="fr-FR" sz="1800" b="1" i="1" dirty="0">
                <a:solidFill>
                  <a:srgbClr val="FF0000"/>
                </a:solidFill>
              </a:rPr>
              <a:t>paisible</a:t>
            </a:r>
            <a:r>
              <a:rPr lang="fr-FR" sz="1800" i="1" dirty="0"/>
              <a:t>, </a:t>
            </a:r>
            <a:r>
              <a:rPr lang="fr-FR" sz="1800" b="1" i="1" dirty="0">
                <a:solidFill>
                  <a:srgbClr val="FF0000"/>
                </a:solidFill>
              </a:rPr>
              <a:t>publique</a:t>
            </a:r>
            <a:r>
              <a:rPr lang="fr-FR" sz="1800" i="1" dirty="0"/>
              <a:t> et </a:t>
            </a:r>
            <a:r>
              <a:rPr lang="fr-FR" sz="1800" b="1" i="1" dirty="0">
                <a:solidFill>
                  <a:srgbClr val="FF0000"/>
                </a:solidFill>
              </a:rPr>
              <a:t>non équivoque</a:t>
            </a:r>
            <a:r>
              <a:rPr lang="fr-FR" sz="1800" i="1" dirty="0">
                <a:solidFill>
                  <a:srgbClr val="FF0000"/>
                </a:solidFill>
              </a:rPr>
              <a:t>.</a:t>
            </a:r>
            <a:r>
              <a:rPr lang="fr-FR" sz="1800" i="1" dirty="0"/>
              <a:t> Ces qualités sont présumées, sauf preuve contraire. </a:t>
            </a:r>
          </a:p>
          <a:p>
            <a:pPr marL="0" indent="0">
              <a:buNone/>
            </a:pPr>
            <a:r>
              <a:rPr lang="fr-FR" sz="1800" i="1" dirty="0"/>
              <a:t>Une possession viciée ne commence à produire ses effets que lorsque le vice a cessé. </a:t>
            </a:r>
            <a:r>
              <a:rPr lang="fr-FR" sz="1800" dirty="0"/>
              <a:t>» </a:t>
            </a:r>
          </a:p>
          <a:p>
            <a:pPr marL="0" indent="0">
              <a:buNone/>
            </a:pPr>
            <a:endParaRPr lang="fr-FR" sz="1800" dirty="0"/>
          </a:p>
          <a:p>
            <a:pPr marL="0" indent="0">
              <a:buNone/>
            </a:pPr>
            <a:r>
              <a:rPr lang="fr-FR" sz="1800" dirty="0"/>
              <a:t>La possession de la clôture doit être </a:t>
            </a:r>
            <a:r>
              <a:rPr lang="fr-FR" sz="1800" b="1" dirty="0"/>
              <a:t>utile.</a:t>
            </a:r>
          </a:p>
          <a:p>
            <a:pPr marL="0" indent="0">
              <a:buNone/>
            </a:pPr>
            <a:r>
              <a:rPr lang="fr-FR" sz="1800" dirty="0"/>
              <a:t>Condition de publicité suppose que propriétaire de clôture privative puisse </a:t>
            </a:r>
            <a:r>
              <a:rPr lang="fr-FR" sz="1800" b="1" dirty="0"/>
              <a:t>voir</a:t>
            </a:r>
            <a:r>
              <a:rPr lang="fr-FR" sz="1800" dirty="0"/>
              <a:t> et constater possession exercée par voisin et s’y opposer (Cass., 19 juin 2009</a:t>
            </a:r>
            <a:r>
              <a:rPr lang="fr-FR" sz="1800" i="1" dirty="0"/>
              <a:t>, Pas</a:t>
            </a:r>
            <a:r>
              <a:rPr lang="fr-FR" sz="1800" dirty="0"/>
              <a:t>., 2009, I, p.1598) + </a:t>
            </a:r>
            <a:r>
              <a:rPr lang="fr-FR" sz="1800" b="1" dirty="0"/>
              <a:t>juge vérifie si agissements voisin = possession non équivoque </a:t>
            </a:r>
          </a:p>
          <a:p>
            <a:pPr marL="0" indent="0">
              <a:buNone/>
            </a:pPr>
            <a:r>
              <a:rPr lang="fr-BE" sz="1800" b="0" i="0" dirty="0">
                <a:effectLst/>
              </a:rPr>
              <a:t>⚠️simple contact physique ne suffit pas</a:t>
            </a:r>
            <a:endParaRPr lang="fr-FR" sz="1800" i="1" dirty="0"/>
          </a:p>
          <a:p>
            <a:pPr marL="0" indent="0">
              <a:buNone/>
            </a:pPr>
            <a:endParaRPr lang="fr-FR" sz="1800" strike="sngStrike" dirty="0">
              <a:effectLst/>
              <a:highlight>
                <a:srgbClr val="FFFFFF"/>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56FB7D4E-0F6F-055C-9723-6EA451F83806}"/>
              </a:ext>
            </a:extLst>
          </p:cNvPr>
          <p:cNvSpPr/>
          <p:nvPr/>
        </p:nvSpPr>
        <p:spPr>
          <a:xfrm>
            <a:off x="5982665" y="3525278"/>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D85C422C-249D-A6F6-39D7-2304483D5AA0}"/>
              </a:ext>
            </a:extLst>
          </p:cNvPr>
          <p:cNvSpPr/>
          <p:nvPr/>
        </p:nvSpPr>
        <p:spPr>
          <a:xfrm>
            <a:off x="6022586" y="4256137"/>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93364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611797" y="437194"/>
            <a:ext cx="4862447" cy="5770984"/>
          </a:xfrm>
        </p:spPr>
        <p:txBody>
          <a:bodyPr anchor="ctr">
            <a:noAutofit/>
          </a:bodyPr>
          <a:lstStyle/>
          <a:p>
            <a:pPr marL="0" indent="0">
              <a:buNone/>
            </a:pPr>
            <a:endParaRPr lang="fr-BE" sz="1800" b="1" u="sng" baseline="30000" dirty="0"/>
          </a:p>
          <a:p>
            <a:r>
              <a:rPr lang="fr-BE" sz="1800" b="1" u="sng" dirty="0"/>
              <a:t>4ème mode de constitution de la mitoyenneté : </a:t>
            </a:r>
            <a:r>
              <a:rPr lang="fr-BE" sz="1800" b="1" u="sng" dirty="0">
                <a:highlight>
                  <a:srgbClr val="FFFF00"/>
                </a:highlight>
              </a:rPr>
              <a:t>prescription acquisitive </a:t>
            </a:r>
            <a:r>
              <a:rPr lang="fr-BE" sz="1800" b="1" u="sng" dirty="0"/>
              <a:t>(usucapion)</a:t>
            </a:r>
          </a:p>
          <a:p>
            <a:pPr marL="0" indent="0">
              <a:buNone/>
            </a:pPr>
            <a:r>
              <a:rPr lang="fr-BE" sz="1800" dirty="0"/>
              <a:t>Délai ?</a:t>
            </a:r>
          </a:p>
          <a:p>
            <a:pPr marL="0" indent="0">
              <a:buNone/>
            </a:pPr>
            <a:r>
              <a:rPr lang="fr-FR" sz="1900" b="1" dirty="0"/>
              <a:t>Art. 3.22 </a:t>
            </a:r>
            <a:r>
              <a:rPr lang="fr-FR" sz="1900" b="1" dirty="0" err="1"/>
              <a:t>C.civ</a:t>
            </a:r>
            <a:r>
              <a:rPr lang="fr-FR" sz="1800" dirty="0"/>
              <a:t>. : « </a:t>
            </a:r>
            <a:r>
              <a:rPr lang="fr-FR" sz="1800" i="1" dirty="0"/>
              <a:t>Le possesseur est de </a:t>
            </a:r>
            <a:r>
              <a:rPr lang="fr-FR" sz="1800" b="1" i="1" dirty="0">
                <a:solidFill>
                  <a:srgbClr val="FF0000"/>
                </a:solidFill>
              </a:rPr>
              <a:t>bonne foi </a:t>
            </a:r>
            <a:r>
              <a:rPr lang="fr-FR" sz="1800" i="1" dirty="0"/>
              <a:t>s'il peut </a:t>
            </a:r>
            <a:r>
              <a:rPr lang="fr-FR" sz="1800" b="1" i="1" dirty="0">
                <a:solidFill>
                  <a:srgbClr val="FF0000"/>
                </a:solidFill>
              </a:rPr>
              <a:t>légitimement se croire titulaire du droit qu'il possède</a:t>
            </a:r>
            <a:r>
              <a:rPr lang="fr-FR" sz="1800" i="1" dirty="0"/>
              <a:t>. La </a:t>
            </a:r>
            <a:r>
              <a:rPr lang="fr-FR" sz="1800" b="1" i="1" dirty="0">
                <a:solidFill>
                  <a:srgbClr val="FF0000"/>
                </a:solidFill>
              </a:rPr>
              <a:t>bonne foi est présumée</a:t>
            </a:r>
            <a:r>
              <a:rPr lang="fr-FR" sz="1800" i="1" dirty="0"/>
              <a:t>, </a:t>
            </a:r>
            <a:r>
              <a:rPr lang="fr-FR" sz="1800" b="1" i="1" dirty="0">
                <a:solidFill>
                  <a:srgbClr val="FF0000"/>
                </a:solidFill>
              </a:rPr>
              <a:t>sauf preuve contraire</a:t>
            </a:r>
            <a:r>
              <a:rPr lang="fr-FR" sz="1800" i="1" dirty="0"/>
              <a:t>.</a:t>
            </a:r>
            <a:r>
              <a:rPr lang="fr-FR" sz="1800" dirty="0"/>
              <a:t> » </a:t>
            </a:r>
          </a:p>
          <a:p>
            <a:pPr marL="0" indent="0">
              <a:buNone/>
            </a:pPr>
            <a:r>
              <a:rPr lang="fr-FR" sz="1900" b="1" dirty="0">
                <a:effectLst/>
                <a:highlight>
                  <a:srgbClr val="FFFFFF"/>
                </a:highlight>
              </a:rPr>
              <a:t>Art. 3.27 </a:t>
            </a:r>
            <a:r>
              <a:rPr lang="fr-FR" sz="1900" b="1" dirty="0" err="1">
                <a:effectLst/>
                <a:highlight>
                  <a:srgbClr val="FFFFFF"/>
                </a:highlight>
              </a:rPr>
              <a:t>C.civ</a:t>
            </a:r>
            <a:r>
              <a:rPr lang="fr-FR" sz="1900" b="1" dirty="0">
                <a:effectLst/>
                <a:highlight>
                  <a:srgbClr val="FFFFFF"/>
                </a:highlight>
              </a:rPr>
              <a:t>. </a:t>
            </a:r>
            <a:r>
              <a:rPr lang="fr-FR" sz="1800" dirty="0">
                <a:effectLst/>
                <a:highlight>
                  <a:srgbClr val="FFFFFF"/>
                </a:highlight>
              </a:rPr>
              <a:t>: « </a:t>
            </a:r>
            <a:r>
              <a:rPr lang="fr-FR" sz="1800" i="1" dirty="0"/>
              <a:t>Le délai de prescription acquisitive est de </a:t>
            </a:r>
            <a:r>
              <a:rPr lang="fr-FR" sz="1800" b="1" i="1" dirty="0">
                <a:solidFill>
                  <a:srgbClr val="FF0000"/>
                </a:solidFill>
              </a:rPr>
              <a:t>dix ans</a:t>
            </a:r>
            <a:r>
              <a:rPr lang="fr-FR" sz="1800" i="1" dirty="0"/>
              <a:t>. Toutefois, si le possesseur est de </a:t>
            </a:r>
            <a:r>
              <a:rPr lang="fr-FR" sz="1800" b="1" i="1" dirty="0">
                <a:solidFill>
                  <a:srgbClr val="FF0000"/>
                </a:solidFill>
              </a:rPr>
              <a:t>mauvaise foi </a:t>
            </a:r>
            <a:r>
              <a:rPr lang="fr-FR" sz="1800" i="1" dirty="0"/>
              <a:t>lors de son entrée en possession, le délai de prescription acquisitive est de </a:t>
            </a:r>
            <a:r>
              <a:rPr lang="fr-FR" sz="1800" b="1" i="1" dirty="0">
                <a:solidFill>
                  <a:srgbClr val="FF0000"/>
                </a:solidFill>
              </a:rPr>
              <a:t>trente ans</a:t>
            </a:r>
            <a:r>
              <a:rPr lang="fr-FR" sz="1800" i="1" dirty="0"/>
              <a:t>. </a:t>
            </a:r>
          </a:p>
          <a:p>
            <a:pPr marL="0" indent="0">
              <a:buNone/>
            </a:pPr>
            <a:r>
              <a:rPr lang="fr-FR" sz="1800" i="1" dirty="0"/>
              <a:t>Le délai de prescription est suspendu par la privation de la possession visée à l'article 3.19, § 3, 4°, et pour la durée totale de celle-ci, si cette privation dure plus d'un an. Il est aussi interrompu ou suspendu conformément aux dispositions du Code civil</a:t>
            </a:r>
            <a:r>
              <a:rPr lang="fr-FR" sz="1800" dirty="0"/>
              <a:t>. »</a:t>
            </a:r>
          </a:p>
          <a:p>
            <a:pPr marL="0" indent="0">
              <a:buNone/>
            </a:pPr>
            <a:r>
              <a:rPr lang="fr-FR" sz="1800" dirty="0">
                <a:highlight>
                  <a:srgbClr val="FFFFFF"/>
                </a:highlight>
              </a:rPr>
              <a:t>+ </a:t>
            </a:r>
            <a:r>
              <a:rPr lang="fr-FR" sz="1800" dirty="0">
                <a:solidFill>
                  <a:srgbClr val="FF0000"/>
                </a:solidFill>
                <a:effectLst/>
                <a:highlight>
                  <a:srgbClr val="FFFFFF"/>
                </a:highlight>
              </a:rPr>
              <a:t>nouveau ré</a:t>
            </a:r>
            <a:r>
              <a:rPr lang="fr-FR" sz="1800" dirty="0">
                <a:solidFill>
                  <a:srgbClr val="FF0000"/>
                </a:solidFill>
                <a:highlight>
                  <a:srgbClr val="FFFFFF"/>
                </a:highlight>
              </a:rPr>
              <a:t>gime</a:t>
            </a:r>
            <a:r>
              <a:rPr lang="fr-FR" sz="1800" dirty="0">
                <a:highlight>
                  <a:srgbClr val="FFFFFF"/>
                </a:highlight>
              </a:rPr>
              <a:t>, possesseur de mitoyenneté peut être de bonne foi même </a:t>
            </a:r>
            <a:r>
              <a:rPr lang="fr-FR" sz="1800" b="1" dirty="0">
                <a:highlight>
                  <a:srgbClr val="FFFFFF"/>
                </a:highlight>
              </a:rPr>
              <a:t>sans</a:t>
            </a:r>
            <a:r>
              <a:rPr lang="fr-FR" sz="1800" dirty="0">
                <a:highlight>
                  <a:srgbClr val="FFFFFF"/>
                </a:highlight>
              </a:rPr>
              <a:t> « </a:t>
            </a:r>
            <a:r>
              <a:rPr lang="fr-FR" sz="1800" i="1" dirty="0">
                <a:highlight>
                  <a:srgbClr val="FFFFFF"/>
                </a:highlight>
              </a:rPr>
              <a:t>juste titre </a:t>
            </a:r>
            <a:r>
              <a:rPr lang="fr-FR" sz="1800" dirty="0">
                <a:highlight>
                  <a:srgbClr val="FFFFFF"/>
                </a:highlight>
              </a:rPr>
              <a:t>» (alors que prévu par </a:t>
            </a:r>
            <a:r>
              <a:rPr lang="fr-FR" sz="1800" b="1" dirty="0">
                <a:highlight>
                  <a:srgbClr val="FFFF00"/>
                </a:highlight>
              </a:rPr>
              <a:t>art. 2265 ancien </a:t>
            </a:r>
            <a:r>
              <a:rPr lang="fr-FR" sz="1800" b="1" dirty="0" err="1">
                <a:highlight>
                  <a:srgbClr val="FFFF00"/>
                </a:highlight>
              </a:rPr>
              <a:t>C.civ</a:t>
            </a:r>
            <a:r>
              <a:rPr lang="fr-FR" sz="1800" dirty="0">
                <a:highlight>
                  <a:srgbClr val="FFFF00"/>
                </a:highlight>
              </a:rPr>
              <a:t>.)</a:t>
            </a:r>
            <a:endParaRPr lang="fr-FR" sz="1800" dirty="0">
              <a:effectLst/>
              <a:highlight>
                <a:srgbClr val="FFFF00"/>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56FB7D4E-0F6F-055C-9723-6EA451F83806}"/>
              </a:ext>
            </a:extLst>
          </p:cNvPr>
          <p:cNvSpPr/>
          <p:nvPr/>
        </p:nvSpPr>
        <p:spPr>
          <a:xfrm>
            <a:off x="5752890" y="1072302"/>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3523437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42611" y="402156"/>
            <a:ext cx="4862447" cy="5770984"/>
          </a:xfrm>
        </p:spPr>
        <p:txBody>
          <a:bodyPr anchor="ctr">
            <a:noAutofit/>
          </a:bodyPr>
          <a:lstStyle/>
          <a:p>
            <a:pPr marL="0" indent="0">
              <a:buNone/>
            </a:pPr>
            <a:endParaRPr lang="fr-BE" sz="1800" b="1" u="sng" baseline="30000" dirty="0"/>
          </a:p>
          <a:p>
            <a:r>
              <a:rPr lang="fr-BE" sz="1800" b="1" u="sng" dirty="0"/>
              <a:t>4ème mode de constitution de la mitoyenneté : </a:t>
            </a:r>
            <a:r>
              <a:rPr lang="fr-BE" sz="1800" b="1" u="sng" dirty="0">
                <a:highlight>
                  <a:srgbClr val="FFFF00"/>
                </a:highlight>
              </a:rPr>
              <a:t>prescription acquisitive </a:t>
            </a:r>
            <a:r>
              <a:rPr lang="fr-BE" sz="1800" b="1" u="sng" dirty="0"/>
              <a:t>(usucapion)</a:t>
            </a:r>
          </a:p>
          <a:p>
            <a:pPr marL="0" indent="0">
              <a:buNone/>
            </a:pPr>
            <a:endParaRPr lang="fr-BE" sz="1800" b="1" u="sng" dirty="0"/>
          </a:p>
          <a:p>
            <a:pPr marL="0" indent="0">
              <a:buNone/>
            </a:pPr>
            <a:r>
              <a:rPr lang="fr-BE" sz="1800" dirty="0"/>
              <a:t>Prescription partielle ? La prise de possession peut se limiter à une partie de la clôture.</a:t>
            </a:r>
          </a:p>
          <a:p>
            <a:pPr marL="0" indent="0">
              <a:buNone/>
            </a:pPr>
            <a:r>
              <a:rPr lang="fr-BE" sz="1800" dirty="0"/>
              <a:t>Constat de la prescription est prévu dans </a:t>
            </a:r>
            <a:r>
              <a:rPr lang="fr-BE" sz="1800" b="1" dirty="0">
                <a:highlight>
                  <a:srgbClr val="FFFF00"/>
                </a:highlight>
              </a:rPr>
              <a:t>art. 3.26, al. 2, 1</a:t>
            </a:r>
            <a:r>
              <a:rPr lang="fr-BE" sz="1800" b="1" baseline="30000" dirty="0">
                <a:highlight>
                  <a:srgbClr val="FFFF00"/>
                </a:highlight>
              </a:rPr>
              <a:t>ère</a:t>
            </a:r>
            <a:r>
              <a:rPr lang="fr-BE" sz="1800" b="1" dirty="0">
                <a:highlight>
                  <a:srgbClr val="FFFF00"/>
                </a:highlight>
              </a:rPr>
              <a:t> phrase </a:t>
            </a:r>
            <a:r>
              <a:rPr lang="fr-BE" sz="1800" b="1" dirty="0" err="1">
                <a:highlight>
                  <a:srgbClr val="FFFF00"/>
                </a:highlight>
              </a:rPr>
              <a:t>C.civ</a:t>
            </a:r>
            <a:r>
              <a:rPr lang="fr-BE" sz="1800" b="1" dirty="0">
                <a:highlight>
                  <a:srgbClr val="FFFF00"/>
                </a:highlight>
              </a:rPr>
              <a:t>.</a:t>
            </a:r>
            <a:r>
              <a:rPr lang="fr-BE" sz="1800" dirty="0"/>
              <a:t> : « </a:t>
            </a:r>
            <a:r>
              <a:rPr lang="fr-FR" sz="1800" i="1" dirty="0"/>
              <a:t>La prescription acquisitive est constatée par </a:t>
            </a:r>
            <a:r>
              <a:rPr lang="fr-FR" sz="1800" b="1" i="1" dirty="0">
                <a:solidFill>
                  <a:srgbClr val="FF0000"/>
                </a:solidFill>
              </a:rPr>
              <a:t>décision de justice</a:t>
            </a:r>
            <a:r>
              <a:rPr lang="fr-FR" sz="1800" i="1" dirty="0"/>
              <a:t>, le possesseur étant </a:t>
            </a:r>
            <a:r>
              <a:rPr lang="fr-FR" sz="1800" b="1" i="1" dirty="0">
                <a:solidFill>
                  <a:srgbClr val="FF0000"/>
                </a:solidFill>
              </a:rPr>
              <a:t>demandeur</a:t>
            </a:r>
            <a:r>
              <a:rPr lang="fr-FR" sz="1800" i="1" dirty="0"/>
              <a:t> </a:t>
            </a:r>
            <a:r>
              <a:rPr lang="fr-FR" sz="1800" b="1" i="1" dirty="0">
                <a:solidFill>
                  <a:srgbClr val="FF0000"/>
                </a:solidFill>
              </a:rPr>
              <a:t>ou</a:t>
            </a:r>
            <a:r>
              <a:rPr lang="fr-FR" sz="1800" i="1" dirty="0"/>
              <a:t> </a:t>
            </a:r>
            <a:r>
              <a:rPr lang="fr-FR" sz="1800" b="1" i="1" dirty="0">
                <a:solidFill>
                  <a:srgbClr val="FF0000"/>
                </a:solidFill>
              </a:rPr>
              <a:t>défendeur</a:t>
            </a:r>
            <a:r>
              <a:rPr lang="fr-FR" sz="1800" i="1" dirty="0"/>
              <a:t>, par un </a:t>
            </a:r>
            <a:r>
              <a:rPr lang="fr-FR" sz="1800" b="1" i="1" dirty="0">
                <a:solidFill>
                  <a:srgbClr val="FF0000"/>
                </a:solidFill>
              </a:rPr>
              <a:t>accord entre le titulaire </a:t>
            </a:r>
            <a:r>
              <a:rPr lang="fr-FR" sz="1800" b="1" i="1" u="sng" dirty="0">
                <a:solidFill>
                  <a:srgbClr val="FF0000"/>
                </a:solidFill>
              </a:rPr>
              <a:t>dépossédé</a:t>
            </a:r>
            <a:r>
              <a:rPr lang="fr-FR" sz="1800" b="1" i="1" dirty="0">
                <a:solidFill>
                  <a:srgbClr val="FF0000"/>
                </a:solidFill>
              </a:rPr>
              <a:t> et le possesseur</a:t>
            </a:r>
            <a:r>
              <a:rPr lang="fr-FR" sz="1800" i="1" dirty="0"/>
              <a:t> ou par une </a:t>
            </a:r>
            <a:r>
              <a:rPr lang="fr-FR" sz="1800" b="1" i="1" dirty="0">
                <a:solidFill>
                  <a:srgbClr val="FF0000"/>
                </a:solidFill>
              </a:rPr>
              <a:t>déclaration unilatérale du titulaire dépossédé </a:t>
            </a:r>
            <a:r>
              <a:rPr lang="fr-FR" sz="1800" b="1" i="1" dirty="0"/>
              <a:t>» </a:t>
            </a:r>
          </a:p>
          <a:p>
            <a:pPr marL="0" indent="0">
              <a:buNone/>
            </a:pPr>
            <a:endParaRPr lang="fr-FR" sz="1800" b="1" i="1" dirty="0"/>
          </a:p>
          <a:p>
            <a:pPr marL="0" indent="0">
              <a:buNone/>
            </a:pPr>
            <a:r>
              <a:rPr lang="fr-FR" sz="1800" dirty="0"/>
              <a:t>Voie judiciaire : le possesseur ne doit pas attendre d’être assigné (même si cela arrivera probablement souvent)</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56FB7D4E-0F6F-055C-9723-6EA451F83806}"/>
              </a:ext>
            </a:extLst>
          </p:cNvPr>
          <p:cNvSpPr/>
          <p:nvPr/>
        </p:nvSpPr>
        <p:spPr>
          <a:xfrm>
            <a:off x="5853402" y="2742976"/>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48758D74-C077-D684-8A50-2C8B21265179}"/>
              </a:ext>
            </a:extLst>
          </p:cNvPr>
          <p:cNvSpPr/>
          <p:nvPr/>
        </p:nvSpPr>
        <p:spPr>
          <a:xfrm>
            <a:off x="5865668" y="2017191"/>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889333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Constitution de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42611" y="402156"/>
            <a:ext cx="4862447" cy="5770984"/>
          </a:xfrm>
        </p:spPr>
        <p:txBody>
          <a:bodyPr anchor="ctr">
            <a:noAutofit/>
          </a:bodyPr>
          <a:lstStyle/>
          <a:p>
            <a:pPr marL="0" indent="0">
              <a:buNone/>
            </a:pPr>
            <a:endParaRPr lang="fr-BE" sz="1800" b="1" u="sng" baseline="30000" dirty="0"/>
          </a:p>
          <a:p>
            <a:r>
              <a:rPr lang="fr-BE" sz="1600" b="1" u="sng" dirty="0"/>
              <a:t>4ème mode de constitution de la mitoyenneté : </a:t>
            </a:r>
            <a:r>
              <a:rPr lang="fr-BE" sz="1600" b="1" u="sng" dirty="0">
                <a:highlight>
                  <a:srgbClr val="FFFF00"/>
                </a:highlight>
              </a:rPr>
              <a:t>prescription acquisitive </a:t>
            </a:r>
            <a:r>
              <a:rPr lang="fr-BE" sz="1600" b="1" u="sng" dirty="0"/>
              <a:t>(usucapion)</a:t>
            </a:r>
          </a:p>
          <a:p>
            <a:pPr marL="0" indent="0">
              <a:buNone/>
            </a:pPr>
            <a:endParaRPr lang="fr-BE" sz="1600" b="1" u="sng" dirty="0"/>
          </a:p>
          <a:p>
            <a:pPr marL="0" indent="0">
              <a:buNone/>
            </a:pPr>
            <a:r>
              <a:rPr lang="fr-FR" sz="1600" dirty="0"/>
              <a:t>Transcription ? </a:t>
            </a:r>
            <a:r>
              <a:rPr lang="fr-BE" sz="1600" b="1" dirty="0">
                <a:highlight>
                  <a:srgbClr val="FFFF00"/>
                </a:highlight>
              </a:rPr>
              <a:t>art. 3.26, al. 2, 2</a:t>
            </a:r>
            <a:r>
              <a:rPr lang="fr-BE" sz="1600" b="1" baseline="30000" dirty="0">
                <a:highlight>
                  <a:srgbClr val="FFFF00"/>
                </a:highlight>
              </a:rPr>
              <a:t>ème</a:t>
            </a:r>
            <a:r>
              <a:rPr lang="fr-BE" sz="1600" b="1" dirty="0">
                <a:highlight>
                  <a:srgbClr val="FFFF00"/>
                </a:highlight>
              </a:rPr>
              <a:t> phrase et al.3 </a:t>
            </a:r>
            <a:r>
              <a:rPr lang="fr-BE" sz="1600" b="1" dirty="0" err="1">
                <a:highlight>
                  <a:srgbClr val="FFFF00"/>
                </a:highlight>
              </a:rPr>
              <a:t>C.civ</a:t>
            </a:r>
            <a:r>
              <a:rPr lang="fr-BE" sz="1600" dirty="0"/>
              <a:t>. : </a:t>
            </a:r>
            <a:r>
              <a:rPr lang="fr-FR" sz="1600" b="1" i="1" dirty="0"/>
              <a:t>«</a:t>
            </a:r>
            <a:r>
              <a:rPr lang="fr-FR" sz="1600" b="1" i="1" dirty="0">
                <a:solidFill>
                  <a:srgbClr val="FF0000"/>
                </a:solidFill>
              </a:rPr>
              <a:t> </a:t>
            </a:r>
            <a:r>
              <a:rPr lang="fr-FR" sz="1600" i="1" dirty="0"/>
              <a:t>S'ils ont trait à des immeubles, la </a:t>
            </a:r>
            <a:r>
              <a:rPr lang="fr-FR" sz="1600" b="1" i="1" dirty="0">
                <a:solidFill>
                  <a:srgbClr val="FF0000"/>
                </a:solidFill>
              </a:rPr>
              <a:t>décision de justice </a:t>
            </a:r>
            <a:r>
              <a:rPr lang="fr-FR" sz="1600" i="1" dirty="0"/>
              <a:t>ou, s'ils sont actés authentiquement, </a:t>
            </a:r>
            <a:r>
              <a:rPr lang="fr-FR" sz="1600" b="1" i="1" dirty="0">
                <a:solidFill>
                  <a:srgbClr val="FF0000"/>
                </a:solidFill>
              </a:rPr>
              <a:t>l'accord ou la déclaration </a:t>
            </a:r>
            <a:r>
              <a:rPr lang="fr-FR" sz="1600" i="1" dirty="0"/>
              <a:t>sont </a:t>
            </a:r>
            <a:r>
              <a:rPr lang="fr-FR" sz="1600" b="1" i="1" dirty="0">
                <a:solidFill>
                  <a:srgbClr val="FF0000"/>
                </a:solidFill>
              </a:rPr>
              <a:t>transcrits </a:t>
            </a:r>
            <a:r>
              <a:rPr lang="fr-FR" sz="1600" i="1" dirty="0"/>
              <a:t>dans les registres du bureau compétent de l'administration générale de la documentation patrimoniale, conformément à l'article 3.30. Sans préjudice du même article, la prescription acquisitive </a:t>
            </a:r>
            <a:r>
              <a:rPr lang="fr-FR" sz="1600" b="1" i="1" dirty="0">
                <a:solidFill>
                  <a:srgbClr val="FF0000"/>
                </a:solidFill>
              </a:rPr>
              <a:t>produit ses effets à compter du jour où la possession utile a commencé </a:t>
            </a:r>
            <a:r>
              <a:rPr lang="fr-FR" sz="1600" dirty="0"/>
              <a:t>»</a:t>
            </a:r>
          </a:p>
          <a:p>
            <a:pPr marL="0" indent="0">
              <a:buNone/>
            </a:pPr>
            <a:endParaRPr lang="fr-FR" sz="1600" dirty="0"/>
          </a:p>
          <a:p>
            <a:pPr marL="0" indent="0">
              <a:buNone/>
            </a:pPr>
            <a:r>
              <a:rPr lang="fr-FR" sz="1600" b="1" u="sng" dirty="0"/>
              <a:t>Rétroactivité / Absence de paiement càd aucune indemnité au titulaire dépossédé</a:t>
            </a:r>
            <a:endParaRPr lang="fr-BE" sz="16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56FB7D4E-0F6F-055C-9723-6EA451F83806}"/>
              </a:ext>
            </a:extLst>
          </p:cNvPr>
          <p:cNvSpPr/>
          <p:nvPr/>
        </p:nvSpPr>
        <p:spPr>
          <a:xfrm>
            <a:off x="5807528" y="4866648"/>
            <a:ext cx="5769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lèche : droite 4">
            <a:extLst>
              <a:ext uri="{FF2B5EF4-FFF2-40B4-BE49-F238E27FC236}">
                <a16:creationId xmlns:a16="http://schemas.microsoft.com/office/drawing/2014/main" id="{48758D74-C077-D684-8A50-2C8B21265179}"/>
              </a:ext>
            </a:extLst>
          </p:cNvPr>
          <p:cNvSpPr/>
          <p:nvPr/>
        </p:nvSpPr>
        <p:spPr>
          <a:xfrm>
            <a:off x="5870968" y="2513244"/>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12470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III</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pPr marL="0" indent="0">
              <a:buNone/>
            </a:pPr>
            <a:endParaRPr lang="fr-BE" sz="2000" dirty="0"/>
          </a:p>
          <a:p>
            <a:pPr>
              <a:buFont typeface="Wingdings" panose="05000000000000000000" pitchFamily="2" charset="2"/>
              <a:buChar char="è"/>
            </a:pPr>
            <a:r>
              <a:rPr lang="fr-BE" sz="2000" dirty="0"/>
              <a:t>Réforme a un objet bien plus large que la seule mitoyenneté</a:t>
            </a:r>
          </a:p>
          <a:p>
            <a:pPr marL="0" indent="0">
              <a:buNone/>
            </a:pPr>
            <a:endParaRPr lang="fr-BE" sz="2000" dirty="0"/>
          </a:p>
          <a:p>
            <a:pPr>
              <a:buFont typeface="Wingdings" panose="05000000000000000000" pitchFamily="2" charset="2"/>
              <a:buChar char="è"/>
            </a:pPr>
            <a:r>
              <a:rPr lang="fr-BE" sz="2000" dirty="0"/>
              <a:t>Le législateur a voulu moderniser, clarifier le langage, codifier des solutions jurisprudentielles,…</a:t>
            </a:r>
          </a:p>
          <a:p>
            <a:pPr marL="0" indent="0">
              <a:buNone/>
            </a:pPr>
            <a:endParaRPr lang="fr-BE" sz="2000" dirty="0"/>
          </a:p>
          <a:p>
            <a:pPr>
              <a:buFont typeface="Wingdings" panose="05000000000000000000" pitchFamily="2" charset="2"/>
              <a:buChar char="è"/>
            </a:pPr>
            <a:r>
              <a:rPr lang="fr-BE" sz="2000" dirty="0"/>
              <a:t>En matière de mitoyenneté, pas de grande révolution (beaucoup de solutions antérieures reprises) mais aussi quelques solutions nouvelles</a:t>
            </a:r>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120715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err="1">
                <a:solidFill>
                  <a:srgbClr val="FFFFFF"/>
                </a:solidFill>
              </a:rPr>
              <a:t>Quote-parts</a:t>
            </a:r>
            <a:r>
              <a:rPr lang="fr-BE" dirty="0">
                <a:solidFill>
                  <a:srgbClr val="FFFFFF"/>
                </a:solidFill>
              </a:rPr>
              <a:t>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r>
              <a:rPr lang="fr-BE" sz="1800" b="1" u="sng" dirty="0"/>
              <a:t>Art. 3.104 </a:t>
            </a:r>
            <a:r>
              <a:rPr lang="fr-BE" sz="1800" b="1" u="sng" dirty="0" err="1"/>
              <a:t>C.civ</a:t>
            </a:r>
            <a:r>
              <a:rPr lang="fr-BE" sz="1800" b="1" u="sng" dirty="0"/>
              <a:t>. : « </a:t>
            </a:r>
            <a:r>
              <a:rPr lang="fr-FR" sz="1800" i="1" dirty="0"/>
              <a:t>Toute clôture mitoyenne est </a:t>
            </a:r>
            <a:r>
              <a:rPr lang="fr-FR" sz="1800" b="1" i="1" dirty="0">
                <a:solidFill>
                  <a:srgbClr val="FF0000"/>
                </a:solidFill>
              </a:rPr>
              <a:t>présumée</a:t>
            </a:r>
            <a:r>
              <a:rPr lang="fr-FR" sz="1800" i="1" dirty="0"/>
              <a:t> appartenir pour </a:t>
            </a:r>
            <a:r>
              <a:rPr lang="fr-FR" sz="1800" b="1" i="1" dirty="0">
                <a:solidFill>
                  <a:srgbClr val="FF0000"/>
                </a:solidFill>
              </a:rPr>
              <a:t>moitié en copropriété à chacun des deux propriétaires</a:t>
            </a:r>
            <a:r>
              <a:rPr lang="fr-FR" sz="1800" i="1" dirty="0"/>
              <a:t>, </a:t>
            </a:r>
            <a:r>
              <a:rPr lang="fr-FR" sz="1800" b="1" i="1" dirty="0">
                <a:solidFill>
                  <a:srgbClr val="FF0000"/>
                </a:solidFill>
              </a:rPr>
              <a:t>sauf preuve contraire</a:t>
            </a:r>
            <a:r>
              <a:rPr lang="fr-FR" sz="1800" dirty="0"/>
              <a:t>. »</a:t>
            </a:r>
            <a:endParaRPr lang="fr-BE" sz="1800" b="1" u="sng" dirty="0"/>
          </a:p>
          <a:p>
            <a:pPr marL="0" indent="0">
              <a:buNone/>
            </a:pPr>
            <a:endParaRPr lang="fr-BE" sz="1800" b="1" u="sng" baseline="30000" dirty="0"/>
          </a:p>
          <a:p>
            <a:pPr marL="0" indent="0">
              <a:buNone/>
            </a:pPr>
            <a:endParaRPr lang="fr-BE" baseline="30000" dirty="0"/>
          </a:p>
          <a:p>
            <a:pPr marL="0" indent="0">
              <a:buNone/>
            </a:pPr>
            <a:endParaRPr lang="fr-BE" baseline="30000" dirty="0"/>
          </a:p>
          <a:p>
            <a:pPr marL="0" indent="0">
              <a:buNone/>
            </a:pPr>
            <a:r>
              <a:rPr lang="fr-BE" baseline="30000" dirty="0"/>
              <a:t>Copropriété « par molécule », pas chacun à la moitié de l’épaisseur</a:t>
            </a:r>
          </a:p>
          <a:p>
            <a:pPr marL="0" indent="0">
              <a:buNone/>
            </a:pPr>
            <a:endParaRPr lang="fr-BE" baseline="30000" dirty="0"/>
          </a:p>
          <a:p>
            <a:pPr marL="0" indent="0">
              <a:buNone/>
            </a:pPr>
            <a:r>
              <a:rPr lang="fr-BE" baseline="30000" dirty="0"/>
              <a:t>Egalité est présumée tant qu’il n’est pas établi que l’un aurait une quote-part supérieure à l’autre</a:t>
            </a:r>
          </a:p>
          <a:p>
            <a:pPr marL="0" indent="0">
              <a:buNone/>
            </a:pPr>
            <a:r>
              <a:rPr lang="fr-BE" b="1" baseline="30000" dirty="0"/>
              <a:t>Renversement</a:t>
            </a:r>
            <a:r>
              <a:rPr lang="fr-BE" baseline="30000" dirty="0"/>
              <a:t> de la présomption par cession forcée ou acquisition forcée ou prescription acquisitive </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48758D74-C077-D684-8A50-2C8B21265179}"/>
              </a:ext>
            </a:extLst>
          </p:cNvPr>
          <p:cNvSpPr/>
          <p:nvPr/>
        </p:nvSpPr>
        <p:spPr>
          <a:xfrm>
            <a:off x="5813482" y="4013433"/>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08147174-4FC1-6993-3C6C-D1B19A2FF1F0}"/>
              </a:ext>
            </a:extLst>
          </p:cNvPr>
          <p:cNvSpPr/>
          <p:nvPr/>
        </p:nvSpPr>
        <p:spPr>
          <a:xfrm>
            <a:off x="5774385" y="3045332"/>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4" name="Flèche : droite 3">
            <a:extLst>
              <a:ext uri="{FF2B5EF4-FFF2-40B4-BE49-F238E27FC236}">
                <a16:creationId xmlns:a16="http://schemas.microsoft.com/office/drawing/2014/main" id="{153963A4-977F-F8B2-3C6A-C4831AC83C0F}"/>
              </a:ext>
            </a:extLst>
          </p:cNvPr>
          <p:cNvSpPr/>
          <p:nvPr/>
        </p:nvSpPr>
        <p:spPr>
          <a:xfrm>
            <a:off x="5776950" y="4903237"/>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405614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2AD0B-36B1-33F4-DA32-9985F6110592}"/>
              </a:ext>
            </a:extLst>
          </p:cNvPr>
          <p:cNvSpPr>
            <a:spLocks noGrp="1"/>
          </p:cNvSpPr>
          <p:nvPr>
            <p:ph type="title"/>
          </p:nvPr>
        </p:nvSpPr>
        <p:spPr/>
        <p:txBody>
          <a:bodyPr/>
          <a:lstStyle/>
          <a:p>
            <a:r>
              <a:rPr lang="fr-FR" dirty="0">
                <a:solidFill>
                  <a:srgbClr val="00B0F0"/>
                </a:solidFill>
              </a:rPr>
              <a:t>Cas particulier murs épais.</a:t>
            </a:r>
            <a:endParaRPr lang="fr-BE" dirty="0">
              <a:solidFill>
                <a:srgbClr val="00B0F0"/>
              </a:solidFill>
            </a:endParaRPr>
          </a:p>
        </p:txBody>
      </p:sp>
      <p:sp>
        <p:nvSpPr>
          <p:cNvPr id="3" name="Espace réservé du contenu 2">
            <a:extLst>
              <a:ext uri="{FF2B5EF4-FFF2-40B4-BE49-F238E27FC236}">
                <a16:creationId xmlns:a16="http://schemas.microsoft.com/office/drawing/2014/main" id="{A05DD547-33E9-A316-8EEF-A83FEEE17D21}"/>
              </a:ext>
            </a:extLst>
          </p:cNvPr>
          <p:cNvSpPr>
            <a:spLocks noGrp="1"/>
          </p:cNvSpPr>
          <p:nvPr>
            <p:ph idx="1"/>
          </p:nvPr>
        </p:nvSpPr>
        <p:spPr/>
        <p:txBody>
          <a:bodyPr>
            <a:normAutofit/>
          </a:bodyPr>
          <a:lstStyle/>
          <a:p>
            <a:pPr>
              <a:buFont typeface="Wingdings" panose="05000000000000000000" pitchFamily="2" charset="2"/>
              <a:buChar char="q"/>
            </a:pPr>
            <a:r>
              <a:rPr lang="fr-FR" dirty="0"/>
              <a:t> Par définition, la limite se trouve à l’axe du mur.</a:t>
            </a:r>
            <a:endParaRPr lang="fr-FR" sz="1800" dirty="0"/>
          </a:p>
          <a:p>
            <a:pPr>
              <a:buFont typeface="Wingdings" panose="05000000000000000000" pitchFamily="2" charset="2"/>
              <a:buChar char="q"/>
            </a:pPr>
            <a:r>
              <a:rPr lang="fr-FR" dirty="0"/>
              <a:t> Dans le cadre de murs épais, (fortifications,…voire 2 à 3m) deux options peuvent être envisagées.</a:t>
            </a:r>
          </a:p>
          <a:p>
            <a:pPr>
              <a:buFont typeface="Wingdings" panose="05000000000000000000" pitchFamily="2" charset="2"/>
              <a:buChar char="q"/>
            </a:pPr>
            <a:r>
              <a:rPr lang="fr-FR" dirty="0"/>
              <a:t>Copropriété sur une </a:t>
            </a:r>
            <a:r>
              <a:rPr lang="fr-FR" dirty="0" err="1"/>
              <a:t>épaissseur</a:t>
            </a:r>
            <a:r>
              <a:rPr lang="fr-FR" dirty="0"/>
              <a:t> définie</a:t>
            </a:r>
            <a:r>
              <a:rPr lang="fr-FR" u="sng" dirty="0"/>
              <a:t>.</a:t>
            </a:r>
          </a:p>
          <a:p>
            <a:pPr lvl="1">
              <a:buFont typeface="Wingdings" panose="05000000000000000000" pitchFamily="2" charset="2"/>
              <a:buChar char="§"/>
            </a:pPr>
            <a:r>
              <a:rPr lang="fr-FR" dirty="0"/>
              <a:t>Si dégradation, difficulté de définir la zone de transition entre les différentes propriétés.</a:t>
            </a:r>
          </a:p>
          <a:p>
            <a:pPr>
              <a:buFont typeface="Wingdings" panose="05000000000000000000" pitchFamily="2" charset="2"/>
              <a:buChar char="q"/>
            </a:pPr>
            <a:r>
              <a:rPr lang="fr-FR" dirty="0"/>
              <a:t>Définir un pourcentage de copropriété. </a:t>
            </a:r>
          </a:p>
          <a:p>
            <a:pPr lvl="1">
              <a:buFont typeface="Wingdings" panose="05000000000000000000" pitchFamily="2" charset="2"/>
              <a:buChar char="§"/>
            </a:pPr>
            <a:r>
              <a:rPr lang="fr-FR" dirty="0"/>
              <a:t>Positionnement de la limite</a:t>
            </a:r>
          </a:p>
          <a:p>
            <a:pPr>
              <a:buFont typeface="Wingdings" panose="05000000000000000000" pitchFamily="2" charset="2"/>
              <a:buChar char="q"/>
            </a:pPr>
            <a:endParaRPr lang="fr-FR" dirty="0"/>
          </a:p>
          <a:p>
            <a:pPr>
              <a:buFont typeface="Wingdings" panose="05000000000000000000" pitchFamily="2" charset="2"/>
              <a:buChar char="q"/>
            </a:pPr>
            <a:endParaRPr lang="fr-FR" dirty="0"/>
          </a:p>
          <a:p>
            <a:pPr lvl="1">
              <a:buFont typeface="Wingdings" panose="05000000000000000000" pitchFamily="2" charset="2"/>
              <a:buChar char="§"/>
            </a:pPr>
            <a:endParaRPr lang="fr-FR" dirty="0"/>
          </a:p>
          <a:p>
            <a:pPr lvl="1">
              <a:buFont typeface="Wingdings" panose="05000000000000000000" pitchFamily="2" charset="2"/>
              <a:buChar char="§"/>
            </a:pPr>
            <a:endParaRPr lang="fr-BE" dirty="0"/>
          </a:p>
        </p:txBody>
      </p:sp>
    </p:spTree>
    <p:extLst>
      <p:ext uri="{BB962C8B-B14F-4D97-AF65-F5344CB8AC3E}">
        <p14:creationId xmlns:p14="http://schemas.microsoft.com/office/powerpoint/2010/main" val="1776096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2000" b="1" u="sng" dirty="0"/>
              <a:t>Prérogatives ordinaires sur la clôture mitoyenne</a:t>
            </a:r>
          </a:p>
          <a:p>
            <a:pPr marL="0" indent="0">
              <a:buNone/>
            </a:pPr>
            <a:endParaRPr lang="fr-BE" sz="2000" b="1" u="sng" dirty="0"/>
          </a:p>
          <a:p>
            <a:pPr marL="0" indent="0">
              <a:buNone/>
            </a:pPr>
            <a:r>
              <a:rPr lang="fr-BE" sz="1800" b="1" dirty="0">
                <a:highlight>
                  <a:srgbClr val="FFFF00"/>
                </a:highlight>
              </a:rPr>
              <a:t>Art. 3.110, al. 1 </a:t>
            </a:r>
            <a:r>
              <a:rPr lang="fr-BE" sz="1800" b="1" dirty="0" err="1">
                <a:highlight>
                  <a:srgbClr val="FFFF00"/>
                </a:highlight>
              </a:rPr>
              <a:t>C.civ</a:t>
            </a:r>
            <a:r>
              <a:rPr lang="fr-BE" sz="1800" b="1" dirty="0">
                <a:highlight>
                  <a:srgbClr val="FFFF00"/>
                </a:highlight>
              </a:rPr>
              <a:t>. </a:t>
            </a:r>
            <a:r>
              <a:rPr lang="fr-BE" sz="2000" b="1" dirty="0"/>
              <a:t>: </a:t>
            </a:r>
            <a:r>
              <a:rPr lang="fr-BE" sz="1800" b="1" dirty="0"/>
              <a:t>« </a:t>
            </a:r>
            <a:r>
              <a:rPr lang="fr-FR" sz="1800" i="1" dirty="0"/>
              <a:t>Chacun </a:t>
            </a:r>
            <a:r>
              <a:rPr lang="fr-FR" sz="1800" b="1" i="1" dirty="0">
                <a:solidFill>
                  <a:srgbClr val="FF0000"/>
                </a:solidFill>
              </a:rPr>
              <a:t>utilise</a:t>
            </a:r>
            <a:r>
              <a:rPr lang="fr-FR" sz="1800" i="1" dirty="0"/>
              <a:t> et </a:t>
            </a:r>
            <a:r>
              <a:rPr lang="fr-FR" sz="1800" b="1" i="1" dirty="0">
                <a:solidFill>
                  <a:srgbClr val="FF0000"/>
                </a:solidFill>
              </a:rPr>
              <a:t>jouit</a:t>
            </a:r>
            <a:r>
              <a:rPr lang="fr-FR" sz="1800" i="1" dirty="0"/>
              <a:t> de la </a:t>
            </a:r>
            <a:r>
              <a:rPr lang="fr-FR" sz="1800" b="1" i="1" u="sng" dirty="0">
                <a:solidFill>
                  <a:srgbClr val="FF0000"/>
                </a:solidFill>
              </a:rPr>
              <a:t>clôture</a:t>
            </a:r>
            <a:r>
              <a:rPr lang="fr-FR" sz="1800" i="1" dirty="0"/>
              <a:t> mitoyenne </a:t>
            </a:r>
            <a:r>
              <a:rPr lang="fr-FR" sz="1800" b="1" i="1" dirty="0">
                <a:solidFill>
                  <a:srgbClr val="FF0000"/>
                </a:solidFill>
              </a:rPr>
              <a:t>conformément à sa destination </a:t>
            </a:r>
            <a:r>
              <a:rPr lang="fr-FR" sz="1800" i="1" dirty="0"/>
              <a:t>et </a:t>
            </a:r>
            <a:r>
              <a:rPr lang="fr-FR" sz="1800" b="1" i="1" dirty="0">
                <a:solidFill>
                  <a:srgbClr val="FF0000"/>
                </a:solidFill>
              </a:rPr>
              <a:t>sans porter atteinte aux droits de l'autre</a:t>
            </a:r>
            <a:r>
              <a:rPr lang="fr-FR" sz="1800" i="1" dirty="0"/>
              <a:t>. Il peut faire </a:t>
            </a:r>
            <a:r>
              <a:rPr lang="fr-FR" sz="1800" b="1" i="1" dirty="0">
                <a:solidFill>
                  <a:srgbClr val="FF0000"/>
                </a:solidFill>
              </a:rPr>
              <a:t>seul tous actes conservatoires ou d'administration provisoire</a:t>
            </a:r>
            <a:r>
              <a:rPr lang="fr-FR" sz="1800" dirty="0"/>
              <a:t>. »</a:t>
            </a:r>
          </a:p>
          <a:p>
            <a:pPr marL="0" indent="0">
              <a:buNone/>
            </a:pPr>
            <a:r>
              <a:rPr lang="fr-FR" sz="1800" dirty="0"/>
              <a:t>User et jouir même </a:t>
            </a:r>
            <a:r>
              <a:rPr lang="fr-FR" sz="1800" b="1" dirty="0"/>
              <a:t>sans le consentement </a:t>
            </a:r>
            <a:r>
              <a:rPr lang="fr-FR" sz="1800" dirty="0"/>
              <a:t>de l’autre </a:t>
            </a:r>
            <a:r>
              <a:rPr lang="fr-FR" sz="1800" b="1" dirty="0"/>
              <a:t>MAIS</a:t>
            </a:r>
            <a:r>
              <a:rPr lang="fr-FR" sz="1800" dirty="0"/>
              <a:t> dans tous les cas, respect destination clôture </a:t>
            </a:r>
            <a:r>
              <a:rPr lang="fr-FR" sz="1800" b="1" dirty="0"/>
              <a:t>ET</a:t>
            </a:r>
            <a:r>
              <a:rPr lang="fr-FR" sz="1800" dirty="0"/>
              <a:t> sans porter atteinte aux droits de l’autre copropriétaire</a:t>
            </a:r>
          </a:p>
          <a:p>
            <a:pPr marL="0" indent="0">
              <a:buNone/>
            </a:pPr>
            <a:r>
              <a:rPr lang="fr-FR" sz="1200" b="1" dirty="0"/>
              <a:t>Acte conservatoire </a:t>
            </a:r>
            <a:r>
              <a:rPr lang="fr-FR" sz="1200" dirty="0"/>
              <a:t>a « </a:t>
            </a:r>
            <a:r>
              <a:rPr lang="fr-FR" sz="1200" i="1" dirty="0"/>
              <a:t>pour but de préserver l’existence ou le contenu essentiel d’un droit ou d’un bien ou de prévenir une perte imminente </a:t>
            </a:r>
            <a:r>
              <a:rPr lang="fr-FR" sz="1200" dirty="0"/>
              <a:t>» (</a:t>
            </a:r>
            <a:r>
              <a:rPr lang="fr-BE" sz="1200" i="1" dirty="0">
                <a:highlight>
                  <a:srgbClr val="FFFFFF"/>
                </a:highlight>
              </a:rPr>
              <a:t>Doc., </a:t>
            </a:r>
            <a:r>
              <a:rPr lang="fr-BE" sz="1200" dirty="0">
                <a:highlight>
                  <a:srgbClr val="FFFFFF"/>
                </a:highlight>
              </a:rPr>
              <a:t>Ch., 2019-2020, n°54-3623/001, p.172) et </a:t>
            </a:r>
            <a:r>
              <a:rPr lang="fr-BE" sz="1200" b="1" dirty="0">
                <a:highlight>
                  <a:srgbClr val="FFFFFF"/>
                </a:highlight>
              </a:rPr>
              <a:t>Acte </a:t>
            </a:r>
            <a:r>
              <a:rPr lang="fr-FR" sz="1200" b="1" dirty="0"/>
              <a:t>d’administration provisoire </a:t>
            </a:r>
            <a:r>
              <a:rPr lang="fr-FR" sz="1200" dirty="0"/>
              <a:t>tend « </a:t>
            </a:r>
            <a:r>
              <a:rPr lang="fr-FR" sz="1200" i="1" dirty="0"/>
              <a:t>à protéger le bien ou ses fruits contre des inconvénients ou des événements soudains et passagers ou à permettre de profiter d’avantages soudains et passagers. </a:t>
            </a:r>
            <a:r>
              <a:rPr lang="fr-FR" sz="1200" dirty="0"/>
              <a:t>» (</a:t>
            </a:r>
            <a:r>
              <a:rPr lang="fr-BE" sz="1200" i="1" dirty="0">
                <a:highlight>
                  <a:srgbClr val="FFFFFF"/>
                </a:highlight>
              </a:rPr>
              <a:t>Doc., </a:t>
            </a:r>
            <a:r>
              <a:rPr lang="fr-BE" sz="1200" dirty="0">
                <a:highlight>
                  <a:srgbClr val="FFFFFF"/>
                </a:highlight>
              </a:rPr>
              <a:t>Ch., 2019-2020, n°54-3623/001, p.172). </a:t>
            </a:r>
            <a:r>
              <a:rPr lang="fr-BE" sz="1200" b="1" u="sng" dirty="0">
                <a:highlight>
                  <a:srgbClr val="FFFFFF"/>
                </a:highlight>
              </a:rPr>
              <a:t>Dans les deux cas, actes juridiques ou matériels.</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48758D74-C077-D684-8A50-2C8B21265179}"/>
              </a:ext>
            </a:extLst>
          </p:cNvPr>
          <p:cNvSpPr/>
          <p:nvPr/>
        </p:nvSpPr>
        <p:spPr>
          <a:xfrm>
            <a:off x="5740624" y="3682507"/>
            <a:ext cx="5769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 droite 5">
            <a:extLst>
              <a:ext uri="{FF2B5EF4-FFF2-40B4-BE49-F238E27FC236}">
                <a16:creationId xmlns:a16="http://schemas.microsoft.com/office/drawing/2014/main" id="{08147174-4FC1-6993-3C6C-D1B19A2FF1F0}"/>
              </a:ext>
            </a:extLst>
          </p:cNvPr>
          <p:cNvSpPr/>
          <p:nvPr/>
        </p:nvSpPr>
        <p:spPr>
          <a:xfrm>
            <a:off x="5797599" y="2128650"/>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5881488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2000" b="1" u="sng" dirty="0"/>
              <a:t>Prérogatives ordinaires sur la clôture mitoyenne</a:t>
            </a:r>
          </a:p>
          <a:p>
            <a:pPr marL="0" indent="0">
              <a:buNone/>
            </a:pPr>
            <a:r>
              <a:rPr lang="fr-BE" sz="1800" dirty="0">
                <a:highlight>
                  <a:srgbClr val="FFFF00"/>
                </a:highlight>
              </a:rPr>
              <a:t>Art. 3.110, al. 2 </a:t>
            </a:r>
            <a:r>
              <a:rPr lang="fr-BE" sz="1800" dirty="0" err="1">
                <a:highlight>
                  <a:srgbClr val="FFFF00"/>
                </a:highlight>
              </a:rPr>
              <a:t>C.civ</a:t>
            </a:r>
            <a:r>
              <a:rPr lang="fr-BE" sz="1800" dirty="0">
                <a:highlight>
                  <a:srgbClr val="FFFF00"/>
                </a:highlight>
              </a:rPr>
              <a:t>. </a:t>
            </a:r>
            <a:r>
              <a:rPr lang="fr-BE" sz="1800" b="1" dirty="0"/>
              <a:t>: « </a:t>
            </a:r>
            <a:r>
              <a:rPr lang="fr-FR" sz="1800" i="1" dirty="0"/>
              <a:t>Dans les relations entre copropriétaires, les </a:t>
            </a:r>
            <a:r>
              <a:rPr lang="fr-FR" sz="1800" b="1" i="1" dirty="0">
                <a:solidFill>
                  <a:srgbClr val="FF0000"/>
                </a:solidFill>
              </a:rPr>
              <a:t>autres actes d'administration </a:t>
            </a:r>
            <a:r>
              <a:rPr lang="fr-FR" sz="1800" i="1" dirty="0"/>
              <a:t>et les </a:t>
            </a:r>
            <a:r>
              <a:rPr lang="fr-FR" sz="1800" b="1" i="1" dirty="0">
                <a:solidFill>
                  <a:srgbClr val="FF0000"/>
                </a:solidFill>
              </a:rPr>
              <a:t>actes de disposition </a:t>
            </a:r>
            <a:r>
              <a:rPr lang="fr-FR" sz="1800" i="1" dirty="0"/>
              <a:t>de la clôture exigent le </a:t>
            </a:r>
            <a:r>
              <a:rPr lang="fr-FR" sz="1800" b="1" i="1" u="sng" dirty="0">
                <a:solidFill>
                  <a:srgbClr val="FF0000"/>
                </a:solidFill>
              </a:rPr>
              <a:t>consentement des deux</a:t>
            </a:r>
            <a:r>
              <a:rPr lang="fr-FR" sz="1800" i="1" dirty="0"/>
              <a:t>, </a:t>
            </a:r>
            <a:r>
              <a:rPr lang="fr-FR" sz="1800" b="1" i="1" dirty="0">
                <a:solidFill>
                  <a:srgbClr val="FF0000"/>
                </a:solidFill>
              </a:rPr>
              <a:t>sauf si le juge estime qu'un refus constituerait un abus de droit</a:t>
            </a:r>
            <a:r>
              <a:rPr lang="fr-FR" sz="1800" i="1" dirty="0"/>
              <a:t>. </a:t>
            </a:r>
          </a:p>
          <a:p>
            <a:pPr marL="0" indent="0">
              <a:buNone/>
            </a:pPr>
            <a:r>
              <a:rPr lang="fr-FR" sz="1800" i="1" dirty="0"/>
              <a:t>Toutefois, relativement aux actes d'usage et de jouissance, les</a:t>
            </a:r>
            <a:r>
              <a:rPr lang="fr-FR" sz="1800" b="1" i="1" dirty="0">
                <a:solidFill>
                  <a:srgbClr val="FF0000"/>
                </a:solidFill>
              </a:rPr>
              <a:t> copropriétaires peuvent agir entre eux comme s'ils étaient seuls propriétaires </a:t>
            </a:r>
            <a:r>
              <a:rPr lang="fr-FR" sz="1800" i="1" dirty="0"/>
              <a:t>de la </a:t>
            </a:r>
            <a:r>
              <a:rPr lang="fr-FR" sz="1800" b="1" i="1" dirty="0">
                <a:solidFill>
                  <a:srgbClr val="FF0000"/>
                </a:solidFill>
              </a:rPr>
              <a:t>face de la clôture qui regarde leur fonds</a:t>
            </a:r>
            <a:r>
              <a:rPr lang="fr-FR" sz="1800" i="1" dirty="0"/>
              <a:t>, s'ils agissent en respectant la destination de la clôture et sans porter atteinte aux droits de l'autre. </a:t>
            </a:r>
            <a:r>
              <a:rPr lang="fr-FR" sz="1800" dirty="0"/>
              <a:t>»</a:t>
            </a:r>
          </a:p>
          <a:p>
            <a:pPr marL="0" indent="0">
              <a:buNone/>
            </a:pPr>
            <a:r>
              <a:rPr lang="fr-FR" sz="1800" b="1" dirty="0"/>
              <a:t>Consentement</a:t>
            </a:r>
            <a:r>
              <a:rPr lang="fr-FR" sz="1800" dirty="0"/>
              <a:t> des deux </a:t>
            </a:r>
            <a:r>
              <a:rPr lang="fr-FR" sz="1800" b="1" dirty="0"/>
              <a:t>sauf</a:t>
            </a:r>
            <a:r>
              <a:rPr lang="fr-FR" sz="1800" dirty="0"/>
              <a:t> si refus décrété abusif par juge </a:t>
            </a:r>
          </a:p>
          <a:p>
            <a:pPr marL="0" indent="0">
              <a:buNone/>
            </a:pPr>
            <a:r>
              <a:rPr lang="fr-FR" sz="1800" dirty="0"/>
              <a:t>Si actes relatifs à une </a:t>
            </a:r>
            <a:r>
              <a:rPr lang="fr-FR" sz="1800" b="1" dirty="0"/>
              <a:t>face de la clôture</a:t>
            </a:r>
            <a:r>
              <a:rPr lang="fr-FR" sz="1800" dirty="0"/>
              <a:t>, </a:t>
            </a:r>
            <a:r>
              <a:rPr lang="fr-FR" sz="1800" strike="sngStrike" dirty="0"/>
              <a:t>consentement de l’autre</a:t>
            </a:r>
            <a:r>
              <a:rPr lang="fr-FR" sz="1800" dirty="0"/>
              <a:t> pour la peindre, y faire enfoncements superficiels, y placer panneaux pub, etc</a:t>
            </a:r>
            <a:r>
              <a:rPr lang="fr-FR" sz="1800" b="1" dirty="0"/>
              <a:t>. </a:t>
            </a:r>
            <a:r>
              <a:rPr lang="fr-FR" sz="1800" dirty="0"/>
              <a:t>(consécration légale de </a:t>
            </a:r>
            <a:r>
              <a:rPr lang="fr-FR" sz="1800" b="1" dirty="0"/>
              <a:t>Cass., 3 février 1944, </a:t>
            </a:r>
            <a:r>
              <a:rPr lang="fr-FR" sz="1800" b="1" i="1" dirty="0"/>
              <a:t>Pas</a:t>
            </a:r>
            <a:r>
              <a:rPr lang="fr-FR" sz="1800" b="1" dirty="0"/>
              <a:t>., I., p.180</a:t>
            </a:r>
            <a:r>
              <a:rPr lang="fr-FR" sz="1800" dirty="0"/>
              <a:t>)</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48758D74-C077-D684-8A50-2C8B21265179}"/>
              </a:ext>
            </a:extLst>
          </p:cNvPr>
          <p:cNvSpPr/>
          <p:nvPr/>
        </p:nvSpPr>
        <p:spPr>
          <a:xfrm>
            <a:off x="5730876" y="5324118"/>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4" name="Flèche : droite 3">
            <a:extLst>
              <a:ext uri="{FF2B5EF4-FFF2-40B4-BE49-F238E27FC236}">
                <a16:creationId xmlns:a16="http://schemas.microsoft.com/office/drawing/2014/main" id="{FE409F80-DA9A-6F66-35E1-D1B237E52FBB}"/>
              </a:ext>
            </a:extLst>
          </p:cNvPr>
          <p:cNvSpPr/>
          <p:nvPr/>
        </p:nvSpPr>
        <p:spPr>
          <a:xfrm>
            <a:off x="5797599" y="4356017"/>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6" name="Flèche : droite 5">
            <a:extLst>
              <a:ext uri="{FF2B5EF4-FFF2-40B4-BE49-F238E27FC236}">
                <a16:creationId xmlns:a16="http://schemas.microsoft.com/office/drawing/2014/main" id="{7B548DF6-63FA-F3BE-837F-19A277E969D6}"/>
              </a:ext>
            </a:extLst>
          </p:cNvPr>
          <p:cNvSpPr/>
          <p:nvPr/>
        </p:nvSpPr>
        <p:spPr>
          <a:xfrm>
            <a:off x="5837522" y="1333122"/>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640473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04959" y="369499"/>
            <a:ext cx="4862447" cy="5770984"/>
          </a:xfrm>
        </p:spPr>
        <p:txBody>
          <a:bodyPr anchor="ctr">
            <a:noAutofit/>
          </a:bodyPr>
          <a:lstStyle/>
          <a:p>
            <a:endParaRPr lang="fr-BE" sz="1800" b="1" u="sng" dirty="0"/>
          </a:p>
          <a:p>
            <a:r>
              <a:rPr lang="fr-BE" sz="2000" b="1" u="sng" dirty="0"/>
              <a:t>Prérogatives ordinaires sur la clôture mitoyenne</a:t>
            </a:r>
          </a:p>
          <a:p>
            <a:pPr marL="0" indent="0">
              <a:buNone/>
            </a:pPr>
            <a:r>
              <a:rPr lang="fr-BE" sz="2000" b="0" i="0" dirty="0">
                <a:effectLst/>
              </a:rPr>
              <a:t>⚠️ Même si </a:t>
            </a:r>
            <a:r>
              <a:rPr lang="fr-FR" sz="2000" dirty="0"/>
              <a:t>actes relatifs à une </a:t>
            </a:r>
            <a:r>
              <a:rPr lang="fr-FR" sz="2000" b="1" dirty="0"/>
              <a:t>face de la clôture, </a:t>
            </a:r>
            <a:r>
              <a:rPr lang="fr-FR" sz="2000" dirty="0"/>
              <a:t>respect destination clôture </a:t>
            </a:r>
            <a:r>
              <a:rPr lang="fr-FR" sz="2000" b="1" dirty="0"/>
              <a:t>ET</a:t>
            </a:r>
            <a:r>
              <a:rPr lang="fr-FR" sz="2000" dirty="0"/>
              <a:t> sans porter atteinte droits autre copropriétaire</a:t>
            </a:r>
          </a:p>
          <a:p>
            <a:pPr marL="0" indent="0">
              <a:buNone/>
            </a:pPr>
            <a:r>
              <a:rPr lang="fr-BE" sz="2000" b="0" i="0" dirty="0">
                <a:effectLst/>
              </a:rPr>
              <a:t>⚠️ </a:t>
            </a:r>
            <a:r>
              <a:rPr lang="fr-BE" sz="2000" b="1" i="0" dirty="0">
                <a:effectLst/>
              </a:rPr>
              <a:t>Conventions</a:t>
            </a:r>
            <a:r>
              <a:rPr lang="fr-BE" sz="2000" b="0" i="0" dirty="0">
                <a:effectLst/>
              </a:rPr>
              <a:t> conclues par copropriétaire agissant </a:t>
            </a:r>
            <a:r>
              <a:rPr lang="fr-BE" sz="2000" b="1" i="0" dirty="0">
                <a:effectLst/>
              </a:rPr>
              <a:t>seul</a:t>
            </a:r>
            <a:r>
              <a:rPr lang="fr-BE" sz="2000" b="0" i="0" dirty="0">
                <a:effectLst/>
              </a:rPr>
              <a:t> et portant sur </a:t>
            </a:r>
            <a:r>
              <a:rPr lang="fr-BE" sz="2000" i="0" dirty="0">
                <a:effectLst/>
              </a:rPr>
              <a:t>la </a:t>
            </a:r>
            <a:r>
              <a:rPr lang="fr-FR" sz="2000" b="1" dirty="0"/>
              <a:t>face de la clôture qui ne regarde pas son fonds </a:t>
            </a:r>
            <a:r>
              <a:rPr lang="fr-FR" sz="2000" dirty="0"/>
              <a:t>sont valables mais </a:t>
            </a:r>
            <a:r>
              <a:rPr lang="fr-FR" sz="2000" b="1" dirty="0"/>
              <a:t>inopposables</a:t>
            </a:r>
            <a:r>
              <a:rPr lang="fr-FR" sz="2000" dirty="0"/>
              <a:t> à l’autre copropriétaire</a:t>
            </a:r>
            <a:endParaRPr lang="fr-BE" sz="2000" u="sng"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8516612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04959" y="369499"/>
            <a:ext cx="4862447" cy="5770984"/>
          </a:xfrm>
        </p:spPr>
        <p:txBody>
          <a:bodyPr anchor="ctr">
            <a:noAutofit/>
          </a:bodyPr>
          <a:lstStyle/>
          <a:p>
            <a:endParaRPr lang="fr-BE" sz="1800" b="1" u="sng" dirty="0"/>
          </a:p>
          <a:p>
            <a:r>
              <a:rPr lang="fr-BE" sz="2000" b="1" u="sng" dirty="0">
                <a:ea typeface="Calibri" panose="020F0502020204030204" pitchFamily="34" charset="0"/>
              </a:rPr>
              <a:t>Q</a:t>
            </a:r>
            <a:r>
              <a:rPr lang="fr-BE" sz="2000" b="1" u="sng" dirty="0">
                <a:effectLst/>
                <a:ea typeface="Calibri" panose="020F0502020204030204" pitchFamily="34" charset="0"/>
              </a:rPr>
              <a:t>ui peut agir contre un tiers qui porte atteinte à la clôture mitoyenne ? </a:t>
            </a:r>
          </a:p>
          <a:p>
            <a:pPr marL="0" indent="0">
              <a:buNone/>
            </a:pPr>
            <a:endParaRPr lang="fr-BE" sz="2000" b="1" u="sng" dirty="0">
              <a:effectLst/>
              <a:ea typeface="Calibri" panose="020F0502020204030204" pitchFamily="34" charset="0"/>
            </a:endParaRPr>
          </a:p>
          <a:p>
            <a:pPr marL="0" indent="0">
              <a:buNone/>
            </a:pPr>
            <a:r>
              <a:rPr lang="fr-FR" sz="2000" b="1" i="1" dirty="0" err="1"/>
              <a:t>Comm</a:t>
            </a:r>
            <a:r>
              <a:rPr lang="fr-FR" sz="2000" b="1" i="1" dirty="0"/>
              <a:t>. Mons, 24 juin 1999, </a:t>
            </a:r>
            <a:r>
              <a:rPr lang="fr-FR" sz="2000" b="1" i="1" dirty="0" err="1"/>
              <a:t>somm</a:t>
            </a:r>
            <a:r>
              <a:rPr lang="fr-FR" sz="2000" b="1" i="1" dirty="0"/>
              <a:t>., J.L.M.B. 00/43 </a:t>
            </a:r>
            <a:r>
              <a:rPr lang="fr-FR" sz="2000" dirty="0"/>
              <a:t>: « </a:t>
            </a:r>
            <a:r>
              <a:rPr lang="fr-BE" sz="2000" b="1" i="1" dirty="0">
                <a:solidFill>
                  <a:srgbClr val="FF0000"/>
                </a:solidFill>
                <a:effectLst/>
                <a:ea typeface="Calibri" panose="020F0502020204030204" pitchFamily="34" charset="0"/>
              </a:rPr>
              <a:t>chaque copropriétaire est recevable à solliciter auprès d’un tiers la réparation du dommage affectant sa part, voire à réclamer l’exécution en nature de travaux affectant l’intégralité de la chose commune</a:t>
            </a:r>
            <a:r>
              <a:rPr lang="fr-BE" sz="2000" i="1" dirty="0">
                <a:effectLst/>
                <a:ea typeface="Calibri" panose="020F0502020204030204" pitchFamily="34" charset="0"/>
              </a:rPr>
              <a:t>, compte tenu du caractère indivisible de l’objet d’une telle demande. Toutefois, dans le cadre d’une </a:t>
            </a:r>
            <a:r>
              <a:rPr lang="fr-BE" sz="2000" b="1" i="1" dirty="0">
                <a:solidFill>
                  <a:srgbClr val="FF0000"/>
                </a:solidFill>
                <a:effectLst/>
                <a:ea typeface="Calibri" panose="020F0502020204030204" pitchFamily="34" charset="0"/>
              </a:rPr>
              <a:t>indemnisation par équivalent</a:t>
            </a:r>
            <a:r>
              <a:rPr lang="fr-BE" sz="2000" i="1" dirty="0">
                <a:effectLst/>
                <a:ea typeface="Calibri" panose="020F0502020204030204" pitchFamily="34" charset="0"/>
              </a:rPr>
              <a:t>, le copropriétaire a l’obligation de </a:t>
            </a:r>
            <a:r>
              <a:rPr lang="fr-BE" sz="2000" b="1" i="1" dirty="0">
                <a:solidFill>
                  <a:srgbClr val="FF0000"/>
                </a:solidFill>
                <a:effectLst/>
                <a:ea typeface="Calibri" panose="020F0502020204030204" pitchFamily="34" charset="0"/>
              </a:rPr>
              <a:t>limiter sa demande en proportion de la part dont il est titulaire </a:t>
            </a:r>
            <a:r>
              <a:rPr lang="fr-BE" sz="2000" dirty="0">
                <a:effectLst/>
                <a:ea typeface="Calibri" panose="020F0502020204030204" pitchFamily="34" charset="0"/>
              </a:rPr>
              <a:t>»</a:t>
            </a:r>
          </a:p>
          <a:p>
            <a:pPr marL="0" indent="0">
              <a:buNone/>
            </a:pPr>
            <a:endParaRPr lang="fr-FR" sz="20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E06CE566-94EA-0E90-63FB-13B42B5B6EB7}"/>
              </a:ext>
            </a:extLst>
          </p:cNvPr>
          <p:cNvSpPr/>
          <p:nvPr/>
        </p:nvSpPr>
        <p:spPr>
          <a:xfrm>
            <a:off x="5665869" y="2043498"/>
            <a:ext cx="58020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099300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1800" b="1" u="sng" dirty="0"/>
              <a:t>Prérogatives spéciales sur le mur mitoyen (</a:t>
            </a:r>
            <a:r>
              <a:rPr lang="fr-BE" sz="1800" b="1" u="sng" dirty="0">
                <a:highlight>
                  <a:srgbClr val="FFFF00"/>
                </a:highlight>
              </a:rPr>
              <a:t>art. 3.111, </a:t>
            </a:r>
            <a:r>
              <a:rPr lang="fr-BE" sz="1800" b="1" u="sng" dirty="0" err="1">
                <a:highlight>
                  <a:srgbClr val="FFFF00"/>
                </a:highlight>
              </a:rPr>
              <a:t>C.civ</a:t>
            </a:r>
            <a:r>
              <a:rPr lang="fr-BE" sz="1800" b="1" dirty="0">
                <a:highlight>
                  <a:srgbClr val="FFFF00"/>
                </a:highlight>
              </a:rPr>
              <a:t>.</a:t>
            </a:r>
            <a:r>
              <a:rPr lang="fr-BE" sz="1800" b="1" dirty="0"/>
              <a:t>)</a:t>
            </a:r>
          </a:p>
          <a:p>
            <a:pPr marL="0" indent="0">
              <a:buNone/>
            </a:pPr>
            <a:r>
              <a:rPr lang="fr-BE" sz="2000" b="1" u="sng" dirty="0"/>
              <a:t>Appui et enfoncement</a:t>
            </a:r>
          </a:p>
          <a:p>
            <a:pPr marL="0" indent="0">
              <a:buNone/>
            </a:pPr>
            <a:r>
              <a:rPr lang="fr-BE" sz="2000" b="1" dirty="0"/>
              <a:t>Art. 3.111, al. 1</a:t>
            </a:r>
            <a:r>
              <a:rPr lang="fr-BE" sz="2000" b="1" baseline="30000" dirty="0"/>
              <a:t>er</a:t>
            </a:r>
            <a:r>
              <a:rPr lang="fr-BE" sz="2000" b="1" dirty="0"/>
              <a:t> </a:t>
            </a:r>
            <a:r>
              <a:rPr lang="fr-BE" sz="2000" b="1" dirty="0" err="1"/>
              <a:t>C.civ</a:t>
            </a:r>
            <a:r>
              <a:rPr lang="fr-BE" sz="2000" b="1" dirty="0"/>
              <a:t>. : « </a:t>
            </a:r>
            <a:r>
              <a:rPr lang="fr-FR" sz="2000" b="1" i="1" dirty="0">
                <a:solidFill>
                  <a:srgbClr val="FF0000"/>
                </a:solidFill>
              </a:rPr>
              <a:t>Chaque copropriétaire peut </a:t>
            </a:r>
            <a:r>
              <a:rPr lang="fr-FR" sz="2000" i="1" dirty="0"/>
              <a:t>faire </a:t>
            </a:r>
            <a:r>
              <a:rPr lang="fr-FR" sz="2000" b="1" i="1" dirty="0">
                <a:solidFill>
                  <a:srgbClr val="FF0000"/>
                </a:solidFill>
              </a:rPr>
              <a:t>bâtir</a:t>
            </a:r>
            <a:r>
              <a:rPr lang="fr-FR" sz="2000" i="1" dirty="0"/>
              <a:t> </a:t>
            </a:r>
            <a:r>
              <a:rPr lang="fr-FR" sz="2000" b="1" i="1" dirty="0">
                <a:solidFill>
                  <a:srgbClr val="FF0000"/>
                </a:solidFill>
              </a:rPr>
              <a:t>contre un mur mitoyen et y placer tout ouvrage ou plantation jusqu'à la moitié de son épaisseur</a:t>
            </a:r>
            <a:r>
              <a:rPr lang="fr-FR" sz="2000" i="1" dirty="0"/>
              <a:t>, </a:t>
            </a:r>
            <a:r>
              <a:rPr lang="fr-FR" sz="2000" b="1" i="1" dirty="0">
                <a:solidFill>
                  <a:srgbClr val="FF0000"/>
                </a:solidFill>
              </a:rPr>
              <a:t>moyennant l</a:t>
            </a:r>
            <a:r>
              <a:rPr lang="fr-FR" sz="2000" b="1" i="1" u="sng" dirty="0">
                <a:solidFill>
                  <a:srgbClr val="FF0000"/>
                </a:solidFill>
              </a:rPr>
              <a:t>'accord </a:t>
            </a:r>
            <a:r>
              <a:rPr lang="fr-FR" sz="2000" b="1" i="1" dirty="0">
                <a:solidFill>
                  <a:srgbClr val="FF0000"/>
                </a:solidFill>
              </a:rPr>
              <a:t>préalable du copropriétaire voisin </a:t>
            </a:r>
            <a:r>
              <a:rPr lang="fr-FR" sz="2000" i="1" dirty="0"/>
              <a:t>ou, en cas de </a:t>
            </a:r>
            <a:r>
              <a:rPr lang="fr-FR" sz="2000" b="1" i="1" dirty="0">
                <a:solidFill>
                  <a:srgbClr val="FF0000"/>
                </a:solidFill>
              </a:rPr>
              <a:t>refus</a:t>
            </a:r>
            <a:r>
              <a:rPr lang="fr-FR" sz="2000" i="1" dirty="0"/>
              <a:t>, après avoir </a:t>
            </a:r>
            <a:r>
              <a:rPr lang="fr-FR" sz="2000" b="1" i="1" dirty="0">
                <a:solidFill>
                  <a:srgbClr val="FF0000"/>
                </a:solidFill>
              </a:rPr>
              <a:t>fait régler par </a:t>
            </a:r>
            <a:r>
              <a:rPr lang="fr-FR" sz="2000" b="1" i="1" u="sng" dirty="0">
                <a:solidFill>
                  <a:srgbClr val="FF0000"/>
                </a:solidFill>
              </a:rPr>
              <a:t>jugement</a:t>
            </a:r>
            <a:r>
              <a:rPr lang="fr-FR" sz="2000" i="1" dirty="0"/>
              <a:t> les </a:t>
            </a:r>
            <a:r>
              <a:rPr lang="fr-FR" sz="2000" b="1" i="1" dirty="0">
                <a:solidFill>
                  <a:srgbClr val="FF0000"/>
                </a:solidFill>
              </a:rPr>
              <a:t>modalités nécessaires pour que cela ne nuise pas aux droits de l'autre</a:t>
            </a:r>
            <a:r>
              <a:rPr lang="fr-FR" sz="2000" i="1" dirty="0"/>
              <a:t>. </a:t>
            </a:r>
            <a:r>
              <a:rPr lang="fr-FR" sz="2000" dirty="0"/>
              <a:t>»</a:t>
            </a:r>
          </a:p>
          <a:p>
            <a:pPr marL="0" indent="0">
              <a:buNone/>
            </a:pPr>
            <a:r>
              <a:rPr lang="fr-BE" sz="2000" dirty="0"/>
              <a:t>Les termes appui et enfoncement </a:t>
            </a:r>
            <a:r>
              <a:rPr lang="fr-BE" sz="2000" strike="sngStrike" dirty="0"/>
              <a:t>mentionnés dans loi </a:t>
            </a:r>
            <a:r>
              <a:rPr lang="fr-BE" sz="2000" dirty="0"/>
              <a:t>(&gt;&lt; art. 662 ancien </a:t>
            </a:r>
            <a:r>
              <a:rPr lang="fr-BE" sz="2000" dirty="0" err="1"/>
              <a:t>C.civ</a:t>
            </a:r>
            <a:r>
              <a:rPr lang="fr-BE" sz="2000" dirty="0"/>
              <a:t>) </a:t>
            </a:r>
            <a:r>
              <a:rPr lang="fr-BE" sz="2000" b="1" dirty="0"/>
              <a:t>MAIS</a:t>
            </a:r>
            <a:r>
              <a:rPr lang="fr-BE" sz="2000" dirty="0"/>
              <a:t> mentionnés dans </a:t>
            </a:r>
            <a:r>
              <a:rPr lang="fr-BE" sz="2000" i="1" dirty="0">
                <a:highlight>
                  <a:srgbClr val="FFFFFF"/>
                </a:highlight>
              </a:rPr>
              <a:t>Doc., </a:t>
            </a:r>
            <a:r>
              <a:rPr lang="fr-BE" sz="2000" dirty="0">
                <a:highlight>
                  <a:srgbClr val="FFFFFF"/>
                </a:highlight>
              </a:rPr>
              <a:t>Ch., 2019-2020, n°54-3623/001, p.205.</a:t>
            </a:r>
          </a:p>
          <a:p>
            <a:pPr marL="0" indent="0">
              <a:buNone/>
            </a:pPr>
            <a:r>
              <a:rPr lang="fr-BE" sz="2000" dirty="0">
                <a:highlight>
                  <a:srgbClr val="FFFFFF"/>
                </a:highlight>
              </a:rPr>
              <a:t>Enfoncement ne peut dépasser la profondeur indiquée</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674557" y="1355431"/>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7" name="Flèche : droite 6">
            <a:extLst>
              <a:ext uri="{FF2B5EF4-FFF2-40B4-BE49-F238E27FC236}">
                <a16:creationId xmlns:a16="http://schemas.microsoft.com/office/drawing/2014/main" id="{BD55893E-BA3F-E933-A5AF-A4245959E626}"/>
              </a:ext>
            </a:extLst>
          </p:cNvPr>
          <p:cNvSpPr/>
          <p:nvPr/>
        </p:nvSpPr>
        <p:spPr>
          <a:xfrm>
            <a:off x="5743170" y="4493325"/>
            <a:ext cx="5769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 droite 8">
            <a:extLst>
              <a:ext uri="{FF2B5EF4-FFF2-40B4-BE49-F238E27FC236}">
                <a16:creationId xmlns:a16="http://schemas.microsoft.com/office/drawing/2014/main" id="{02D31DAD-544A-CA81-A066-0FCCB10F0285}"/>
              </a:ext>
            </a:extLst>
          </p:cNvPr>
          <p:cNvSpPr/>
          <p:nvPr/>
        </p:nvSpPr>
        <p:spPr>
          <a:xfrm>
            <a:off x="5747293" y="5607007"/>
            <a:ext cx="5769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73001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5152" y="402156"/>
            <a:ext cx="4862447" cy="5770984"/>
          </a:xfrm>
        </p:spPr>
        <p:txBody>
          <a:bodyPr anchor="ctr">
            <a:noAutofit/>
          </a:bodyPr>
          <a:lstStyle/>
          <a:p>
            <a:endParaRPr lang="fr-BE" sz="1800" b="1" u="sng" dirty="0"/>
          </a:p>
          <a:p>
            <a:r>
              <a:rPr lang="fr-BE" sz="1600" b="1" u="sng" dirty="0"/>
              <a:t>Prérogatives spéciales sur le mur mitoyen (</a:t>
            </a:r>
            <a:r>
              <a:rPr lang="fr-BE" sz="1600" b="1" u="sng" dirty="0">
                <a:highlight>
                  <a:srgbClr val="FFFF00"/>
                </a:highlight>
              </a:rPr>
              <a:t>art. 3.111, </a:t>
            </a:r>
            <a:r>
              <a:rPr lang="fr-BE" sz="1600" b="1" u="sng" dirty="0" err="1">
                <a:highlight>
                  <a:srgbClr val="FFFF00"/>
                </a:highlight>
              </a:rPr>
              <a:t>C.civ</a:t>
            </a:r>
            <a:r>
              <a:rPr lang="fr-BE" sz="1600" b="1" dirty="0"/>
              <a:t>.)</a:t>
            </a:r>
          </a:p>
          <a:p>
            <a:pPr marL="0" indent="0">
              <a:buNone/>
            </a:pPr>
            <a:r>
              <a:rPr lang="fr-BE" sz="1600" b="1" u="sng" dirty="0"/>
              <a:t>Exhaussement</a:t>
            </a:r>
          </a:p>
          <a:p>
            <a:pPr marL="0" indent="0">
              <a:buNone/>
            </a:pPr>
            <a:endParaRPr lang="fr-BE" sz="1600" b="1" u="sng" dirty="0"/>
          </a:p>
          <a:p>
            <a:pPr marL="0" lvl="0" indent="0">
              <a:lnSpc>
                <a:spcPct val="107000"/>
              </a:lnSpc>
              <a:spcAft>
                <a:spcPts val="800"/>
              </a:spcAft>
              <a:buNone/>
              <a:tabLst>
                <a:tab pos="457200" algn="l"/>
              </a:tabLst>
            </a:pPr>
            <a:r>
              <a:rPr lang="fr-BE" sz="1600" kern="0" dirty="0">
                <a:effectLst/>
                <a:highlight>
                  <a:srgbClr val="FFFF00"/>
                </a:highlight>
                <a:ea typeface="Times New Roman" panose="02020603050405020304" pitchFamily="18" charset="0"/>
                <a:cs typeface="Times New Roman" panose="02020603050405020304" pitchFamily="18" charset="0"/>
              </a:rPr>
              <a:t>Art. 658 de l’ancien Code civil </a:t>
            </a:r>
            <a:r>
              <a:rPr lang="fr-BE" sz="1600" kern="0" dirty="0">
                <a:effectLst/>
                <a:highlight>
                  <a:srgbClr val="FFFFFF"/>
                </a:highlight>
                <a:ea typeface="Times New Roman" panose="02020603050405020304" pitchFamily="18" charset="0"/>
                <a:cs typeface="Times New Roman" panose="02020603050405020304" pitchFamily="18" charset="0"/>
              </a:rPr>
              <a:t>: </a:t>
            </a:r>
            <a:r>
              <a:rPr lang="fr-FR" sz="1600" i="1" kern="0" dirty="0">
                <a:effectLst/>
                <a:highlight>
                  <a:srgbClr val="FFFFFF"/>
                </a:highlight>
                <a:ea typeface="Times New Roman" panose="02020603050405020304" pitchFamily="18" charset="0"/>
                <a:cs typeface="Times New Roman" panose="02020603050405020304" pitchFamily="18" charset="0"/>
              </a:rPr>
              <a:t>« </a:t>
            </a:r>
            <a:r>
              <a:rPr lang="fr-FR" sz="1600" b="1" i="1" kern="0" dirty="0">
                <a:solidFill>
                  <a:srgbClr val="FF0000"/>
                </a:solidFill>
                <a:effectLst/>
                <a:highlight>
                  <a:srgbClr val="FFFFFF"/>
                </a:highlight>
                <a:ea typeface="Times New Roman" panose="02020603050405020304" pitchFamily="18" charset="0"/>
                <a:cs typeface="Times New Roman" panose="02020603050405020304" pitchFamily="18" charset="0"/>
              </a:rPr>
              <a:t>Tout copropriétaire peut faire exhausser le mur mitoyen; mais il doit payer seul la dépense de l'exhaussement</a:t>
            </a:r>
            <a:r>
              <a:rPr lang="fr-FR" sz="1600" i="1" kern="0" dirty="0">
                <a:effectLst/>
                <a:highlight>
                  <a:srgbClr val="FFFFFF"/>
                </a:highlight>
                <a:ea typeface="Times New Roman" panose="02020603050405020304" pitchFamily="18" charset="0"/>
                <a:cs typeface="Times New Roman" panose="02020603050405020304" pitchFamily="18" charset="0"/>
              </a:rPr>
              <a:t>, les </a:t>
            </a:r>
            <a:r>
              <a:rPr lang="fr-FR" sz="1600" b="1" i="1" kern="0" dirty="0">
                <a:solidFill>
                  <a:srgbClr val="FF0000"/>
                </a:solidFill>
                <a:effectLst/>
                <a:highlight>
                  <a:srgbClr val="FFFFFF"/>
                </a:highlight>
                <a:ea typeface="Times New Roman" panose="02020603050405020304" pitchFamily="18" charset="0"/>
                <a:cs typeface="Times New Roman" panose="02020603050405020304" pitchFamily="18" charset="0"/>
              </a:rPr>
              <a:t>réparations d'entretien au-dessus de la hauteur de la clôture commune,</a:t>
            </a:r>
            <a:r>
              <a:rPr lang="fr-FR" sz="1600" i="1" kern="0" dirty="0">
                <a:effectLst/>
                <a:highlight>
                  <a:srgbClr val="FFFFFF"/>
                </a:highlight>
                <a:ea typeface="Times New Roman" panose="02020603050405020304" pitchFamily="18" charset="0"/>
                <a:cs typeface="Times New Roman" panose="02020603050405020304" pitchFamily="18" charset="0"/>
              </a:rPr>
              <a:t> et en outre </a:t>
            </a:r>
            <a:r>
              <a:rPr lang="fr-FR" sz="1600" b="1" i="1" kern="0" dirty="0">
                <a:solidFill>
                  <a:srgbClr val="FF0000"/>
                </a:solidFill>
                <a:effectLst/>
                <a:highlight>
                  <a:srgbClr val="FFFFFF"/>
                </a:highlight>
                <a:ea typeface="Times New Roman" panose="02020603050405020304" pitchFamily="18" charset="0"/>
                <a:cs typeface="Times New Roman" panose="02020603050405020304" pitchFamily="18" charset="0"/>
              </a:rPr>
              <a:t>l'indemnité de la charge en raison de l'exhaussement et suivant la valeur</a:t>
            </a:r>
            <a:r>
              <a:rPr lang="fr-FR" sz="1600" i="1" kern="0" dirty="0">
                <a:effectLst/>
                <a:highlight>
                  <a:srgbClr val="FFFFFF"/>
                </a:highlight>
                <a:ea typeface="Times New Roman" panose="02020603050405020304" pitchFamily="18" charset="0"/>
                <a:cs typeface="Times New Roman" panose="02020603050405020304" pitchFamily="18" charset="0"/>
              </a:rPr>
              <a:t>.»</a:t>
            </a:r>
            <a:endParaRPr lang="fr-BE" sz="1600" i="1" kern="100" dirty="0">
              <a:highlight>
                <a:srgbClr val="FFFFFF"/>
              </a:highlight>
              <a:ea typeface="Times New Roman" panose="02020603050405020304" pitchFamily="18" charset="0"/>
              <a:cs typeface="Times New Roman" panose="02020603050405020304" pitchFamily="18" charset="0"/>
            </a:endParaRPr>
          </a:p>
          <a:p>
            <a:pPr marL="0" lvl="0" indent="0">
              <a:lnSpc>
                <a:spcPct val="107000"/>
              </a:lnSpc>
              <a:spcAft>
                <a:spcPts val="800"/>
              </a:spcAft>
              <a:buNone/>
              <a:tabLst>
                <a:tab pos="457200" algn="l"/>
              </a:tabLst>
            </a:pPr>
            <a:r>
              <a:rPr lang="fr-BE" sz="1600" kern="0" dirty="0">
                <a:effectLst/>
                <a:highlight>
                  <a:srgbClr val="FFFF00"/>
                </a:highlight>
                <a:ea typeface="Times New Roman" panose="02020603050405020304" pitchFamily="18" charset="0"/>
                <a:cs typeface="Times New Roman" panose="02020603050405020304" pitchFamily="18" charset="0"/>
              </a:rPr>
              <a:t>Art. 659 de l’ancien Code civil </a:t>
            </a:r>
            <a:r>
              <a:rPr lang="fr-BE" sz="1600" kern="0" dirty="0">
                <a:effectLst/>
                <a:highlight>
                  <a:srgbClr val="FFFFFF"/>
                </a:highlight>
                <a:ea typeface="Times New Roman" panose="02020603050405020304" pitchFamily="18" charset="0"/>
                <a:cs typeface="Times New Roman" panose="02020603050405020304" pitchFamily="18" charset="0"/>
              </a:rPr>
              <a:t>: </a:t>
            </a:r>
            <a:r>
              <a:rPr lang="fr-FR" sz="1600" i="1" kern="0" dirty="0">
                <a:effectLst/>
                <a:highlight>
                  <a:srgbClr val="FFFFFF"/>
                </a:highlight>
                <a:ea typeface="Times New Roman" panose="02020603050405020304" pitchFamily="18" charset="0"/>
                <a:cs typeface="Times New Roman" panose="02020603050405020304" pitchFamily="18" charset="0"/>
              </a:rPr>
              <a:t>« </a:t>
            </a:r>
            <a:r>
              <a:rPr lang="fr-FR" sz="1600" b="1" i="1" kern="0" dirty="0">
                <a:solidFill>
                  <a:srgbClr val="FF0000"/>
                </a:solidFill>
                <a:effectLst/>
                <a:highlight>
                  <a:srgbClr val="FFFFFF"/>
                </a:highlight>
                <a:ea typeface="Times New Roman" panose="02020603050405020304" pitchFamily="18" charset="0"/>
                <a:cs typeface="Times New Roman" panose="02020603050405020304" pitchFamily="18" charset="0"/>
              </a:rPr>
              <a:t>Si le mur mitoyen n'est pas en état de supporter l'exhaussement, celui qui veut l'exhausser doit le faire reconstruire en entier à ses frais, et l'excédent d'épaisseur doit se prendre de son côté</a:t>
            </a:r>
            <a:r>
              <a:rPr lang="fr-FR" sz="1600" i="1" kern="0" dirty="0">
                <a:effectLst/>
                <a:highlight>
                  <a:srgbClr val="FFFFFF"/>
                </a:highlight>
                <a:ea typeface="Times New Roman" panose="02020603050405020304" pitchFamily="18" charset="0"/>
                <a:cs typeface="Times New Roman" panose="02020603050405020304" pitchFamily="18" charset="0"/>
              </a:rPr>
              <a:t>.»</a:t>
            </a:r>
            <a:endParaRPr lang="fr-BE" sz="1600" kern="100" dirty="0">
              <a:effectLst/>
              <a:highlight>
                <a:srgbClr val="FFFFFF"/>
              </a:highlight>
              <a:ea typeface="Aptos" panose="020B0004020202020204" pitchFamily="34" charset="0"/>
              <a:cs typeface="Times New Roman" panose="02020603050405020304" pitchFamily="18" charset="0"/>
            </a:endParaRPr>
          </a:p>
          <a:p>
            <a:pPr marL="0" indent="0">
              <a:lnSpc>
                <a:spcPct val="107000"/>
              </a:lnSpc>
              <a:spcAft>
                <a:spcPts val="800"/>
              </a:spcAft>
              <a:buNone/>
            </a:pPr>
            <a:r>
              <a:rPr lang="fr-BE" sz="1600" kern="0" dirty="0">
                <a:effectLst/>
                <a:highlight>
                  <a:srgbClr val="FFFF00"/>
                </a:highlight>
                <a:ea typeface="Times New Roman" panose="02020603050405020304" pitchFamily="18" charset="0"/>
                <a:cs typeface="Times New Roman" panose="02020603050405020304" pitchFamily="18" charset="0"/>
              </a:rPr>
              <a:t>Art. 660 de l’ancien Code civil </a:t>
            </a:r>
            <a:r>
              <a:rPr lang="fr-BE" sz="1600" kern="0" dirty="0">
                <a:effectLst/>
                <a:highlight>
                  <a:srgbClr val="FFFFFF"/>
                </a:highlight>
                <a:ea typeface="Times New Roman" panose="02020603050405020304" pitchFamily="18" charset="0"/>
                <a:cs typeface="Times New Roman" panose="02020603050405020304" pitchFamily="18" charset="0"/>
              </a:rPr>
              <a:t>: </a:t>
            </a:r>
            <a:r>
              <a:rPr lang="fr-BE" sz="1600" kern="100" dirty="0">
                <a:highlight>
                  <a:srgbClr val="FFFFFF"/>
                </a:highlight>
                <a:ea typeface="Times New Roman" panose="02020603050405020304" pitchFamily="18" charset="0"/>
                <a:cs typeface="Times New Roman" panose="02020603050405020304" pitchFamily="18" charset="0"/>
              </a:rPr>
              <a:t> </a:t>
            </a:r>
            <a:r>
              <a:rPr lang="fr-FR" sz="1600" i="1" kern="0" dirty="0">
                <a:effectLst/>
                <a:highlight>
                  <a:srgbClr val="FFFFFF"/>
                </a:highlight>
                <a:ea typeface="Times New Roman" panose="02020603050405020304" pitchFamily="18" charset="0"/>
                <a:cs typeface="Times New Roman" panose="02020603050405020304" pitchFamily="18" charset="0"/>
              </a:rPr>
              <a:t>« </a:t>
            </a:r>
            <a:r>
              <a:rPr lang="fr-FR" sz="1600" b="1" i="1" kern="0" dirty="0">
                <a:solidFill>
                  <a:srgbClr val="FF0000"/>
                </a:solidFill>
                <a:effectLst/>
                <a:highlight>
                  <a:srgbClr val="FFFFFF"/>
                </a:highlight>
                <a:ea typeface="Times New Roman" panose="02020603050405020304" pitchFamily="18" charset="0"/>
                <a:cs typeface="Times New Roman" panose="02020603050405020304" pitchFamily="18" charset="0"/>
              </a:rPr>
              <a:t>Le voisin qui n'a pas contribué à l'exhaussement, peut en acquérir la mitoyenneté en payant la moitié de la dépense qu'il a coûté, et la valeur de la moitié du sol fourni pour l'excédent d'épaisseur, s'il y en a.</a:t>
            </a:r>
            <a:r>
              <a:rPr lang="fr-FR" sz="1600" i="1" kern="0" dirty="0">
                <a:effectLst/>
                <a:highlight>
                  <a:srgbClr val="FFFFFF"/>
                </a:highlight>
                <a:ea typeface="Times New Roman" panose="02020603050405020304" pitchFamily="18" charset="0"/>
                <a:cs typeface="Times New Roman" panose="02020603050405020304" pitchFamily="18" charset="0"/>
              </a:rPr>
              <a:t> »</a:t>
            </a:r>
            <a:endParaRPr lang="fr-BE" sz="1600" kern="100" dirty="0">
              <a:effectLst/>
              <a:highlight>
                <a:srgbClr val="FFFFFF"/>
              </a:highlight>
              <a:ea typeface="Aptos" panose="020B0004020202020204" pitchFamily="34" charset="0"/>
              <a:cs typeface="Times New Roman" panose="02020603050405020304" pitchFamily="18" charset="0"/>
            </a:endParaRPr>
          </a:p>
          <a:p>
            <a:pPr marL="0" indent="0">
              <a:buNone/>
            </a:pPr>
            <a:endParaRPr lang="fr-BE" sz="2000" b="1" u="sng"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807527" y="695426"/>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7" name="Flèche : droite 6">
            <a:extLst>
              <a:ext uri="{FF2B5EF4-FFF2-40B4-BE49-F238E27FC236}">
                <a16:creationId xmlns:a16="http://schemas.microsoft.com/office/drawing/2014/main" id="{BD55893E-BA3F-E933-A5AF-A4245959E626}"/>
              </a:ext>
            </a:extLst>
          </p:cNvPr>
          <p:cNvSpPr/>
          <p:nvPr/>
        </p:nvSpPr>
        <p:spPr>
          <a:xfrm>
            <a:off x="6144075" y="1443790"/>
            <a:ext cx="34881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 droite 3">
            <a:extLst>
              <a:ext uri="{FF2B5EF4-FFF2-40B4-BE49-F238E27FC236}">
                <a16:creationId xmlns:a16="http://schemas.microsoft.com/office/drawing/2014/main" id="{827EA87B-7C0D-A4BC-7C48-91D0C1A964F3}"/>
              </a:ext>
            </a:extLst>
          </p:cNvPr>
          <p:cNvSpPr/>
          <p:nvPr/>
        </p:nvSpPr>
        <p:spPr>
          <a:xfrm>
            <a:off x="6095999" y="3287648"/>
            <a:ext cx="34881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Flèche : droite 4">
            <a:extLst>
              <a:ext uri="{FF2B5EF4-FFF2-40B4-BE49-F238E27FC236}">
                <a16:creationId xmlns:a16="http://schemas.microsoft.com/office/drawing/2014/main" id="{E6BF6994-5CAC-2EC6-090A-9C41DCE0D28A}"/>
              </a:ext>
            </a:extLst>
          </p:cNvPr>
          <p:cNvSpPr/>
          <p:nvPr/>
        </p:nvSpPr>
        <p:spPr>
          <a:xfrm>
            <a:off x="6152269" y="4529510"/>
            <a:ext cx="34881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123960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5152" y="402156"/>
            <a:ext cx="4862447" cy="5770984"/>
          </a:xfrm>
        </p:spPr>
        <p:txBody>
          <a:bodyPr anchor="ctr">
            <a:noAutofit/>
          </a:bodyPr>
          <a:lstStyle/>
          <a:p>
            <a:endParaRPr lang="fr-BE" sz="1800" b="1" u="sng" dirty="0"/>
          </a:p>
          <a:p>
            <a:r>
              <a:rPr lang="fr-BE" sz="2000" b="1" u="sng" dirty="0"/>
              <a:t>Prérogatives spéciales sur le mur mitoyen (</a:t>
            </a:r>
            <a:r>
              <a:rPr lang="fr-BE" sz="2000" b="1" u="sng" dirty="0">
                <a:highlight>
                  <a:srgbClr val="FFFF00"/>
                </a:highlight>
              </a:rPr>
              <a:t>art. 3.111, </a:t>
            </a:r>
            <a:r>
              <a:rPr lang="fr-BE" sz="2000" b="1" u="sng" dirty="0" err="1">
                <a:highlight>
                  <a:srgbClr val="FFFF00"/>
                </a:highlight>
              </a:rPr>
              <a:t>C.civ</a:t>
            </a:r>
            <a:r>
              <a:rPr lang="fr-BE" sz="2000" b="1" dirty="0"/>
              <a:t>.)</a:t>
            </a:r>
          </a:p>
          <a:p>
            <a:pPr marL="0" indent="0">
              <a:buNone/>
            </a:pPr>
            <a:endParaRPr lang="fr-BE" sz="2000" b="1" dirty="0"/>
          </a:p>
          <a:p>
            <a:pPr marL="0" indent="0">
              <a:buNone/>
            </a:pPr>
            <a:r>
              <a:rPr lang="fr-BE" sz="2000" b="1" u="sng" dirty="0"/>
              <a:t>Exhaussement</a:t>
            </a:r>
          </a:p>
          <a:p>
            <a:pPr marL="0" indent="0">
              <a:buNone/>
            </a:pPr>
            <a:r>
              <a:rPr lang="fr-BE" sz="2000" b="1" dirty="0"/>
              <a:t>Art. 3.111, al. 2 </a:t>
            </a:r>
            <a:r>
              <a:rPr lang="fr-BE" sz="2000" b="1" dirty="0" err="1"/>
              <a:t>C.civ</a:t>
            </a:r>
            <a:r>
              <a:rPr lang="fr-BE" sz="2000" b="1" dirty="0"/>
              <a:t>. : « </a:t>
            </a:r>
            <a:r>
              <a:rPr lang="fr-FR" sz="2000" b="1" i="1" dirty="0">
                <a:solidFill>
                  <a:srgbClr val="FF0000"/>
                </a:solidFill>
              </a:rPr>
              <a:t>Tout copropriétaire peut faire exhausser le mur mitoyen, à charge de supporter les dépenses liées à l'exhaussement et, le cas échéant, une indemnité pour la charge en résultant.</a:t>
            </a:r>
            <a:r>
              <a:rPr lang="fr-FR" sz="2000" i="1" dirty="0"/>
              <a:t> </a:t>
            </a:r>
            <a:r>
              <a:rPr lang="fr-FR" sz="2000" dirty="0"/>
              <a:t>»</a:t>
            </a:r>
          </a:p>
          <a:p>
            <a:pPr marL="0" indent="0">
              <a:buNone/>
            </a:pPr>
            <a:endParaRPr lang="fr-FR" sz="2000" dirty="0"/>
          </a:p>
          <a:p>
            <a:pPr marL="0" indent="0">
              <a:buNone/>
            </a:pPr>
            <a:r>
              <a:rPr lang="fr-BE" sz="2000" dirty="0"/>
              <a:t>Indemnité si la partie basse du mur mitoyen se trouverait fragilisée par exhaussement et donc surcroit d’entretien et réparations</a:t>
            </a:r>
          </a:p>
          <a:p>
            <a:pPr marL="0" indent="0">
              <a:buNone/>
            </a:pPr>
            <a:r>
              <a:rPr lang="fr-BE" sz="2000" b="1" dirty="0">
                <a:highlight>
                  <a:srgbClr val="FFFFFF"/>
                </a:highlight>
              </a:rPr>
              <a:t>Accord du copropriétaire voisin requis ? </a:t>
            </a:r>
            <a:r>
              <a:rPr lang="fr-BE" sz="2000" dirty="0">
                <a:highlight>
                  <a:srgbClr val="FFFFFF"/>
                </a:highlight>
              </a:rPr>
              <a:t>Pas prévu expressément par le Code mais concertation avec voisin inéluctable (et </a:t>
            </a:r>
            <a:r>
              <a:rPr lang="fr-BE" sz="2000" dirty="0">
                <a:solidFill>
                  <a:srgbClr val="FF0000"/>
                </a:solidFill>
                <a:highlight>
                  <a:srgbClr val="FFFFFF"/>
                </a:highlight>
              </a:rPr>
              <a:t>certainement opportune</a:t>
            </a:r>
            <a:r>
              <a:rPr lang="fr-BE" sz="2000" dirty="0">
                <a:highlight>
                  <a:srgbClr val="FFFFFF"/>
                </a:highlight>
              </a:rPr>
              <a:t>)</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808813" y="1875612"/>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7" name="Flèche : droite 6">
            <a:extLst>
              <a:ext uri="{FF2B5EF4-FFF2-40B4-BE49-F238E27FC236}">
                <a16:creationId xmlns:a16="http://schemas.microsoft.com/office/drawing/2014/main" id="{BD55893E-BA3F-E933-A5AF-A4245959E626}"/>
              </a:ext>
            </a:extLst>
          </p:cNvPr>
          <p:cNvSpPr/>
          <p:nvPr/>
        </p:nvSpPr>
        <p:spPr>
          <a:xfrm>
            <a:off x="5765270" y="4256137"/>
            <a:ext cx="5769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Flèche : droite 3">
            <a:extLst>
              <a:ext uri="{FF2B5EF4-FFF2-40B4-BE49-F238E27FC236}">
                <a16:creationId xmlns:a16="http://schemas.microsoft.com/office/drawing/2014/main" id="{827EA87B-7C0D-A4BC-7C48-91D0C1A964F3}"/>
              </a:ext>
            </a:extLst>
          </p:cNvPr>
          <p:cNvSpPr/>
          <p:nvPr/>
        </p:nvSpPr>
        <p:spPr>
          <a:xfrm>
            <a:off x="5743144" y="5205119"/>
            <a:ext cx="576943"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7049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1800" b="1" u="sng" dirty="0"/>
              <a:t>Prérogatives spéciales sur le mur mitoyen (</a:t>
            </a:r>
            <a:r>
              <a:rPr lang="fr-BE" sz="1800" b="1" u="sng" dirty="0">
                <a:highlight>
                  <a:srgbClr val="FFFF00"/>
                </a:highlight>
              </a:rPr>
              <a:t>art. 3.111, </a:t>
            </a:r>
            <a:r>
              <a:rPr lang="fr-BE" sz="1800" b="1" u="sng" dirty="0" err="1">
                <a:highlight>
                  <a:srgbClr val="FFFF00"/>
                </a:highlight>
              </a:rPr>
              <a:t>C.civ</a:t>
            </a:r>
            <a:r>
              <a:rPr lang="fr-BE" sz="1800" b="1" dirty="0">
                <a:highlight>
                  <a:srgbClr val="FFFF00"/>
                </a:highlight>
              </a:rPr>
              <a:t>.</a:t>
            </a:r>
            <a:r>
              <a:rPr lang="fr-BE" sz="1800" b="1" dirty="0"/>
              <a:t>)</a:t>
            </a:r>
          </a:p>
          <a:p>
            <a:pPr marL="0" indent="0">
              <a:buNone/>
            </a:pPr>
            <a:endParaRPr lang="fr-BE" sz="1800" b="1" dirty="0"/>
          </a:p>
          <a:p>
            <a:pPr marL="0" indent="0">
              <a:buNone/>
            </a:pPr>
            <a:r>
              <a:rPr lang="fr-BE" sz="1800" b="1" u="sng" dirty="0"/>
              <a:t>Exhaussement – </a:t>
            </a:r>
            <a:r>
              <a:rPr lang="fr-BE" sz="1800" dirty="0"/>
              <a:t>cas où mur inapte à supporter exhaussement implique construction nouveau mur</a:t>
            </a:r>
          </a:p>
          <a:p>
            <a:pPr marL="0" indent="0">
              <a:buNone/>
            </a:pPr>
            <a:r>
              <a:rPr lang="fr-BE" sz="1800" b="1" dirty="0"/>
              <a:t>Art. 3.111, al. 3 </a:t>
            </a:r>
            <a:r>
              <a:rPr lang="fr-BE" sz="1800" b="1" dirty="0" err="1"/>
              <a:t>C.civ</a:t>
            </a:r>
            <a:r>
              <a:rPr lang="fr-BE" sz="1800" b="1" dirty="0"/>
              <a:t>. : </a:t>
            </a:r>
            <a:r>
              <a:rPr lang="fr-BE" sz="1800" b="1" i="1" dirty="0"/>
              <a:t>« </a:t>
            </a:r>
            <a:r>
              <a:rPr lang="fr-FR" sz="1800" i="1" dirty="0"/>
              <a:t>Dans le cas où le </a:t>
            </a:r>
            <a:r>
              <a:rPr lang="fr-FR" sz="1800" b="1" i="1" dirty="0">
                <a:solidFill>
                  <a:srgbClr val="FF0000"/>
                </a:solidFill>
              </a:rPr>
              <a:t>mur préexistant est de </a:t>
            </a:r>
            <a:r>
              <a:rPr lang="fr-FR" sz="1800" b="1" i="1" u="sng" dirty="0">
                <a:solidFill>
                  <a:srgbClr val="FF0000"/>
                </a:solidFill>
              </a:rPr>
              <a:t>solidité normale </a:t>
            </a:r>
            <a:r>
              <a:rPr lang="fr-FR" sz="1800" b="1" i="1" dirty="0">
                <a:solidFill>
                  <a:srgbClr val="FF0000"/>
                </a:solidFill>
              </a:rPr>
              <a:t>mais n'est pas en état de supporter l'exhaussement</a:t>
            </a:r>
            <a:r>
              <a:rPr lang="fr-FR" sz="1800" i="1" dirty="0"/>
              <a:t>, </a:t>
            </a:r>
            <a:r>
              <a:rPr lang="fr-FR" sz="1800" b="1" i="1" dirty="0">
                <a:solidFill>
                  <a:srgbClr val="FF0000"/>
                </a:solidFill>
              </a:rPr>
              <a:t>celui qui veut l'exhausser doit le faire reconstruire en entier, à ses </a:t>
            </a:r>
            <a:r>
              <a:rPr lang="fr-FR" sz="1800" b="1" i="1" u="sng" dirty="0">
                <a:solidFill>
                  <a:srgbClr val="FF0000"/>
                </a:solidFill>
              </a:rPr>
              <a:t>frais</a:t>
            </a:r>
            <a:r>
              <a:rPr lang="fr-FR" sz="1800" b="1" i="1" dirty="0">
                <a:solidFill>
                  <a:srgbClr val="FF0000"/>
                </a:solidFill>
              </a:rPr>
              <a:t>, et l'excédent d'épaisseur éventuel doit se prendre de son côté</a:t>
            </a:r>
            <a:r>
              <a:rPr lang="fr-FR" sz="1800" i="1" dirty="0"/>
              <a:t>. Dans le </a:t>
            </a:r>
            <a:r>
              <a:rPr lang="fr-FR" sz="1800" b="1" i="1" u="sng" dirty="0">
                <a:solidFill>
                  <a:srgbClr val="FF0000"/>
                </a:solidFill>
              </a:rPr>
              <a:t>cas contraire, l'article 3.106 est d'application</a:t>
            </a:r>
            <a:r>
              <a:rPr lang="fr-FR" sz="1800" i="1" dirty="0"/>
              <a:t>. »</a:t>
            </a:r>
          </a:p>
          <a:p>
            <a:pPr marL="0" indent="0">
              <a:buNone/>
            </a:pPr>
            <a:endParaRPr lang="fr-FR" sz="1800" i="1" dirty="0"/>
          </a:p>
          <a:p>
            <a:pPr marL="0" indent="0">
              <a:buNone/>
            </a:pPr>
            <a:r>
              <a:rPr lang="fr-FR" sz="1800" dirty="0"/>
              <a:t>Si </a:t>
            </a:r>
            <a:r>
              <a:rPr lang="fr-FR" sz="1800" b="1" dirty="0"/>
              <a:t>mur inapte est de solidité normale</a:t>
            </a:r>
            <a:r>
              <a:rPr lang="fr-FR" sz="1800" dirty="0"/>
              <a:t>, </a:t>
            </a:r>
            <a:r>
              <a:rPr lang="fr-FR" sz="1800" dirty="0">
                <a:highlight>
                  <a:srgbClr val="FFFF00"/>
                </a:highlight>
              </a:rPr>
              <a:t>art. 3.111, al.3 </a:t>
            </a:r>
            <a:r>
              <a:rPr lang="fr-FR" sz="1800" dirty="0" err="1">
                <a:highlight>
                  <a:srgbClr val="FFFF00"/>
                </a:highlight>
              </a:rPr>
              <a:t>C.civ</a:t>
            </a:r>
            <a:r>
              <a:rPr lang="fr-FR" sz="1800" dirty="0">
                <a:highlight>
                  <a:srgbClr val="FFFF00"/>
                </a:highlight>
              </a:rPr>
              <a:t>. </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743938" y="2128650"/>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CAD0F1FB-6FF8-B113-C630-FB2467FC617C}"/>
              </a:ext>
            </a:extLst>
          </p:cNvPr>
          <p:cNvSpPr/>
          <p:nvPr/>
        </p:nvSpPr>
        <p:spPr>
          <a:xfrm>
            <a:off x="5686551" y="5279170"/>
            <a:ext cx="65676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91166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III</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000" b="1" u="sng" dirty="0">
                <a:highlight>
                  <a:srgbClr val="FFFFFF"/>
                </a:highlight>
              </a:rPr>
              <a:t>Le livre III du Code civil (Loi du 4 février 2020 </a:t>
            </a:r>
            <a:r>
              <a:rPr lang="fr-FR" sz="2000" b="1" i="0" u="sng" dirty="0">
                <a:effectLst/>
                <a:highlight>
                  <a:srgbClr val="FFFFFF"/>
                </a:highlight>
              </a:rPr>
              <a:t>portant le livre 3 " Les biens " du Code civil</a:t>
            </a:r>
            <a:r>
              <a:rPr lang="fr-FR" sz="2000" b="1" u="sng" dirty="0">
                <a:highlight>
                  <a:srgbClr val="FFFFFF"/>
                </a:highlight>
              </a:rPr>
              <a:t>) « Les Biens » est entrée en vigueur le </a:t>
            </a:r>
            <a:r>
              <a:rPr lang="fr-FR" sz="2000" b="1" u="sng" dirty="0">
                <a:solidFill>
                  <a:srgbClr val="FF0000"/>
                </a:solidFill>
                <a:highlight>
                  <a:srgbClr val="FFFFFF"/>
                </a:highlight>
              </a:rPr>
              <a:t>1</a:t>
            </a:r>
            <a:r>
              <a:rPr lang="fr-FR" sz="2000" b="1" u="sng" baseline="30000" dirty="0">
                <a:solidFill>
                  <a:srgbClr val="FF0000"/>
                </a:solidFill>
                <a:highlight>
                  <a:srgbClr val="FFFFFF"/>
                </a:highlight>
              </a:rPr>
              <a:t>er</a:t>
            </a:r>
            <a:r>
              <a:rPr lang="fr-FR" sz="2000" b="1" u="sng" dirty="0">
                <a:solidFill>
                  <a:srgbClr val="FF0000"/>
                </a:solidFill>
                <a:highlight>
                  <a:srgbClr val="FFFFFF"/>
                </a:highlight>
              </a:rPr>
              <a:t> septembre 2021 </a:t>
            </a:r>
          </a:p>
          <a:p>
            <a:pPr marL="0" indent="0">
              <a:buNone/>
            </a:pPr>
            <a:endParaRPr lang="fr-FR" sz="2000" b="1" u="sng" dirty="0">
              <a:solidFill>
                <a:srgbClr val="FF0000"/>
              </a:solidFill>
              <a:highlight>
                <a:srgbClr val="FFFFFF"/>
              </a:highlight>
            </a:endParaRPr>
          </a:p>
          <a:p>
            <a:pPr marL="0" indent="0">
              <a:buNone/>
            </a:pPr>
            <a:r>
              <a:rPr lang="fr-FR" sz="1900" i="0" dirty="0">
                <a:effectLst/>
              </a:rPr>
              <a:t>lien vers le site du SPF justice : </a:t>
            </a:r>
            <a:r>
              <a:rPr lang="fr-FR" sz="1900" i="0" dirty="0">
                <a:effectLst/>
                <a:hlinkClick r:id="rId2"/>
              </a:rPr>
              <a:t>http://www.ejustice.just.fgov.be/cgi_loi/change_lg.pl?language=fr&amp;la=F&amp;cn=2020020416&amp;table_name=loi</a:t>
            </a:r>
            <a:endParaRPr lang="fr-BE" sz="1900" b="1" dirty="0">
              <a:solidFill>
                <a:srgbClr val="FF0000"/>
              </a:solidFill>
              <a:highlight>
                <a:srgbClr val="FFFF00"/>
              </a:highlight>
            </a:endParaRPr>
          </a:p>
          <a:p>
            <a:pPr marL="0" indent="0">
              <a:buNone/>
            </a:pPr>
            <a:endParaRPr lang="fr-BE" sz="1900" dirty="0"/>
          </a:p>
          <a:p>
            <a:pPr marL="0" indent="0">
              <a:buNone/>
            </a:pPr>
            <a:r>
              <a:rPr lang="fr-BE" sz="1900" dirty="0"/>
              <a:t>Le </a:t>
            </a:r>
            <a:r>
              <a:rPr lang="fr-BE" sz="1900" b="1" dirty="0">
                <a:solidFill>
                  <a:srgbClr val="FF0000"/>
                </a:solidFill>
              </a:rPr>
              <a:t>1</a:t>
            </a:r>
            <a:r>
              <a:rPr lang="fr-BE" sz="1900" b="1" baseline="30000" dirty="0">
                <a:solidFill>
                  <a:srgbClr val="FF0000"/>
                </a:solidFill>
              </a:rPr>
              <a:t>er</a:t>
            </a:r>
            <a:r>
              <a:rPr lang="fr-BE" sz="1900" b="1" dirty="0">
                <a:solidFill>
                  <a:srgbClr val="FF0000"/>
                </a:solidFill>
              </a:rPr>
              <a:t> septembre 2021 </a:t>
            </a:r>
            <a:r>
              <a:rPr lang="fr-BE" sz="1900" dirty="0"/>
              <a:t>est une </a:t>
            </a:r>
            <a:r>
              <a:rPr lang="fr-BE" sz="1900" b="1" dirty="0">
                <a:solidFill>
                  <a:srgbClr val="FF0000"/>
                </a:solidFill>
              </a:rPr>
              <a:t>date charnière </a:t>
            </a:r>
            <a:r>
              <a:rPr lang="fr-BE" sz="1900" dirty="0"/>
              <a:t>très importante</a:t>
            </a:r>
          </a:p>
          <a:p>
            <a:pPr marL="0" indent="0">
              <a:buNone/>
            </a:pPr>
            <a:endParaRPr lang="fr-BE" sz="1900" dirty="0"/>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D948B458-9AD9-26FC-498E-D5D64FF23526}"/>
              </a:ext>
            </a:extLst>
          </p:cNvPr>
          <p:cNvSpPr/>
          <p:nvPr/>
        </p:nvSpPr>
        <p:spPr>
          <a:xfrm>
            <a:off x="5804902" y="2803016"/>
            <a:ext cx="5821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 droite 5">
            <a:extLst>
              <a:ext uri="{FF2B5EF4-FFF2-40B4-BE49-F238E27FC236}">
                <a16:creationId xmlns:a16="http://schemas.microsoft.com/office/drawing/2014/main" id="{D68ADE89-59B6-EBA2-B6C1-2B297DBFF610}"/>
              </a:ext>
            </a:extLst>
          </p:cNvPr>
          <p:cNvSpPr/>
          <p:nvPr/>
        </p:nvSpPr>
        <p:spPr>
          <a:xfrm>
            <a:off x="5792710" y="4321914"/>
            <a:ext cx="5821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727555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99025" y="248850"/>
            <a:ext cx="4862447" cy="5770984"/>
          </a:xfrm>
        </p:spPr>
        <p:txBody>
          <a:bodyPr anchor="ctr">
            <a:noAutofit/>
          </a:bodyPr>
          <a:lstStyle/>
          <a:p>
            <a:endParaRPr lang="fr-BE" sz="1800" b="1" u="sng" dirty="0"/>
          </a:p>
          <a:p>
            <a:r>
              <a:rPr lang="fr-BE" sz="2000" b="1" u="sng" dirty="0"/>
              <a:t>Prérogatives spéciales sur le mur mitoyen (</a:t>
            </a:r>
            <a:r>
              <a:rPr lang="fr-BE" sz="2000" b="1" u="sng" dirty="0">
                <a:highlight>
                  <a:srgbClr val="FFFF00"/>
                </a:highlight>
              </a:rPr>
              <a:t>art. 3.111, </a:t>
            </a:r>
            <a:r>
              <a:rPr lang="fr-BE" sz="2000" b="1" u="sng" dirty="0" err="1">
                <a:highlight>
                  <a:srgbClr val="FFFF00"/>
                </a:highlight>
              </a:rPr>
              <a:t>C.civ</a:t>
            </a:r>
            <a:r>
              <a:rPr lang="fr-BE" sz="2000" b="1" dirty="0"/>
              <a:t>.)</a:t>
            </a:r>
          </a:p>
          <a:p>
            <a:pPr marL="0" indent="0">
              <a:buNone/>
            </a:pPr>
            <a:endParaRPr lang="fr-BE" sz="2000" b="1" dirty="0"/>
          </a:p>
          <a:p>
            <a:pPr marL="0" indent="0">
              <a:buNone/>
            </a:pPr>
            <a:r>
              <a:rPr lang="fr-BE" sz="2000" dirty="0"/>
              <a:t>Si </a:t>
            </a:r>
            <a:r>
              <a:rPr lang="fr-BE" sz="2000" b="1" dirty="0"/>
              <a:t>mur inapte n’est pas de solidité normale</a:t>
            </a:r>
            <a:r>
              <a:rPr lang="fr-FR" sz="2000" b="1" dirty="0"/>
              <a:t>, </a:t>
            </a:r>
            <a:r>
              <a:rPr lang="fr-FR" sz="2000" dirty="0">
                <a:highlight>
                  <a:srgbClr val="FFFF00"/>
                </a:highlight>
              </a:rPr>
              <a:t>art. 3.106 </a:t>
            </a:r>
            <a:r>
              <a:rPr lang="fr-FR" sz="2000" dirty="0" err="1">
                <a:highlight>
                  <a:srgbClr val="FFFF00"/>
                </a:highlight>
              </a:rPr>
              <a:t>C.civ</a:t>
            </a:r>
            <a:r>
              <a:rPr lang="fr-FR" sz="2000" dirty="0">
                <a:highlight>
                  <a:srgbClr val="FFFF00"/>
                </a:highlight>
              </a:rPr>
              <a:t>. </a:t>
            </a:r>
            <a:r>
              <a:rPr lang="fr-FR" sz="2000" dirty="0"/>
              <a:t>(</a:t>
            </a:r>
            <a:r>
              <a:rPr lang="fr-BE" sz="2000" dirty="0"/>
              <a:t>acquisition originaire forcée donc frais communs sauf si aucun besoin actuel)</a:t>
            </a:r>
          </a:p>
          <a:p>
            <a:pPr marL="0" indent="0">
              <a:buNone/>
            </a:pPr>
            <a:endParaRPr lang="fr-BE" sz="2000" dirty="0"/>
          </a:p>
          <a:p>
            <a:pPr marL="0" indent="0">
              <a:buNone/>
            </a:pPr>
            <a:r>
              <a:rPr lang="fr-BE" sz="2000" b="1" dirty="0"/>
              <a:t>Accord préalable du voisin ? </a:t>
            </a:r>
            <a:r>
              <a:rPr lang="fr-BE" sz="2000" dirty="0"/>
              <a:t>Non ni dans l’ancien ni dans le nouveau régime MAIS</a:t>
            </a:r>
            <a:r>
              <a:rPr lang="fr-BE" sz="2000" dirty="0">
                <a:highlight>
                  <a:srgbClr val="FFFF00"/>
                </a:highlight>
              </a:rPr>
              <a:t> </a:t>
            </a:r>
            <a:r>
              <a:rPr lang="fr-BE" sz="2000" b="1" dirty="0">
                <a:highlight>
                  <a:srgbClr val="FFFF00"/>
                </a:highlight>
              </a:rPr>
              <a:t>art. 662 ancien </a:t>
            </a:r>
            <a:r>
              <a:rPr lang="fr-BE" sz="2000" b="1" dirty="0" err="1">
                <a:highlight>
                  <a:srgbClr val="FFFF00"/>
                </a:highlight>
              </a:rPr>
              <a:t>C.civ</a:t>
            </a:r>
            <a:r>
              <a:rPr lang="fr-BE" sz="2000" b="1" dirty="0">
                <a:highlight>
                  <a:srgbClr val="FFFF00"/>
                </a:highlight>
              </a:rPr>
              <a:t>. :  </a:t>
            </a:r>
            <a:r>
              <a:rPr lang="fr-FR" sz="2000" b="0" i="1" dirty="0">
                <a:effectLst/>
                <a:highlight>
                  <a:srgbClr val="FFFFFF"/>
                </a:highlight>
              </a:rPr>
              <a:t>« </a:t>
            </a:r>
            <a:r>
              <a:rPr lang="fr-FR" sz="2000" b="1" i="1" dirty="0">
                <a:solidFill>
                  <a:srgbClr val="FF0000"/>
                </a:solidFill>
                <a:effectLst/>
                <a:highlight>
                  <a:srgbClr val="FFFFFF"/>
                </a:highlight>
              </a:rPr>
              <a:t>L'un des voisins ne peut pratiquer dans le corps d'un mur mitoyen aucun enfoncement, ni y appliquer ou appuyer aucun ouvrage sans le consentement de l'autre</a:t>
            </a:r>
            <a:r>
              <a:rPr lang="fr-FR" sz="2000" b="0" i="1" dirty="0">
                <a:effectLst/>
                <a:highlight>
                  <a:srgbClr val="FFFFFF"/>
                </a:highlight>
              </a:rPr>
              <a:t>, ou sans avoir, à son refus, fait régler par experts les moyens nécessaires pour que le nouvel ouvrage ne soit pas nuisible aux droits de l'autre.»</a:t>
            </a:r>
            <a:endParaRPr lang="fr-BE" sz="2000" b="1" dirty="0">
              <a:solidFill>
                <a:srgbClr val="FF0000"/>
              </a:solidFill>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1D34BD7C-62A0-5DCC-BC2B-B0EBB8DBEA6B}"/>
              </a:ext>
            </a:extLst>
          </p:cNvPr>
          <p:cNvSpPr/>
          <p:nvPr/>
        </p:nvSpPr>
        <p:spPr>
          <a:xfrm flipV="1">
            <a:off x="5702480" y="1886334"/>
            <a:ext cx="65676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Flèche : droite 6">
            <a:extLst>
              <a:ext uri="{FF2B5EF4-FFF2-40B4-BE49-F238E27FC236}">
                <a16:creationId xmlns:a16="http://schemas.microsoft.com/office/drawing/2014/main" id="{C6794C35-16B9-E584-70C1-0E5300AF9FDB}"/>
              </a:ext>
            </a:extLst>
          </p:cNvPr>
          <p:cNvSpPr/>
          <p:nvPr/>
        </p:nvSpPr>
        <p:spPr>
          <a:xfrm>
            <a:off x="5842259" y="3287648"/>
            <a:ext cx="656766"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3747751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99025" y="248850"/>
            <a:ext cx="4862447" cy="5770984"/>
          </a:xfrm>
        </p:spPr>
        <p:txBody>
          <a:bodyPr anchor="ctr">
            <a:noAutofit/>
          </a:bodyPr>
          <a:lstStyle/>
          <a:p>
            <a:endParaRPr lang="fr-BE" sz="1800" b="1" u="sng" dirty="0"/>
          </a:p>
          <a:p>
            <a:r>
              <a:rPr lang="fr-BE" sz="2000" b="1" u="sng" dirty="0"/>
              <a:t>Prérogatives spéciales sur le mur mitoyen (</a:t>
            </a:r>
            <a:r>
              <a:rPr lang="fr-BE" sz="2000" b="1" u="sng" dirty="0">
                <a:highlight>
                  <a:srgbClr val="FFFF00"/>
                </a:highlight>
              </a:rPr>
              <a:t>art. 3.111, </a:t>
            </a:r>
            <a:r>
              <a:rPr lang="fr-BE" sz="2000" b="1" u="sng" dirty="0" err="1">
                <a:highlight>
                  <a:srgbClr val="FFFF00"/>
                </a:highlight>
              </a:rPr>
              <a:t>C.civ</a:t>
            </a:r>
            <a:r>
              <a:rPr lang="fr-BE" sz="2000" b="1" dirty="0"/>
              <a:t>.)</a:t>
            </a:r>
          </a:p>
          <a:p>
            <a:pPr marL="0" indent="0">
              <a:buNone/>
            </a:pPr>
            <a:endParaRPr lang="fr-BE" sz="2000" b="1" dirty="0"/>
          </a:p>
          <a:p>
            <a:pPr marL="0" indent="0">
              <a:buNone/>
            </a:pPr>
            <a:r>
              <a:rPr lang="fr-BE" sz="2000" dirty="0">
                <a:highlight>
                  <a:srgbClr val="FFFF00"/>
                </a:highlight>
              </a:rPr>
              <a:t>Suite art. 662 </a:t>
            </a:r>
            <a:r>
              <a:rPr lang="fr-BE" sz="2000" dirty="0" err="1">
                <a:highlight>
                  <a:srgbClr val="FFFF00"/>
                </a:highlight>
              </a:rPr>
              <a:t>C.civ</a:t>
            </a:r>
            <a:r>
              <a:rPr lang="fr-BE" sz="2000" dirty="0">
                <a:highlight>
                  <a:srgbClr val="FFFF00"/>
                </a:highlight>
              </a:rPr>
              <a:t>. </a:t>
            </a:r>
            <a:r>
              <a:rPr lang="fr-BE" sz="2000" dirty="0"/>
              <a:t>: même </a:t>
            </a:r>
            <a:r>
              <a:rPr lang="fr-FR" sz="2000" dirty="0"/>
              <a:t>si accord du voisin pas requis, l’autre ne peut pas exercer ses droits à l’insu du voisin et sans entente préalable sur les précautions à prendre afin de sauvegarder ses droits. </a:t>
            </a:r>
          </a:p>
          <a:p>
            <a:pPr marL="0" indent="0">
              <a:buNone/>
            </a:pPr>
            <a:endParaRPr lang="fr-FR" sz="2000" dirty="0"/>
          </a:p>
          <a:p>
            <a:pPr marL="0" indent="0">
              <a:buNone/>
            </a:pPr>
            <a:r>
              <a:rPr lang="fr-FR" sz="2000" b="1" dirty="0"/>
              <a:t>Quid non-respect de l’art. 662 ? </a:t>
            </a:r>
            <a:r>
              <a:rPr lang="fr-FR" sz="2000" dirty="0"/>
              <a:t>Pas nécessairement destruction des ouvrages réalisés, le </a:t>
            </a:r>
            <a:r>
              <a:rPr lang="fr-FR" sz="2000" u="sng" dirty="0"/>
              <a:t>juge</a:t>
            </a:r>
            <a:r>
              <a:rPr lang="fr-FR" sz="2000" dirty="0"/>
              <a:t> du fond appréciant souverainement la réparation qu’il y a lieu d’accorder au voisin.</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7" name="Flèche : droite 6">
            <a:extLst>
              <a:ext uri="{FF2B5EF4-FFF2-40B4-BE49-F238E27FC236}">
                <a16:creationId xmlns:a16="http://schemas.microsoft.com/office/drawing/2014/main" id="{C6794C35-16B9-E584-70C1-0E5300AF9FDB}"/>
              </a:ext>
            </a:extLst>
          </p:cNvPr>
          <p:cNvSpPr/>
          <p:nvPr/>
        </p:nvSpPr>
        <p:spPr>
          <a:xfrm>
            <a:off x="5767617" y="2335638"/>
            <a:ext cx="656766"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9" name="Flèche : droite 8">
            <a:extLst>
              <a:ext uri="{FF2B5EF4-FFF2-40B4-BE49-F238E27FC236}">
                <a16:creationId xmlns:a16="http://schemas.microsoft.com/office/drawing/2014/main" id="{EB488FA9-C3D3-11E7-099C-7673B45DD44B}"/>
              </a:ext>
            </a:extLst>
          </p:cNvPr>
          <p:cNvSpPr/>
          <p:nvPr/>
        </p:nvSpPr>
        <p:spPr>
          <a:xfrm>
            <a:off x="5790070" y="4065159"/>
            <a:ext cx="656766"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367782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2000" b="1" u="sng" dirty="0"/>
              <a:t>Prérogatives spéciales sur le mur mitoyen (</a:t>
            </a:r>
            <a:r>
              <a:rPr lang="fr-BE" sz="2000" b="1" u="sng" dirty="0">
                <a:highlight>
                  <a:srgbClr val="FFFF00"/>
                </a:highlight>
              </a:rPr>
              <a:t>art. 3.111, </a:t>
            </a:r>
            <a:r>
              <a:rPr lang="fr-BE" sz="2000" b="1" u="sng" dirty="0" err="1">
                <a:highlight>
                  <a:srgbClr val="FFFF00"/>
                </a:highlight>
              </a:rPr>
              <a:t>C.civ</a:t>
            </a:r>
            <a:r>
              <a:rPr lang="fr-BE" sz="2000" b="1" dirty="0">
                <a:highlight>
                  <a:srgbClr val="FFFF00"/>
                </a:highlight>
              </a:rPr>
              <a:t>.)</a:t>
            </a:r>
          </a:p>
          <a:p>
            <a:pPr marL="0" indent="0">
              <a:buNone/>
            </a:pPr>
            <a:r>
              <a:rPr lang="fr-BE" sz="1800" b="1" u="sng" dirty="0"/>
              <a:t>Exhaussement – </a:t>
            </a:r>
            <a:r>
              <a:rPr lang="fr-BE" sz="1800" dirty="0"/>
              <a:t>cas où mur inapte à supporter exhaussement implique construction nouveau mur</a:t>
            </a:r>
          </a:p>
          <a:p>
            <a:pPr marL="0" indent="0">
              <a:buNone/>
            </a:pPr>
            <a:r>
              <a:rPr lang="fr-BE" sz="1800" b="1" dirty="0"/>
              <a:t>Art. 3.111, al. 4 </a:t>
            </a:r>
            <a:r>
              <a:rPr lang="fr-BE" sz="1800" b="1" dirty="0" err="1"/>
              <a:t>C.civ</a:t>
            </a:r>
            <a:r>
              <a:rPr lang="fr-BE" sz="1800" b="1" dirty="0"/>
              <a:t>. : </a:t>
            </a:r>
            <a:r>
              <a:rPr lang="fr-BE" sz="1800" i="1" dirty="0"/>
              <a:t>« </a:t>
            </a:r>
            <a:r>
              <a:rPr lang="fr-FR" sz="1800" i="1" dirty="0"/>
              <a:t>La </a:t>
            </a:r>
            <a:r>
              <a:rPr lang="fr-FR" sz="1800" b="1" i="1" u="sng" dirty="0">
                <a:solidFill>
                  <a:srgbClr val="FF0000"/>
                </a:solidFill>
              </a:rPr>
              <a:t>partie du mur exhaussée appartient à celui qui l'a réalisée</a:t>
            </a:r>
            <a:r>
              <a:rPr lang="fr-FR" sz="1800" i="1" dirty="0"/>
              <a:t>. Il en </a:t>
            </a:r>
            <a:r>
              <a:rPr lang="fr-FR" sz="1800" b="1" i="1" dirty="0">
                <a:solidFill>
                  <a:srgbClr val="FF0000"/>
                </a:solidFill>
              </a:rPr>
              <a:t>supporte les frais d'entretien, de réparation et de reconstruction</a:t>
            </a:r>
            <a:r>
              <a:rPr lang="fr-FR" sz="1800" i="1" dirty="0"/>
              <a:t>. La mitoyenneté de cet exhaussement ou de partie de celui-ci peut </a:t>
            </a:r>
            <a:r>
              <a:rPr lang="fr-FR" sz="1800" b="1" i="1" dirty="0">
                <a:solidFill>
                  <a:srgbClr val="FF0000"/>
                </a:solidFill>
              </a:rPr>
              <a:t>s'acquérir conformément aux articles 3.107 et 3.108, moyennant le remboursement de la moitié de la valeur de l'exhaussement ou de partie de celui-ci, sans que le montant versé ne puisse être inférieur à la moitié du coût de construction de la portion à acquérir</a:t>
            </a:r>
            <a:r>
              <a:rPr lang="fr-FR" sz="1800" i="1" dirty="0"/>
              <a:t>. »</a:t>
            </a:r>
          </a:p>
          <a:p>
            <a:pPr marL="0" indent="0">
              <a:buNone/>
            </a:pPr>
            <a:endParaRPr lang="fr-FR" sz="1800" i="1" dirty="0"/>
          </a:p>
          <a:p>
            <a:pPr marL="0" indent="0">
              <a:buNone/>
            </a:pPr>
            <a:r>
              <a:rPr lang="fr-FR" sz="1800" dirty="0"/>
              <a:t>Partie </a:t>
            </a:r>
            <a:r>
              <a:rPr lang="fr-FR" sz="1800" b="1" dirty="0"/>
              <a:t>privative</a:t>
            </a:r>
            <a:r>
              <a:rPr lang="fr-FR" sz="1800" dirty="0"/>
              <a:t> pour le constructeur </a:t>
            </a:r>
            <a:r>
              <a:rPr lang="fr-FR" sz="1800" b="1" dirty="0"/>
              <a:t>SAUF</a:t>
            </a:r>
            <a:r>
              <a:rPr lang="fr-FR" sz="1800" dirty="0"/>
              <a:t> si cession ou acquisition forcée de la mitoyenneté</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774145" y="1462510"/>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CAD0F1FB-6FF8-B113-C630-FB2467FC617C}"/>
              </a:ext>
            </a:extLst>
          </p:cNvPr>
          <p:cNvSpPr/>
          <p:nvPr/>
        </p:nvSpPr>
        <p:spPr>
          <a:xfrm>
            <a:off x="5666581" y="5607007"/>
            <a:ext cx="65676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3618355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endParaRPr lang="fr-BE" sz="1800" b="1" u="sng" dirty="0"/>
          </a:p>
          <a:p>
            <a:r>
              <a:rPr lang="fr-BE" sz="1800" b="1" u="sng" dirty="0"/>
              <a:t>Prérogatives spéciales sur le mur mitoyen (</a:t>
            </a:r>
            <a:r>
              <a:rPr lang="fr-BE" sz="1800" b="1" u="sng" dirty="0">
                <a:highlight>
                  <a:srgbClr val="FFFF00"/>
                </a:highlight>
              </a:rPr>
              <a:t>art. 3.111, </a:t>
            </a:r>
            <a:r>
              <a:rPr lang="fr-BE" sz="1800" b="1" u="sng" dirty="0" err="1">
                <a:highlight>
                  <a:srgbClr val="FFFF00"/>
                </a:highlight>
              </a:rPr>
              <a:t>C.civ</a:t>
            </a:r>
            <a:r>
              <a:rPr lang="fr-BE" sz="1800" b="1" dirty="0"/>
              <a:t>.)</a:t>
            </a:r>
            <a:endParaRPr lang="fr-BE" sz="2000" b="1" dirty="0"/>
          </a:p>
          <a:p>
            <a:pPr marL="0" indent="0">
              <a:buNone/>
            </a:pPr>
            <a:r>
              <a:rPr lang="fr-BE" sz="1800" b="1" u="sng" dirty="0"/>
              <a:t>Exhaussement – </a:t>
            </a:r>
            <a:r>
              <a:rPr lang="fr-BE" sz="1800" dirty="0"/>
              <a:t>cas où mur inapte à supporter exhaussement implique construction nouveau mur</a:t>
            </a:r>
          </a:p>
          <a:p>
            <a:pPr marL="0" indent="0">
              <a:buNone/>
            </a:pPr>
            <a:r>
              <a:rPr lang="fr-BE" sz="1800" b="1" dirty="0"/>
              <a:t>Art. 3.111, al. 4 </a:t>
            </a:r>
            <a:r>
              <a:rPr lang="fr-BE" sz="1800" b="1" dirty="0" err="1"/>
              <a:t>C.civ</a:t>
            </a:r>
            <a:r>
              <a:rPr lang="fr-BE" sz="1800" b="1" dirty="0"/>
              <a:t>. : « </a:t>
            </a:r>
            <a:r>
              <a:rPr lang="fr-FR" sz="1800" b="1" i="1" dirty="0">
                <a:solidFill>
                  <a:srgbClr val="FF0000"/>
                </a:solidFill>
              </a:rPr>
              <a:t>moyennant le remboursement de la moitié de la valeur de l'exhaussement ou de partie de celui-ci, sans que le montant versé ne puisse être inférieur à la moitié du coût de construction de la portion à acquérir</a:t>
            </a:r>
            <a:r>
              <a:rPr lang="fr-FR" sz="1800" i="1" dirty="0"/>
              <a:t>. »</a:t>
            </a:r>
            <a:endParaRPr lang="fr-BE" sz="1800" b="1" dirty="0"/>
          </a:p>
          <a:p>
            <a:pPr marL="0" indent="0">
              <a:buNone/>
            </a:pPr>
            <a:endParaRPr lang="fr-BE" sz="1800" b="1" dirty="0"/>
          </a:p>
          <a:p>
            <a:pPr marL="0" indent="0">
              <a:buNone/>
            </a:pPr>
            <a:r>
              <a:rPr lang="fr-FR" sz="1800" b="1" dirty="0"/>
              <a:t>But indemnisation constructeur ? </a:t>
            </a:r>
            <a:r>
              <a:rPr lang="fr-FR" sz="1800" dirty="0"/>
              <a:t>« </a:t>
            </a:r>
            <a:r>
              <a:rPr lang="fr-FR" sz="1800" i="1" dirty="0"/>
              <a:t>Afin d’empêcher le calcul du voisin qui, bien qu’ayant intérêt à l’exhaussement du mur, laisserait néanmoins l’autre prendre l’initiative de réaliser celui-ci, pour ensuite aussitôt en réclamer l’acquisition, il paraît équitable que l’indemnisation du constructeur ne puisse jamais être inférieure à la moitié du coût de construction de la portion à acquérir (le coût de l’exhaussement étant généralement supérieur à la valeur finale du mur). </a:t>
            </a:r>
            <a:r>
              <a:rPr lang="fr-FR" sz="1800" dirty="0"/>
              <a:t>» (</a:t>
            </a:r>
            <a:r>
              <a:rPr lang="fr-BE" sz="1800" i="1" dirty="0">
                <a:highlight>
                  <a:srgbClr val="FFFFFF"/>
                </a:highlight>
              </a:rPr>
              <a:t>Doc., </a:t>
            </a:r>
            <a:r>
              <a:rPr lang="fr-BE" sz="1800" dirty="0">
                <a:highlight>
                  <a:srgbClr val="FFFFFF"/>
                </a:highlight>
              </a:rPr>
              <a:t>Ch., 2019-2020, n°54-3623/001, p.206)</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723440" y="1008128"/>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4" name="Flèche : droite 3">
            <a:extLst>
              <a:ext uri="{FF2B5EF4-FFF2-40B4-BE49-F238E27FC236}">
                <a16:creationId xmlns:a16="http://schemas.microsoft.com/office/drawing/2014/main" id="{1D34BD7C-62A0-5DCC-BC2B-B0EBB8DBEA6B}"/>
              </a:ext>
            </a:extLst>
          </p:cNvPr>
          <p:cNvSpPr/>
          <p:nvPr/>
        </p:nvSpPr>
        <p:spPr>
          <a:xfrm>
            <a:off x="5687903" y="3871385"/>
            <a:ext cx="65676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16302423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pPr marL="0" indent="0">
              <a:buNone/>
            </a:pPr>
            <a:endParaRPr lang="fr-BE" sz="1800" b="1" u="sng" dirty="0"/>
          </a:p>
          <a:p>
            <a:endParaRPr lang="fr-BE" sz="1800" b="1" u="sng" dirty="0"/>
          </a:p>
          <a:p>
            <a:r>
              <a:rPr lang="fr-BE" sz="2000" b="1" u="sng" dirty="0"/>
              <a:t>Prérogatives spéciales sur le mur mitoyen </a:t>
            </a:r>
          </a:p>
          <a:p>
            <a:pPr marL="0" indent="0">
              <a:buNone/>
            </a:pPr>
            <a:r>
              <a:rPr lang="fr-BE" sz="2000" b="1" u="sng" dirty="0"/>
              <a:t>Extension en sous-sol : </a:t>
            </a:r>
            <a:r>
              <a:rPr lang="fr-BE" sz="2000" dirty="0"/>
              <a:t>pas prévu par le Code – pas de réponse – hésitations </a:t>
            </a:r>
          </a:p>
          <a:p>
            <a:pPr marL="0" indent="0">
              <a:buNone/>
            </a:pPr>
            <a:endParaRPr lang="fr-BE" sz="1800" b="1" dirty="0"/>
          </a:p>
          <a:p>
            <a:pPr marL="0" indent="0">
              <a:buNone/>
            </a:pPr>
            <a:endParaRPr lang="fr-FR" sz="1800" b="1"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636501" y="3186683"/>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1246361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Droits des copropriétaires dans la mitoyenneté</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77986" y="402156"/>
            <a:ext cx="4862447" cy="5770984"/>
          </a:xfrm>
        </p:spPr>
        <p:txBody>
          <a:bodyPr anchor="ctr">
            <a:noAutofit/>
          </a:bodyPr>
          <a:lstStyle/>
          <a:p>
            <a:endParaRPr lang="fr-BE" sz="1800" b="1" u="sng" dirty="0"/>
          </a:p>
          <a:p>
            <a:r>
              <a:rPr lang="fr-BE" sz="1800" b="1" u="sng" dirty="0"/>
              <a:t>Prérogatives spéciales sur le mur mitoyen </a:t>
            </a:r>
            <a:endParaRPr lang="fr-BE" sz="1800" b="1" dirty="0"/>
          </a:p>
          <a:p>
            <a:pPr marL="0" indent="0">
              <a:buNone/>
            </a:pPr>
            <a:r>
              <a:rPr lang="fr-FR" sz="1800" b="1" u="sng" dirty="0"/>
              <a:t>Fenêtres et ouvertures de mur </a:t>
            </a:r>
            <a:r>
              <a:rPr lang="fr-FR" sz="1800" b="1" dirty="0"/>
              <a:t>: </a:t>
            </a:r>
            <a:r>
              <a:rPr lang="fr-FR" sz="1800" b="1" dirty="0">
                <a:highlight>
                  <a:srgbClr val="FFFF00"/>
                </a:highlight>
              </a:rPr>
              <a:t>art. 3.132 </a:t>
            </a:r>
            <a:r>
              <a:rPr lang="fr-FR" sz="1800" b="1" dirty="0" err="1">
                <a:highlight>
                  <a:srgbClr val="FFFF00"/>
                </a:highlight>
              </a:rPr>
              <a:t>C.civ</a:t>
            </a:r>
            <a:r>
              <a:rPr lang="fr-FR" sz="1800" b="1" dirty="0"/>
              <a:t>. : « </a:t>
            </a:r>
            <a:r>
              <a:rPr lang="fr-FR" sz="1800" i="1" dirty="0"/>
              <a:t>§ 1er. Le propriétaire d'une construction peut y réaliser des fenêtres au vitrage transparent, des ouvertures de mur, des balcons, des terrasses ou des ouvrages semblables pour autant qu'ils soient placés à une distance droite d'au moins dix-neuf décimètres de la limite des parcelles. Cette distance est mesurée par une ligne tracée perpendiculairement à l'endroit le plus proche de l'extérieur de la fenêtre, de l'ouverture de mur, du balcon, de la terrasse ou des ouvrages semblables jusqu'à la limite des parcelles. </a:t>
            </a:r>
          </a:p>
          <a:p>
            <a:pPr marL="0" indent="0">
              <a:buNone/>
            </a:pPr>
            <a:r>
              <a:rPr lang="fr-FR" sz="1800" b="1" i="1" dirty="0">
                <a:solidFill>
                  <a:srgbClr val="FF0000"/>
                </a:solidFill>
              </a:rPr>
              <a:t>Un propriétaire ne peut placer de fenêtres, d'ouvertures de mur, de balcons, de terrasses ou d'ouvrages semblables dans ou sur un mur mitoyen </a:t>
            </a:r>
            <a:r>
              <a:rPr lang="fr-FR" sz="1800" dirty="0"/>
              <a:t>».</a:t>
            </a:r>
          </a:p>
          <a:p>
            <a:pPr marL="0" indent="0">
              <a:buNone/>
            </a:pPr>
            <a:endParaRPr lang="fr-FR" sz="1800" b="1" dirty="0">
              <a:sym typeface="Wingdings" panose="05000000000000000000" pitchFamily="2" charset="2"/>
            </a:endParaRPr>
          </a:p>
          <a:p>
            <a:pPr marL="0" indent="0">
              <a:buNone/>
            </a:pPr>
            <a:r>
              <a:rPr lang="fr-BE" sz="1800" b="0" i="0" dirty="0">
                <a:effectLst/>
              </a:rPr>
              <a:t>⚠️ </a:t>
            </a:r>
            <a:r>
              <a:rPr lang="fr-FR" sz="1800" b="1" dirty="0">
                <a:sym typeface="Wingdings" panose="05000000000000000000" pitchFamily="2" charset="2"/>
              </a:rPr>
              <a:t>à prévoir dans les conventions leur maintien si on rend un mur mitoyen et qu’on veut les conserver</a:t>
            </a:r>
            <a:endParaRPr lang="fr-FR" sz="1800" b="1"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C31B42F6-5957-1213-888B-AA8949589A18}"/>
              </a:ext>
            </a:extLst>
          </p:cNvPr>
          <p:cNvSpPr/>
          <p:nvPr/>
        </p:nvSpPr>
        <p:spPr>
          <a:xfrm>
            <a:off x="5807528" y="937751"/>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460897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8281C-BCE7-C1B2-32D7-3DBF16BE4082}"/>
              </a:ext>
            </a:extLst>
          </p:cNvPr>
          <p:cNvSpPr>
            <a:spLocks noGrp="1"/>
          </p:cNvSpPr>
          <p:nvPr>
            <p:ph type="title"/>
          </p:nvPr>
        </p:nvSpPr>
        <p:spPr/>
        <p:txBody>
          <a:bodyPr/>
          <a:lstStyle/>
          <a:p>
            <a:r>
              <a:rPr lang="fr-FR" dirty="0">
                <a:solidFill>
                  <a:srgbClr val="00B0F0"/>
                </a:solidFill>
              </a:rPr>
              <a:t>Servitude de vue</a:t>
            </a:r>
            <a:endParaRPr lang="fr-BE" dirty="0">
              <a:solidFill>
                <a:srgbClr val="00B0F0"/>
              </a:solidFill>
            </a:endParaRPr>
          </a:p>
        </p:txBody>
      </p:sp>
      <p:sp>
        <p:nvSpPr>
          <p:cNvPr id="4" name="Espace réservé du contenu 3">
            <a:extLst>
              <a:ext uri="{FF2B5EF4-FFF2-40B4-BE49-F238E27FC236}">
                <a16:creationId xmlns:a16="http://schemas.microsoft.com/office/drawing/2014/main" id="{96D23139-849A-22BD-6745-1E747619CE1D}"/>
              </a:ext>
            </a:extLst>
          </p:cNvPr>
          <p:cNvSpPr>
            <a:spLocks noGrp="1"/>
          </p:cNvSpPr>
          <p:nvPr>
            <p:ph idx="1"/>
          </p:nvPr>
        </p:nvSpPr>
        <p:spPr/>
        <p:txBody>
          <a:bodyPr/>
          <a:lstStyle/>
          <a:p>
            <a:pPr>
              <a:buFont typeface="Wingdings" panose="05000000000000000000" pitchFamily="2" charset="2"/>
              <a:buChar char="q"/>
            </a:pPr>
            <a:r>
              <a:rPr lang="fr-FR" dirty="0"/>
              <a:t> Une décision de justice a toléré l’existence d’une baie percée dans un mur de séparation en hauteur par rapport à l’héberge car la vue donnait exclusivement sur un toit plat.</a:t>
            </a:r>
          </a:p>
          <a:p>
            <a:pPr>
              <a:buFont typeface="Wingdings" panose="05000000000000000000" pitchFamily="2" charset="2"/>
              <a:buChar char="q"/>
            </a:pPr>
            <a:r>
              <a:rPr lang="fr-FR" dirty="0"/>
              <a:t>Malgré l’existence de cette servitude de vue, aurait-il été possible de faire obstruer la vue en cas de rachat de la mitoyenneté de la partie supérieure du mur?</a:t>
            </a:r>
            <a:endParaRPr lang="fr-BE" dirty="0"/>
          </a:p>
        </p:txBody>
      </p:sp>
    </p:spTree>
    <p:extLst>
      <p:ext uri="{BB962C8B-B14F-4D97-AF65-F5344CB8AC3E}">
        <p14:creationId xmlns:p14="http://schemas.microsoft.com/office/powerpoint/2010/main" val="3780826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Obligations des copropriétaires et déguerpissement</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1800" b="1" u="sng" dirty="0"/>
              <a:t>Réparations et reconstruction</a:t>
            </a:r>
          </a:p>
          <a:p>
            <a:pPr marL="0" indent="0">
              <a:buNone/>
            </a:pPr>
            <a:endParaRPr lang="fr-BE" sz="1800" b="1" dirty="0"/>
          </a:p>
          <a:p>
            <a:pPr marL="0" lvl="0" indent="0">
              <a:lnSpc>
                <a:spcPct val="107000"/>
              </a:lnSpc>
              <a:spcAft>
                <a:spcPts val="800"/>
              </a:spcAft>
              <a:buNone/>
              <a:tabLst>
                <a:tab pos="457200" algn="l"/>
              </a:tabLst>
            </a:pPr>
            <a:r>
              <a:rPr lang="fr-BE" sz="1800" b="1" kern="0" dirty="0">
                <a:effectLst/>
                <a:highlight>
                  <a:srgbClr val="FFFF00"/>
                </a:highlight>
                <a:ea typeface="Times New Roman" panose="02020603050405020304" pitchFamily="18" charset="0"/>
                <a:cs typeface="Times New Roman" panose="02020603050405020304" pitchFamily="18" charset="0"/>
              </a:rPr>
              <a:t>Art. 655 de l’ancien </a:t>
            </a:r>
            <a:r>
              <a:rPr lang="fr-BE" sz="1800" b="1" kern="0" dirty="0" err="1">
                <a:effectLst/>
                <a:highlight>
                  <a:srgbClr val="FFFF00"/>
                </a:highlight>
                <a:ea typeface="Times New Roman" panose="02020603050405020304" pitchFamily="18" charset="0"/>
                <a:cs typeface="Times New Roman" panose="02020603050405020304" pitchFamily="18" charset="0"/>
              </a:rPr>
              <a:t>C.civ</a:t>
            </a:r>
            <a:r>
              <a:rPr lang="fr-BE" sz="1800" b="1" kern="0" dirty="0">
                <a:effectLst/>
                <a:highlight>
                  <a:srgbClr val="FFFF00"/>
                </a:highlight>
                <a:ea typeface="Times New Roman" panose="02020603050405020304" pitchFamily="18" charset="0"/>
                <a:cs typeface="Times New Roman" panose="02020603050405020304" pitchFamily="18" charset="0"/>
              </a:rPr>
              <a:t>. </a:t>
            </a:r>
            <a:r>
              <a:rPr lang="fr-BE" sz="1800" kern="0" dirty="0">
                <a:effectLst/>
                <a:highlight>
                  <a:srgbClr val="FFFFFF"/>
                </a:highlight>
                <a:ea typeface="Times New Roman" panose="02020603050405020304" pitchFamily="18" charset="0"/>
                <a:cs typeface="Times New Roman" panose="02020603050405020304" pitchFamily="18" charset="0"/>
              </a:rPr>
              <a:t>: </a:t>
            </a:r>
            <a:r>
              <a:rPr lang="fr-FR" sz="1800" i="1" kern="0" dirty="0">
                <a:effectLst/>
                <a:highlight>
                  <a:srgbClr val="FFFFFF"/>
                </a:highlight>
                <a:ea typeface="Times New Roman" panose="02020603050405020304" pitchFamily="18" charset="0"/>
                <a:cs typeface="Times New Roman" panose="02020603050405020304" pitchFamily="18" charset="0"/>
              </a:rPr>
              <a:t>« </a:t>
            </a:r>
            <a:r>
              <a:rPr lang="fr-FR" sz="1800" b="1" i="1" kern="0" dirty="0">
                <a:solidFill>
                  <a:srgbClr val="FF0000"/>
                </a:solidFill>
                <a:effectLst/>
                <a:highlight>
                  <a:srgbClr val="FFFFFF"/>
                </a:highlight>
                <a:ea typeface="Times New Roman" panose="02020603050405020304" pitchFamily="18" charset="0"/>
                <a:cs typeface="Times New Roman" panose="02020603050405020304" pitchFamily="18" charset="0"/>
              </a:rPr>
              <a:t>La réparation et la reconstruction du mur mitoyen sont à la charge de tous ceux qui y ont droit, et proportionnellement au droit de chacun</a:t>
            </a:r>
            <a:r>
              <a:rPr lang="fr-FR" sz="1800" i="1" kern="0" dirty="0">
                <a:effectLst/>
                <a:highlight>
                  <a:srgbClr val="FFFFFF"/>
                </a:highlight>
                <a:ea typeface="Times New Roman" panose="02020603050405020304" pitchFamily="18" charset="0"/>
                <a:cs typeface="Times New Roman" panose="02020603050405020304" pitchFamily="18" charset="0"/>
              </a:rPr>
              <a:t>.».</a:t>
            </a:r>
          </a:p>
          <a:p>
            <a:pPr marL="0" lvl="0" indent="0">
              <a:lnSpc>
                <a:spcPct val="107000"/>
              </a:lnSpc>
              <a:spcAft>
                <a:spcPts val="800"/>
              </a:spcAft>
              <a:buNone/>
              <a:tabLst>
                <a:tab pos="457200" algn="l"/>
              </a:tabLst>
            </a:pPr>
            <a:endParaRPr lang="fr-FR" sz="1800" b="0" dirty="0">
              <a:effectLst/>
              <a:highlight>
                <a:srgbClr val="FFFF00"/>
              </a:highlight>
            </a:endParaRPr>
          </a:p>
          <a:p>
            <a:pPr marL="0" indent="0">
              <a:buNone/>
            </a:pPr>
            <a:r>
              <a:rPr lang="fr-FR" sz="1800" b="1" dirty="0">
                <a:effectLst/>
                <a:highlight>
                  <a:srgbClr val="FFFF00"/>
                </a:highlight>
              </a:rPr>
              <a:t>Art. 3.112, al.1</a:t>
            </a:r>
            <a:r>
              <a:rPr lang="fr-FR" sz="1800" b="1" baseline="30000" dirty="0">
                <a:effectLst/>
                <a:highlight>
                  <a:srgbClr val="FFFF00"/>
                </a:highlight>
              </a:rPr>
              <a:t>er</a:t>
            </a:r>
            <a:r>
              <a:rPr lang="fr-FR" sz="1800" b="1" dirty="0">
                <a:effectLst/>
                <a:highlight>
                  <a:srgbClr val="FFFF00"/>
                </a:highlight>
              </a:rPr>
              <a:t>  </a:t>
            </a:r>
            <a:r>
              <a:rPr lang="fr-FR" sz="1800" b="1" dirty="0" err="1">
                <a:effectLst/>
                <a:highlight>
                  <a:srgbClr val="FFFF00"/>
                </a:highlight>
              </a:rPr>
              <a:t>C.civ</a:t>
            </a:r>
            <a:r>
              <a:rPr lang="fr-FR" sz="1800" b="1" dirty="0">
                <a:effectLst/>
                <a:highlight>
                  <a:srgbClr val="FFFF00"/>
                </a:highlight>
              </a:rPr>
              <a:t>. </a:t>
            </a:r>
            <a:r>
              <a:rPr lang="fr-FR" sz="1800" b="0" i="1" dirty="0">
                <a:effectLst/>
                <a:highlight>
                  <a:srgbClr val="FFFFFF"/>
                </a:highlight>
              </a:rPr>
              <a:t>: « Les </a:t>
            </a:r>
            <a:r>
              <a:rPr lang="fr-FR" sz="1800" b="1" i="1" dirty="0">
                <a:solidFill>
                  <a:srgbClr val="FF0000"/>
                </a:solidFill>
                <a:effectLst/>
                <a:highlight>
                  <a:srgbClr val="FFFFFF"/>
                </a:highlight>
              </a:rPr>
              <a:t>réparations d'entretien et les grosses réparations </a:t>
            </a:r>
            <a:r>
              <a:rPr lang="fr-FR" sz="1800" b="0" i="1" dirty="0">
                <a:effectLst/>
                <a:highlight>
                  <a:srgbClr val="FFFFFF"/>
                </a:highlight>
              </a:rPr>
              <a:t>au sens des </a:t>
            </a:r>
            <a:r>
              <a:rPr lang="fr-FR" sz="1800" b="0" i="1" u="none" strike="noStrike" dirty="0">
                <a:effectLst/>
                <a:highlight>
                  <a:srgbClr val="FFFFFF"/>
                </a:highlight>
                <a:hlinkClick r:id="rId2">
                  <a:extLst>
                    <a:ext uri="{A12FA001-AC4F-418D-AE19-62706E023703}">
                      <ahyp:hlinkClr xmlns:ahyp="http://schemas.microsoft.com/office/drawing/2018/hyperlinkcolor" val="tx"/>
                    </a:ext>
                  </a:extLst>
                </a:hlinkClick>
              </a:rPr>
              <a:t>articles 3.153</a:t>
            </a:r>
            <a:r>
              <a:rPr lang="fr-FR" sz="1800" b="0" i="1" dirty="0">
                <a:effectLst/>
                <a:highlight>
                  <a:srgbClr val="FFFFFF"/>
                </a:highlight>
              </a:rPr>
              <a:t> et </a:t>
            </a:r>
            <a:r>
              <a:rPr lang="fr-FR" sz="1800" b="0" i="1" u="none" strike="noStrike" dirty="0">
                <a:effectLst/>
                <a:highlight>
                  <a:srgbClr val="FFFFFF"/>
                </a:highlight>
                <a:hlinkClick r:id="rId3">
                  <a:extLst>
                    <a:ext uri="{A12FA001-AC4F-418D-AE19-62706E023703}">
                      <ahyp:hlinkClr xmlns:ahyp="http://schemas.microsoft.com/office/drawing/2018/hyperlinkcolor" val="tx"/>
                    </a:ext>
                  </a:extLst>
                </a:hlinkClick>
              </a:rPr>
              <a:t>3.154</a:t>
            </a:r>
            <a:r>
              <a:rPr lang="fr-FR" sz="1800" b="0" i="1" dirty="0">
                <a:effectLst/>
                <a:highlight>
                  <a:srgbClr val="FFFFFF"/>
                </a:highlight>
              </a:rPr>
              <a:t>, ainsi que la </a:t>
            </a:r>
            <a:r>
              <a:rPr lang="fr-FR" sz="1800" b="1" i="1" dirty="0">
                <a:solidFill>
                  <a:srgbClr val="FF0000"/>
                </a:solidFill>
                <a:effectLst/>
                <a:highlight>
                  <a:srgbClr val="FFFFFF"/>
                </a:highlight>
              </a:rPr>
              <a:t>reconstruction d'une clôture mitoyenne </a:t>
            </a:r>
            <a:r>
              <a:rPr lang="fr-FR" sz="1800" b="0" i="1" dirty="0">
                <a:effectLst/>
                <a:highlight>
                  <a:srgbClr val="FFFFFF"/>
                </a:highlight>
              </a:rPr>
              <a:t>sont à la </a:t>
            </a:r>
            <a:r>
              <a:rPr lang="fr-FR" sz="1800" b="1" i="1" dirty="0">
                <a:solidFill>
                  <a:srgbClr val="FF0000"/>
                </a:solidFill>
                <a:effectLst/>
                <a:highlight>
                  <a:srgbClr val="FFFFFF"/>
                </a:highlight>
              </a:rPr>
              <a:t>charge des copropriétaires, chacun en proportion de ses droits</a:t>
            </a:r>
            <a:r>
              <a:rPr lang="fr-FR" sz="1800" b="0" i="1" dirty="0">
                <a:effectLst/>
                <a:highlight>
                  <a:srgbClr val="FFFFFF"/>
                </a:highlight>
              </a:rPr>
              <a:t>, sauf si celles-ci sont causées exclusivement par l'un d'entre eux ».</a:t>
            </a:r>
          </a:p>
          <a:p>
            <a:pPr marL="0" indent="0">
              <a:lnSpc>
                <a:spcPct val="107000"/>
              </a:lnSpc>
              <a:spcAft>
                <a:spcPts val="800"/>
              </a:spcAft>
              <a:buNone/>
            </a:pPr>
            <a:r>
              <a:rPr lang="fr-FR" sz="1800" b="1" dirty="0">
                <a:effectLst/>
                <a:highlight>
                  <a:srgbClr val="FFFF00"/>
                </a:highlight>
              </a:rPr>
              <a:t>+ art. 33 Code rural</a:t>
            </a:r>
            <a:r>
              <a:rPr lang="fr-BE" sz="1800" b="1" dirty="0">
                <a:effectLst/>
                <a:highlight>
                  <a:srgbClr val="FFFF00"/>
                </a:highlight>
              </a:rPr>
              <a:t> </a:t>
            </a:r>
            <a:endParaRPr lang="fr-FR" sz="1800" b="1" dirty="0">
              <a:effectLst/>
              <a:highlight>
                <a:srgbClr val="FFFF00"/>
              </a:highlight>
            </a:endParaRP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5"/>
          <a:srcRect b="39790"/>
          <a:stretch/>
        </p:blipFill>
        <p:spPr>
          <a:xfrm>
            <a:off x="-19873" y="6252262"/>
            <a:ext cx="1692536" cy="509541"/>
          </a:xfrm>
          <a:prstGeom prst="rect">
            <a:avLst/>
          </a:prstGeom>
        </p:spPr>
      </p:pic>
      <p:sp>
        <p:nvSpPr>
          <p:cNvPr id="6" name="Flèche : droite 5">
            <a:extLst>
              <a:ext uri="{FF2B5EF4-FFF2-40B4-BE49-F238E27FC236}">
                <a16:creationId xmlns:a16="http://schemas.microsoft.com/office/drawing/2014/main" id="{08147174-4FC1-6993-3C6C-D1B19A2FF1F0}"/>
              </a:ext>
            </a:extLst>
          </p:cNvPr>
          <p:cNvSpPr/>
          <p:nvPr/>
        </p:nvSpPr>
        <p:spPr>
          <a:xfrm>
            <a:off x="5807528" y="1796796"/>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7" name="Flèche : droite 6">
            <a:extLst>
              <a:ext uri="{FF2B5EF4-FFF2-40B4-BE49-F238E27FC236}">
                <a16:creationId xmlns:a16="http://schemas.microsoft.com/office/drawing/2014/main" id="{C1406F22-5857-9463-455A-A2BC235F5ECF}"/>
              </a:ext>
            </a:extLst>
          </p:cNvPr>
          <p:cNvSpPr/>
          <p:nvPr/>
        </p:nvSpPr>
        <p:spPr>
          <a:xfrm>
            <a:off x="5730878" y="3703319"/>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1648368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Obligations des copropriétaires et déguerpissement</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1800" b="1" u="sng" dirty="0"/>
              <a:t>Réparations et reconstruction</a:t>
            </a:r>
          </a:p>
          <a:p>
            <a:pPr marL="0" indent="0">
              <a:buNone/>
            </a:pPr>
            <a:endParaRPr lang="fr-BE" sz="1800" dirty="0"/>
          </a:p>
          <a:p>
            <a:pPr marL="0" indent="0">
              <a:buNone/>
            </a:pPr>
            <a:r>
              <a:rPr lang="fr-BE" sz="2000" dirty="0"/>
              <a:t>La présomption d’appartenance des charges pour moitié peut être </a:t>
            </a:r>
            <a:r>
              <a:rPr lang="fr-BE" sz="2000" b="1" dirty="0"/>
              <a:t>renversée</a:t>
            </a:r>
            <a:r>
              <a:rPr lang="fr-BE" sz="2000" dirty="0"/>
              <a:t> (Cf slide </a:t>
            </a:r>
            <a:r>
              <a:rPr lang="fr-BE" sz="2000" b="1" dirty="0">
                <a:highlight>
                  <a:srgbClr val="FFFF00"/>
                </a:highlight>
              </a:rPr>
              <a:t>art. 3.104 </a:t>
            </a:r>
            <a:r>
              <a:rPr lang="fr-BE" sz="2000" b="1" dirty="0" err="1">
                <a:highlight>
                  <a:srgbClr val="FFFF00"/>
                </a:highlight>
              </a:rPr>
              <a:t>C.civ</a:t>
            </a:r>
            <a:r>
              <a:rPr lang="fr-BE" sz="2000" dirty="0"/>
              <a:t>. relatif à l’ampleur des </a:t>
            </a:r>
            <a:r>
              <a:rPr lang="fr-BE" sz="2000" dirty="0" err="1"/>
              <a:t>quote-parts</a:t>
            </a:r>
            <a:r>
              <a:rPr lang="fr-BE" sz="2000" dirty="0"/>
              <a:t>.)</a:t>
            </a:r>
          </a:p>
          <a:p>
            <a:pPr marL="0" indent="0">
              <a:buNone/>
            </a:pPr>
            <a:endParaRPr lang="fr-BE" sz="2000" dirty="0"/>
          </a:p>
          <a:p>
            <a:pPr marL="0" indent="0">
              <a:buNone/>
            </a:pPr>
            <a:r>
              <a:rPr lang="fr-BE" sz="2000" dirty="0"/>
              <a:t>Ex : charges imputées au seul voisin dont le fonds est la cause EXCLUSIVE de l’humidité excessive de la clôture mitoyenne ou mise en péril de sa stabilité (</a:t>
            </a:r>
            <a:r>
              <a:rPr lang="fr-BE" sz="2000" b="1" dirty="0"/>
              <a:t>Bruxelles, 5 mars 2004, </a:t>
            </a:r>
            <a:r>
              <a:rPr lang="fr-BE" sz="2000" b="1" i="1" dirty="0"/>
              <a:t>R.J.I., </a:t>
            </a:r>
            <a:r>
              <a:rPr lang="fr-BE" sz="2000" b="1" dirty="0"/>
              <a:t>2004, p.131 ; </a:t>
            </a:r>
            <a:r>
              <a:rPr lang="fr-BE" sz="2000" b="1" dirty="0" err="1"/>
              <a:t>Civ</a:t>
            </a:r>
            <a:r>
              <a:rPr lang="fr-BE" sz="2000" b="1" dirty="0"/>
              <a:t>. Eupen, 28 novembre 2005, </a:t>
            </a:r>
            <a:r>
              <a:rPr lang="fr-BE" sz="2000" b="1" i="1" dirty="0"/>
              <a:t>J.L.M.B</a:t>
            </a:r>
            <a:r>
              <a:rPr lang="fr-BE" sz="2000" b="1" dirty="0"/>
              <a:t>., 2006, p.1331</a:t>
            </a:r>
            <a:r>
              <a:rPr lang="fr-BE" sz="2000" dirty="0"/>
              <a:t>)</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E1AE3091-A07F-41E4-B5A2-CD0CCEEDD09E}"/>
              </a:ext>
            </a:extLst>
          </p:cNvPr>
          <p:cNvSpPr/>
          <p:nvPr/>
        </p:nvSpPr>
        <p:spPr>
          <a:xfrm>
            <a:off x="5849788" y="2225830"/>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40061719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Obligations des copropriétaires et déguerpissement</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1600" b="1" u="sng" dirty="0"/>
              <a:t>Déguerpissement</a:t>
            </a:r>
          </a:p>
          <a:p>
            <a:pPr marL="0" indent="0">
              <a:buNone/>
            </a:pPr>
            <a:endParaRPr lang="fr-BE" sz="1600" b="1" u="sng" dirty="0"/>
          </a:p>
          <a:p>
            <a:pPr marL="0" indent="0">
              <a:buNone/>
            </a:pPr>
            <a:r>
              <a:rPr lang="fr-BE" sz="1600" b="1" dirty="0">
                <a:highlight>
                  <a:srgbClr val="FFFF00"/>
                </a:highlight>
              </a:rPr>
              <a:t>Art. 656 de l’ancien </a:t>
            </a:r>
            <a:r>
              <a:rPr lang="fr-BE" sz="1600" b="1" dirty="0" err="1">
                <a:highlight>
                  <a:srgbClr val="FFFF00"/>
                </a:highlight>
              </a:rPr>
              <a:t>C.civ</a:t>
            </a:r>
            <a:r>
              <a:rPr lang="fr-BE" sz="1600" b="1" dirty="0">
                <a:highlight>
                  <a:srgbClr val="FFFF00"/>
                </a:highlight>
              </a:rPr>
              <a:t>.</a:t>
            </a:r>
            <a:r>
              <a:rPr lang="fr-BE" sz="1600" dirty="0"/>
              <a:t>: </a:t>
            </a:r>
            <a:r>
              <a:rPr lang="fr-FR" sz="1600" b="0" i="1" dirty="0">
                <a:effectLst/>
                <a:highlight>
                  <a:srgbClr val="FFFFFF"/>
                </a:highlight>
              </a:rPr>
              <a:t>« Cependant tout copropriétaire d'un mur mitoyen peut </a:t>
            </a:r>
            <a:r>
              <a:rPr lang="fr-FR" sz="1600" b="1" i="1" dirty="0">
                <a:solidFill>
                  <a:srgbClr val="FF0000"/>
                </a:solidFill>
                <a:effectLst/>
                <a:highlight>
                  <a:srgbClr val="FFFFFF"/>
                </a:highlight>
              </a:rPr>
              <a:t>se dispenser de contribuer aux réparations et reconstructions en abandonnant le droit de mitoyenneté</a:t>
            </a:r>
            <a:r>
              <a:rPr lang="fr-FR" sz="1600" b="0" i="1" dirty="0">
                <a:effectLst/>
                <a:highlight>
                  <a:srgbClr val="FFFFFF"/>
                </a:highlight>
              </a:rPr>
              <a:t>, pourvu que le mur mitoyen ne soutienne pas un bâtiment qui lui appartienne.»</a:t>
            </a:r>
          </a:p>
          <a:p>
            <a:pPr marL="0" indent="0">
              <a:buNone/>
            </a:pPr>
            <a:endParaRPr lang="fr-BE" sz="1600" b="1" dirty="0"/>
          </a:p>
          <a:p>
            <a:pPr marL="0" indent="0">
              <a:buNone/>
            </a:pPr>
            <a:r>
              <a:rPr lang="fr-BE" sz="1600" b="1" dirty="0">
                <a:highlight>
                  <a:srgbClr val="FFFF00"/>
                </a:highlight>
              </a:rPr>
              <a:t>Art. 3.112, al. 2 </a:t>
            </a:r>
            <a:r>
              <a:rPr lang="fr-BE" sz="1600" b="1" dirty="0" err="1">
                <a:highlight>
                  <a:srgbClr val="FFFF00"/>
                </a:highlight>
              </a:rPr>
              <a:t>C.civ</a:t>
            </a:r>
            <a:r>
              <a:rPr lang="fr-BE" sz="1600" b="1" dirty="0">
                <a:highlight>
                  <a:srgbClr val="FFFF00"/>
                </a:highlight>
              </a:rPr>
              <a:t> </a:t>
            </a:r>
            <a:r>
              <a:rPr lang="fr-BE" sz="1600" dirty="0"/>
              <a:t>: </a:t>
            </a:r>
            <a:r>
              <a:rPr lang="fr-FR" sz="1600" b="1" i="1" dirty="0">
                <a:solidFill>
                  <a:srgbClr val="FF0000"/>
                </a:solidFill>
                <a:highlight>
                  <a:srgbClr val="FFFFFF"/>
                </a:highlight>
              </a:rPr>
              <a:t>Sauf si un copropriétaire</a:t>
            </a:r>
            <a:r>
              <a:rPr lang="fr-FR" sz="1600" i="1" dirty="0">
                <a:highlight>
                  <a:srgbClr val="FFFFFF"/>
                </a:highlight>
              </a:rPr>
              <a:t> </a:t>
            </a:r>
            <a:r>
              <a:rPr lang="fr-FR" sz="1600" b="1" i="1" dirty="0">
                <a:solidFill>
                  <a:srgbClr val="FF0000"/>
                </a:solidFill>
                <a:highlight>
                  <a:srgbClr val="FFFFFF"/>
                </a:highlight>
              </a:rPr>
              <a:t>continue à utiliser effectivement la clôture mitoyenne </a:t>
            </a:r>
            <a:r>
              <a:rPr lang="fr-FR" sz="1600" i="1" dirty="0">
                <a:highlight>
                  <a:srgbClr val="FFFFFF"/>
                </a:highlight>
              </a:rPr>
              <a:t>ou a </a:t>
            </a:r>
            <a:r>
              <a:rPr lang="fr-FR" sz="1600" b="1" i="1" dirty="0">
                <a:solidFill>
                  <a:srgbClr val="FF0000"/>
                </a:solidFill>
                <a:highlight>
                  <a:srgbClr val="FFFFFF"/>
                </a:highlight>
              </a:rPr>
              <a:t>causé les dégradations</a:t>
            </a:r>
            <a:r>
              <a:rPr lang="fr-FR" sz="1600" i="1" dirty="0">
                <a:highlight>
                  <a:srgbClr val="FFFFFF"/>
                </a:highlight>
              </a:rPr>
              <a:t>, </a:t>
            </a:r>
            <a:r>
              <a:rPr lang="fr-FR" sz="1600" b="1" i="1" dirty="0">
                <a:solidFill>
                  <a:srgbClr val="FF0000"/>
                </a:solidFill>
                <a:highlight>
                  <a:srgbClr val="FFFFFF"/>
                </a:highlight>
              </a:rPr>
              <a:t>celui-ci peut se dispenser de contribuer aux grosses réparations ou à la reconstruction </a:t>
            </a:r>
            <a:r>
              <a:rPr lang="fr-FR" sz="1600" i="1" dirty="0">
                <a:highlight>
                  <a:srgbClr val="FFFFFF"/>
                </a:highlight>
              </a:rPr>
              <a:t>en </a:t>
            </a:r>
            <a:r>
              <a:rPr lang="fr-FR" sz="1600" b="1" i="1" u="sng" dirty="0">
                <a:solidFill>
                  <a:srgbClr val="FF0000"/>
                </a:solidFill>
                <a:highlight>
                  <a:srgbClr val="FFFFFF"/>
                </a:highlight>
              </a:rPr>
              <a:t>abandonnant</a:t>
            </a:r>
            <a:r>
              <a:rPr lang="fr-FR" sz="1600" i="1" dirty="0">
                <a:highlight>
                  <a:srgbClr val="FFFFFF"/>
                </a:highlight>
              </a:rPr>
              <a:t> son droit de mitoyenneté à l'autre copropriétaire, et ce nonobstant l'</a:t>
            </a:r>
            <a:r>
              <a:rPr lang="fr-FR" sz="1600" i="1" dirty="0">
                <a:highlight>
                  <a:srgbClr val="FFFFFF"/>
                </a:highlight>
                <a:hlinkClick r:id="rId2">
                  <a:extLst>
                    <a:ext uri="{A12FA001-AC4F-418D-AE19-62706E023703}">
                      <ahyp:hlinkClr xmlns:ahyp="http://schemas.microsoft.com/office/drawing/2018/hyperlinkcolor" val="tx"/>
                    </a:ext>
                  </a:extLst>
                </a:hlinkClick>
              </a:rPr>
              <a:t>article 3.17</a:t>
            </a:r>
            <a:r>
              <a:rPr lang="fr-FR" sz="1600" i="1" dirty="0">
                <a:highlight>
                  <a:srgbClr val="FFFFFF"/>
                </a:highlight>
              </a:rPr>
              <a:t>, alinéa 2. </a:t>
            </a:r>
            <a:r>
              <a:rPr lang="fr-FR" sz="1600" b="1" i="1" dirty="0">
                <a:solidFill>
                  <a:srgbClr val="FF0000"/>
                </a:solidFill>
                <a:highlight>
                  <a:srgbClr val="FFFFFF"/>
                </a:highlight>
              </a:rPr>
              <a:t>Ce dernier peut, s'il préfère, exiger la destruction à frais communs de la clôture</a:t>
            </a:r>
            <a:r>
              <a:rPr lang="fr-FR" sz="1600" i="1" dirty="0">
                <a:highlight>
                  <a:srgbClr val="FFFFFF"/>
                </a:highlight>
              </a:rPr>
              <a:t>. »</a:t>
            </a:r>
          </a:p>
          <a:p>
            <a:pPr marL="0" indent="0">
              <a:buNone/>
            </a:pPr>
            <a:endParaRPr lang="fr-FR" sz="1600" i="1" dirty="0">
              <a:highlight>
                <a:srgbClr val="FFFFFF"/>
              </a:highlight>
            </a:endParaRPr>
          </a:p>
          <a:p>
            <a:pPr marL="0" indent="0">
              <a:buNone/>
            </a:pPr>
            <a:r>
              <a:rPr lang="fr-BE" sz="1600" dirty="0"/>
              <a:t>En </a:t>
            </a:r>
            <a:r>
              <a:rPr lang="fr-BE" sz="1600" b="1" dirty="0"/>
              <a:t>délaissant</a:t>
            </a:r>
            <a:r>
              <a:rPr lang="fr-BE" sz="1600" dirty="0"/>
              <a:t> sa part dans la clôture et dans le sol d’assise, le copropriétaire est </a:t>
            </a:r>
            <a:r>
              <a:rPr lang="fr-BE" sz="1600" b="1" dirty="0"/>
              <a:t>dispensé</a:t>
            </a:r>
            <a:r>
              <a:rPr lang="fr-BE" sz="1600" dirty="0"/>
              <a:t> de contribuer aux grosses réparations ou à la reconstruction (frais tant présents que futurs)</a:t>
            </a:r>
          </a:p>
          <a:p>
            <a:pPr marL="0" indent="0">
              <a:buNone/>
            </a:pPr>
            <a:endParaRPr lang="fr-BE" sz="20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B66E3431-93C6-85BF-2E47-00662AC32986}"/>
              </a:ext>
            </a:extLst>
          </p:cNvPr>
          <p:cNvSpPr/>
          <p:nvPr/>
        </p:nvSpPr>
        <p:spPr>
          <a:xfrm>
            <a:off x="5820611" y="1016624"/>
            <a:ext cx="547867"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EFCC61B8-F7CC-85CF-F589-DE083AAF8E0A}"/>
              </a:ext>
            </a:extLst>
          </p:cNvPr>
          <p:cNvSpPr/>
          <p:nvPr/>
        </p:nvSpPr>
        <p:spPr>
          <a:xfrm>
            <a:off x="5808215" y="5248029"/>
            <a:ext cx="54786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 droite 5">
            <a:extLst>
              <a:ext uri="{FF2B5EF4-FFF2-40B4-BE49-F238E27FC236}">
                <a16:creationId xmlns:a16="http://schemas.microsoft.com/office/drawing/2014/main" id="{211465AD-BF0A-2D4A-2416-548FC176122C}"/>
              </a:ext>
            </a:extLst>
          </p:cNvPr>
          <p:cNvSpPr/>
          <p:nvPr/>
        </p:nvSpPr>
        <p:spPr>
          <a:xfrm>
            <a:off x="5737567" y="2803016"/>
            <a:ext cx="547867"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62521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III</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000" b="1" dirty="0"/>
              <a:t>Statut des dispositions ? </a:t>
            </a:r>
          </a:p>
          <a:p>
            <a:pPr marL="0" indent="0">
              <a:buNone/>
            </a:pPr>
            <a:r>
              <a:rPr lang="fr-BE" sz="2000" dirty="0"/>
              <a:t>Dispositions supplétives (en règle)  VS dispositions impératives (limitativement énumérées) </a:t>
            </a:r>
            <a:endParaRPr lang="fr-BE" sz="2000" b="1" dirty="0">
              <a:solidFill>
                <a:srgbClr val="FF0000"/>
              </a:solidFill>
            </a:endParaRPr>
          </a:p>
          <a:p>
            <a:pPr marL="0" indent="0">
              <a:buNone/>
            </a:pPr>
            <a:r>
              <a:rPr lang="fr-BE" sz="2000" b="1" dirty="0"/>
              <a:t>Art. 3.1. </a:t>
            </a:r>
            <a:r>
              <a:rPr lang="fr-BE" sz="2000" b="1" dirty="0" err="1"/>
              <a:t>C.civ</a:t>
            </a:r>
            <a:r>
              <a:rPr lang="fr-BE" sz="2000" b="1" dirty="0"/>
              <a:t> : « </a:t>
            </a:r>
            <a:r>
              <a:rPr lang="fr-FR" sz="2000" b="1" i="1" dirty="0">
                <a:solidFill>
                  <a:srgbClr val="FF0000"/>
                </a:solidFill>
                <a:effectLst/>
              </a:rPr>
              <a:t>Les parties peuvent déroger aux dispositions du présent Livre, sauf s'il s'agit de définitions ou si la loi en dispose autrement </a:t>
            </a:r>
            <a:r>
              <a:rPr lang="fr-FR" sz="2000" b="1" i="0" dirty="0">
                <a:solidFill>
                  <a:srgbClr val="000000"/>
                </a:solidFill>
                <a:effectLst/>
              </a:rPr>
              <a:t>».</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133C87F-6ACD-86DA-B66E-F316F21AFD43}"/>
              </a:ext>
            </a:extLst>
          </p:cNvPr>
          <p:cNvSpPr/>
          <p:nvPr/>
        </p:nvSpPr>
        <p:spPr>
          <a:xfrm>
            <a:off x="5761904" y="2545677"/>
            <a:ext cx="658585"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9793809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415525" y="-483469"/>
            <a:ext cx="4230100" cy="5224238"/>
          </a:xfrm>
        </p:spPr>
        <p:txBody>
          <a:bodyPr anchor="b">
            <a:noAutofit/>
          </a:bodyPr>
          <a:lstStyle/>
          <a:p>
            <a:pPr algn="r"/>
            <a:r>
              <a:rPr lang="fr-BE" dirty="0">
                <a:solidFill>
                  <a:srgbClr val="FFFFFF"/>
                </a:solidFill>
              </a:rPr>
              <a:t>Obligations des copropriétaires et déguerpissement</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26731" y="402156"/>
            <a:ext cx="4862447" cy="5770984"/>
          </a:xfrm>
        </p:spPr>
        <p:txBody>
          <a:bodyPr anchor="ctr">
            <a:noAutofit/>
          </a:bodyPr>
          <a:lstStyle/>
          <a:p>
            <a:endParaRPr lang="fr-BE" sz="1800" b="1" u="sng" dirty="0"/>
          </a:p>
          <a:p>
            <a:r>
              <a:rPr lang="fr-BE" sz="1800" b="1" u="sng" dirty="0"/>
              <a:t>Déguerpissement</a:t>
            </a:r>
          </a:p>
          <a:p>
            <a:pPr marL="0" indent="0">
              <a:buNone/>
            </a:pPr>
            <a:endParaRPr lang="fr-BE" sz="1800" b="1" u="sng" dirty="0"/>
          </a:p>
          <a:p>
            <a:pPr marL="0" indent="0">
              <a:buNone/>
            </a:pPr>
            <a:r>
              <a:rPr lang="fr-BE" sz="1800" b="0" i="0" dirty="0">
                <a:effectLst/>
              </a:rPr>
              <a:t>⚠️ </a:t>
            </a:r>
            <a:r>
              <a:rPr lang="fr-BE" sz="1800" b="0" i="0" strike="sngStrike" dirty="0">
                <a:effectLst/>
              </a:rPr>
              <a:t>déguerpisseme</a:t>
            </a:r>
            <a:r>
              <a:rPr lang="fr-BE" sz="1800" strike="sngStrike" dirty="0"/>
              <a:t>nt</a:t>
            </a:r>
            <a:r>
              <a:rPr lang="fr-BE" sz="1800" dirty="0"/>
              <a:t> si candidat au </a:t>
            </a:r>
            <a:r>
              <a:rPr lang="fr-BE" sz="1800" b="0" i="0" dirty="0">
                <a:effectLst/>
              </a:rPr>
              <a:t>déguerpisseme</a:t>
            </a:r>
            <a:r>
              <a:rPr lang="fr-BE" sz="1800" dirty="0"/>
              <a:t>nt « </a:t>
            </a:r>
            <a:r>
              <a:rPr lang="fr-FR" sz="1800" dirty="0"/>
              <a:t> </a:t>
            </a:r>
            <a:r>
              <a:rPr lang="fr-FR" sz="1800" b="1" i="1" dirty="0">
                <a:solidFill>
                  <a:srgbClr val="FF0000"/>
                </a:solidFill>
              </a:rPr>
              <a:t>continue à utiliser effectivement la clôture mitoyenne </a:t>
            </a:r>
            <a:r>
              <a:rPr lang="fr-FR" sz="1800" dirty="0"/>
              <a:t>» ou « </a:t>
            </a:r>
            <a:r>
              <a:rPr lang="fr-BE" sz="1800" i="1" dirty="0"/>
              <a:t> </a:t>
            </a:r>
            <a:r>
              <a:rPr lang="fr-BE" sz="1800" b="1" i="1" dirty="0">
                <a:solidFill>
                  <a:srgbClr val="FF0000"/>
                </a:solidFill>
              </a:rPr>
              <a:t>a causé les dégradations</a:t>
            </a:r>
            <a:r>
              <a:rPr lang="fr-BE" sz="1800" i="1" dirty="0"/>
              <a:t> </a:t>
            </a:r>
            <a:r>
              <a:rPr lang="fr-BE" sz="1800" dirty="0"/>
              <a:t>» </a:t>
            </a:r>
          </a:p>
          <a:p>
            <a:pPr marL="0" indent="0">
              <a:buNone/>
            </a:pPr>
            <a:endParaRPr lang="fr-BE" sz="1800" dirty="0"/>
          </a:p>
          <a:p>
            <a:pPr marL="0" indent="0">
              <a:buNone/>
            </a:pPr>
            <a:r>
              <a:rPr lang="fr-BE" sz="1800" b="0" i="0" dirty="0">
                <a:effectLst/>
              </a:rPr>
              <a:t>⚠️</a:t>
            </a:r>
            <a:r>
              <a:rPr lang="fr-BE" sz="1800" b="0" i="0" strike="sngStrike" dirty="0">
                <a:effectLst/>
              </a:rPr>
              <a:t>dispense frais ordinaires </a:t>
            </a:r>
            <a:r>
              <a:rPr lang="fr-BE" sz="1800" b="0" i="0" dirty="0">
                <a:effectLst/>
              </a:rPr>
              <a:t>càd ceux liés à l’entretien</a:t>
            </a:r>
          </a:p>
          <a:p>
            <a:pPr marL="0" indent="0">
              <a:buNone/>
            </a:pPr>
            <a:endParaRPr lang="fr-BE" sz="2000" dirty="0"/>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761989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Limites de propriétés en volumes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1800" dirty="0">
                <a:highlight>
                  <a:srgbClr val="FFFF00"/>
                </a:highlight>
              </a:rPr>
              <a:t>Art. 3.103 </a:t>
            </a:r>
            <a:r>
              <a:rPr lang="fr-BE" sz="1800" dirty="0" err="1">
                <a:highlight>
                  <a:srgbClr val="FFFF00"/>
                </a:highlight>
              </a:rPr>
              <a:t>C.civ</a:t>
            </a:r>
            <a:r>
              <a:rPr lang="fr-BE" sz="1800" dirty="0">
                <a:highlight>
                  <a:srgbClr val="FFFF00"/>
                </a:highlight>
              </a:rPr>
              <a:t>. </a:t>
            </a:r>
            <a:r>
              <a:rPr lang="fr-BE" sz="1800" dirty="0"/>
              <a:t>qui renvoie vers </a:t>
            </a:r>
            <a:r>
              <a:rPr lang="fr-BE" sz="1800" dirty="0">
                <a:highlight>
                  <a:srgbClr val="FFFF00"/>
                </a:highlight>
              </a:rPr>
              <a:t>l’art. 3.47 </a:t>
            </a:r>
            <a:r>
              <a:rPr lang="fr-BE" sz="1800" dirty="0" err="1">
                <a:highlight>
                  <a:srgbClr val="FFFF00"/>
                </a:highlight>
              </a:rPr>
              <a:t>C.civ</a:t>
            </a:r>
            <a:r>
              <a:rPr lang="fr-BE" sz="1800" dirty="0">
                <a:highlight>
                  <a:srgbClr val="FFFF00"/>
                </a:highlight>
              </a:rPr>
              <a:t>. </a:t>
            </a:r>
            <a:r>
              <a:rPr lang="fr-BE" sz="1800" dirty="0"/>
              <a:t>: </a:t>
            </a:r>
          </a:p>
          <a:p>
            <a:pPr marL="0" indent="0">
              <a:buNone/>
            </a:pPr>
            <a:r>
              <a:rPr lang="fr-BE" sz="1800" dirty="0"/>
              <a:t>« </a:t>
            </a:r>
            <a:r>
              <a:rPr lang="fr-FR" sz="1800" i="1" dirty="0"/>
              <a:t>Sont immeubles par leur nature, les fonds de terre et les divers volumes les composant, déterminés en </a:t>
            </a:r>
            <a:r>
              <a:rPr lang="fr-FR" sz="1800" b="1" i="1" dirty="0">
                <a:solidFill>
                  <a:srgbClr val="FF0000"/>
                </a:solidFill>
              </a:rPr>
              <a:t>trois dimensions</a:t>
            </a:r>
            <a:r>
              <a:rPr lang="fr-FR" sz="1800" i="1" dirty="0"/>
              <a:t>. </a:t>
            </a:r>
          </a:p>
          <a:p>
            <a:pPr marL="0" indent="0">
              <a:buNone/>
            </a:pPr>
            <a:r>
              <a:rPr lang="fr-FR" sz="1800" i="1" dirty="0"/>
              <a:t>Sont immeubles par incorporation, tous ouvrages et plantations qui, s'incorporant aux immeubles par nature, en constituent une composante inhérente. </a:t>
            </a:r>
          </a:p>
          <a:p>
            <a:pPr marL="0" indent="0">
              <a:buNone/>
            </a:pPr>
            <a:r>
              <a:rPr lang="fr-FR" sz="1800" i="1" dirty="0"/>
              <a:t>Sont aussi immeubles par incorporation, les composantes inhérentes de ces ouvrages et plantations, que ces composantes inhérentes soient incorporées ou non. </a:t>
            </a:r>
          </a:p>
          <a:p>
            <a:pPr marL="0" indent="0">
              <a:buNone/>
            </a:pPr>
            <a:r>
              <a:rPr lang="fr-FR" sz="1800" i="1" dirty="0"/>
              <a:t>Les accessoires d'un immeuble sont réputés immeubles par destination </a:t>
            </a:r>
            <a:r>
              <a:rPr lang="fr-FR" sz="1800" dirty="0"/>
              <a:t>».</a:t>
            </a:r>
          </a:p>
          <a:p>
            <a:pPr marL="0" indent="0">
              <a:buNone/>
            </a:pPr>
            <a:endParaRPr lang="fr-BE" sz="1800" dirty="0"/>
          </a:p>
          <a:p>
            <a:pPr marL="0" indent="0">
              <a:buNone/>
            </a:pPr>
            <a:r>
              <a:rPr lang="fr-FR" sz="1800" dirty="0"/>
              <a:t>propriété tridimensionnelle : le volume peut exister en sursol ou en sous-sol, ou encore un volume peut-il en surplomber un autre. </a:t>
            </a:r>
            <a:endParaRPr lang="fr-BE" sz="18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475C860F-0020-966E-2F27-D0A9612F68A4}"/>
              </a:ext>
            </a:extLst>
          </p:cNvPr>
          <p:cNvSpPr/>
          <p:nvPr/>
        </p:nvSpPr>
        <p:spPr>
          <a:xfrm>
            <a:off x="5676763" y="5550118"/>
            <a:ext cx="68757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7556154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4000" dirty="0">
                <a:solidFill>
                  <a:schemeClr val="bg1"/>
                </a:solidFill>
                <a:latin typeface="+mn-lt"/>
              </a:rPr>
              <a:t>Une nouveauté intéressante : Les « simples tolérances du propriétaire »</a:t>
            </a:r>
            <a:endParaRPr lang="fr-BE" sz="40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473952" y="317252"/>
            <a:ext cx="4259362" cy="6214177"/>
          </a:xfrm>
        </p:spPr>
        <p:txBody>
          <a:bodyPr anchor="ctr">
            <a:noAutofit/>
          </a:bodyPr>
          <a:lstStyle/>
          <a:p>
            <a:pPr marL="0" indent="0">
              <a:buNone/>
            </a:pPr>
            <a:r>
              <a:rPr lang="fr-FR" sz="1600" b="1" i="0" u="sng" dirty="0">
                <a:solidFill>
                  <a:srgbClr val="000000"/>
                </a:solidFill>
                <a:effectLst/>
                <a:highlight>
                  <a:srgbClr val="FFFF00"/>
                </a:highlight>
              </a:rPr>
              <a:t>Art. 3.67, §2 </a:t>
            </a:r>
            <a:r>
              <a:rPr lang="fr-FR" sz="1600" b="1" i="0" u="sng" dirty="0" err="1">
                <a:solidFill>
                  <a:srgbClr val="000000"/>
                </a:solidFill>
                <a:effectLst/>
                <a:highlight>
                  <a:srgbClr val="FFFF00"/>
                </a:highlight>
              </a:rPr>
              <a:t>C.civ</a:t>
            </a:r>
            <a:r>
              <a:rPr lang="fr-FR" sz="1600" b="1" i="0" u="sng" dirty="0">
                <a:solidFill>
                  <a:srgbClr val="000000"/>
                </a:solidFill>
                <a:effectLst/>
                <a:highlight>
                  <a:srgbClr val="FFFF00"/>
                </a:highlight>
              </a:rPr>
              <a:t>. :</a:t>
            </a:r>
            <a:r>
              <a:rPr lang="fr-FR" sz="1600" b="1" i="0" u="sng" dirty="0">
                <a:solidFill>
                  <a:srgbClr val="000000"/>
                </a:solidFill>
                <a:effectLst/>
              </a:rPr>
              <a:t> « </a:t>
            </a:r>
            <a:r>
              <a:rPr lang="fr-FR" sz="1600" i="1" dirty="0">
                <a:solidFill>
                  <a:srgbClr val="000000"/>
                </a:solidFill>
                <a:effectLst/>
              </a:rPr>
              <a:t>Le </a:t>
            </a:r>
            <a:r>
              <a:rPr lang="fr-FR" sz="1600" b="1" i="1" dirty="0">
                <a:solidFill>
                  <a:srgbClr val="FF0000"/>
                </a:solidFill>
                <a:effectLst/>
              </a:rPr>
              <a:t>propriétaire d'un immeuble doit,</a:t>
            </a:r>
            <a:r>
              <a:rPr lang="fr-FR" sz="1600" i="1" dirty="0">
                <a:solidFill>
                  <a:srgbClr val="000000"/>
                </a:solidFill>
                <a:effectLst/>
              </a:rPr>
              <a:t> après notification préalable, </a:t>
            </a:r>
            <a:r>
              <a:rPr lang="fr-FR" sz="1600" b="1" i="1" dirty="0">
                <a:solidFill>
                  <a:srgbClr val="FF0000"/>
                </a:solidFill>
                <a:effectLst/>
              </a:rPr>
              <a:t>tolérer que son voisin ait accès à ce bien immeuble si cela est nécessaire </a:t>
            </a:r>
            <a:r>
              <a:rPr lang="fr-FR" sz="1600" i="1" dirty="0">
                <a:solidFill>
                  <a:srgbClr val="000000"/>
                </a:solidFill>
                <a:effectLst/>
              </a:rPr>
              <a:t>pour l'exécution de travaux de construction ou de réparation ou </a:t>
            </a:r>
            <a:r>
              <a:rPr lang="fr-FR" sz="1600" b="1" i="1" dirty="0">
                <a:solidFill>
                  <a:srgbClr val="FF0000"/>
                </a:solidFill>
                <a:effectLst/>
              </a:rPr>
              <a:t>pour réparer ou entretenir la clôture non mitoyenne, sauf si le propriétaire fait valoir des motifs légitimes pour refuser cet accès</a:t>
            </a:r>
            <a:r>
              <a:rPr lang="fr-FR" sz="1600" i="1" dirty="0">
                <a:solidFill>
                  <a:srgbClr val="000000"/>
                </a:solidFill>
                <a:effectLst/>
              </a:rPr>
              <a:t>.</a:t>
            </a:r>
            <a:br>
              <a:rPr lang="fr-FR" sz="1600" i="1" dirty="0"/>
            </a:br>
            <a:r>
              <a:rPr lang="fr-FR" sz="1600" i="1" dirty="0">
                <a:solidFill>
                  <a:srgbClr val="000000"/>
                </a:solidFill>
                <a:effectLst/>
              </a:rPr>
              <a:t>Si ce droit est autorisé, il doit être exercé de la manière la moins dommageable pour le voisin. Le propriétaire a droit à une compensation s'il a subi un dommage </a:t>
            </a:r>
            <a:r>
              <a:rPr lang="fr-FR" sz="1600" b="1" i="0" dirty="0">
                <a:solidFill>
                  <a:srgbClr val="000000"/>
                </a:solidFill>
                <a:effectLst/>
              </a:rPr>
              <a:t>». </a:t>
            </a:r>
            <a:r>
              <a:rPr lang="fr-FR" sz="1600" b="1" i="0" dirty="0">
                <a:solidFill>
                  <a:srgbClr val="000000"/>
                </a:solidFill>
                <a:effectLst/>
                <a:highlight>
                  <a:srgbClr val="FFFF00"/>
                </a:highlight>
              </a:rPr>
              <a:t>+ art. 31 Code rural</a:t>
            </a:r>
          </a:p>
          <a:p>
            <a:pPr marL="0" indent="0">
              <a:buNone/>
            </a:pPr>
            <a:endParaRPr lang="fr-FR" sz="1600" b="1" dirty="0">
              <a:solidFill>
                <a:srgbClr val="000000"/>
              </a:solidFill>
            </a:endParaRPr>
          </a:p>
          <a:p>
            <a:pPr marL="0" indent="0">
              <a:buNone/>
            </a:pPr>
            <a:r>
              <a:rPr lang="fr-FR" sz="1600" b="1" dirty="0">
                <a:solidFill>
                  <a:srgbClr val="000000"/>
                </a:solidFill>
                <a:sym typeface="Wingdings" panose="05000000000000000000" pitchFamily="2" charset="2"/>
              </a:rPr>
              <a:t>Élargissement </a:t>
            </a:r>
            <a:r>
              <a:rPr lang="fr-FR" sz="1600" dirty="0">
                <a:solidFill>
                  <a:srgbClr val="000000"/>
                </a:solidFill>
                <a:sym typeface="Wingdings" panose="05000000000000000000" pitchFamily="2" charset="2"/>
              </a:rPr>
              <a:t>de la « </a:t>
            </a:r>
            <a:r>
              <a:rPr lang="fr-FR" sz="1600" i="1" dirty="0">
                <a:solidFill>
                  <a:srgbClr val="000000"/>
                </a:solidFill>
                <a:sym typeface="Wingdings" panose="05000000000000000000" pitchFamily="2" charset="2"/>
              </a:rPr>
              <a:t>servitude de tour d’échelle </a:t>
            </a:r>
            <a:r>
              <a:rPr lang="fr-FR" sz="1600" dirty="0">
                <a:solidFill>
                  <a:srgbClr val="000000"/>
                </a:solidFill>
                <a:sym typeface="Wingdings" panose="05000000000000000000" pitchFamily="2" charset="2"/>
              </a:rPr>
              <a:t>» ou « </a:t>
            </a:r>
            <a:r>
              <a:rPr lang="fr-FR" sz="1600" i="1" dirty="0">
                <a:solidFill>
                  <a:srgbClr val="000000"/>
                </a:solidFill>
                <a:sym typeface="Wingdings" panose="05000000000000000000" pitchFamily="2" charset="2"/>
              </a:rPr>
              <a:t>droit d’échelage </a:t>
            </a:r>
            <a:r>
              <a:rPr lang="fr-FR" sz="1600" dirty="0">
                <a:solidFill>
                  <a:srgbClr val="000000"/>
                </a:solidFill>
                <a:sym typeface="Wingdings" panose="05000000000000000000" pitchFamily="2" charset="2"/>
              </a:rPr>
              <a:t>», beaucoup plus stricte (ne s’appliquait notamment pas à la « </a:t>
            </a:r>
            <a:r>
              <a:rPr lang="fr-FR" sz="1600" i="1" dirty="0">
                <a:solidFill>
                  <a:srgbClr val="000000"/>
                </a:solidFill>
                <a:sym typeface="Wingdings" panose="05000000000000000000" pitchFamily="2" charset="2"/>
              </a:rPr>
              <a:t>construction</a:t>
            </a:r>
            <a:r>
              <a:rPr lang="fr-FR" sz="1600" dirty="0">
                <a:solidFill>
                  <a:srgbClr val="000000"/>
                </a:solidFill>
                <a:sym typeface="Wingdings" panose="05000000000000000000" pitchFamily="2" charset="2"/>
              </a:rPr>
              <a:t> »). </a:t>
            </a:r>
          </a:p>
          <a:p>
            <a:pPr marL="0" indent="0">
              <a:buNone/>
            </a:pPr>
            <a:endParaRPr lang="fr-FR" sz="1600" dirty="0">
              <a:solidFill>
                <a:srgbClr val="000000"/>
              </a:solidFill>
              <a:sym typeface="Wingdings" panose="05000000000000000000" pitchFamily="2" charset="2"/>
            </a:endParaRPr>
          </a:p>
          <a:p>
            <a:pPr marL="0" indent="0">
              <a:buNone/>
            </a:pPr>
            <a:r>
              <a:rPr lang="fr-FR" sz="1600" b="1" dirty="0">
                <a:solidFill>
                  <a:srgbClr val="000000"/>
                </a:solidFill>
                <a:sym typeface="Wingdings" panose="05000000000000000000" pitchFamily="2" charset="2"/>
              </a:rPr>
              <a:t>« </a:t>
            </a:r>
            <a:r>
              <a:rPr lang="fr-FR" sz="1600" b="1" strike="sngStrike" dirty="0">
                <a:solidFill>
                  <a:srgbClr val="000000"/>
                </a:solidFill>
                <a:sym typeface="Wingdings" panose="05000000000000000000" pitchFamily="2" charset="2"/>
              </a:rPr>
              <a:t>servitude</a:t>
            </a:r>
            <a:r>
              <a:rPr lang="fr-FR" sz="1600" b="1" dirty="0">
                <a:solidFill>
                  <a:srgbClr val="000000"/>
                </a:solidFill>
                <a:sym typeface="Wingdings" panose="05000000000000000000" pitchFamily="2" charset="2"/>
              </a:rPr>
              <a:t> »</a:t>
            </a:r>
          </a:p>
          <a:p>
            <a:pPr marL="0" indent="0">
              <a:buNone/>
            </a:pPr>
            <a:endParaRPr lang="fr-FR" sz="1600" dirty="0">
              <a:solidFill>
                <a:srgbClr val="000000"/>
              </a:solidFill>
              <a:sym typeface="Wingdings" panose="05000000000000000000" pitchFamily="2" charset="2"/>
            </a:endParaRPr>
          </a:p>
          <a:p>
            <a:pPr marL="0" indent="0">
              <a:buNone/>
            </a:pPr>
            <a:r>
              <a:rPr lang="fr-FR" sz="1600" dirty="0">
                <a:solidFill>
                  <a:srgbClr val="000000"/>
                </a:solidFill>
                <a:sym typeface="Wingdings" panose="05000000000000000000" pitchFamily="2" charset="2"/>
              </a:rPr>
              <a:t>Améliorera la position du constructeur et (on l’espère) diminuera le contentieux</a:t>
            </a:r>
            <a:br>
              <a:rPr lang="fr-FR" sz="1800" dirty="0"/>
            </a:br>
            <a:endParaRPr lang="fr-FR" sz="1800" dirty="0">
              <a:solidFill>
                <a:srgbClr val="000000"/>
              </a:solidFill>
            </a:endParaRPr>
          </a:p>
        </p:txBody>
      </p:sp>
      <p:sp>
        <p:nvSpPr>
          <p:cNvPr id="11" name="ZoneTexte 10">
            <a:extLst>
              <a:ext uri="{FF2B5EF4-FFF2-40B4-BE49-F238E27FC236}">
                <a16:creationId xmlns:a16="http://schemas.microsoft.com/office/drawing/2014/main" id="{AA3CE1B9-8066-4002-9BEB-720D3BCBB2AA}"/>
              </a:ext>
            </a:extLst>
          </p:cNvPr>
          <p:cNvSpPr txBox="1"/>
          <p:nvPr/>
        </p:nvSpPr>
        <p:spPr>
          <a:xfrm>
            <a:off x="6283913" y="5191429"/>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lèche : droite 3">
            <a:extLst>
              <a:ext uri="{FF2B5EF4-FFF2-40B4-BE49-F238E27FC236}">
                <a16:creationId xmlns:a16="http://schemas.microsoft.com/office/drawing/2014/main" id="{F148AB77-40DF-6BBA-274F-66D4D903FA8E}"/>
              </a:ext>
            </a:extLst>
          </p:cNvPr>
          <p:cNvSpPr/>
          <p:nvPr/>
        </p:nvSpPr>
        <p:spPr>
          <a:xfrm>
            <a:off x="5978807" y="3552345"/>
            <a:ext cx="40661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E0B91503-E408-92AD-6539-C252951DEC72}"/>
              </a:ext>
            </a:extLst>
          </p:cNvPr>
          <p:cNvSpPr/>
          <p:nvPr/>
        </p:nvSpPr>
        <p:spPr>
          <a:xfrm>
            <a:off x="6007232" y="4859699"/>
            <a:ext cx="40661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6" name="Flèche : droite 5">
            <a:extLst>
              <a:ext uri="{FF2B5EF4-FFF2-40B4-BE49-F238E27FC236}">
                <a16:creationId xmlns:a16="http://schemas.microsoft.com/office/drawing/2014/main" id="{82D46B81-45DA-34EF-C7A1-532C56562EE6}"/>
              </a:ext>
            </a:extLst>
          </p:cNvPr>
          <p:cNvSpPr/>
          <p:nvPr/>
        </p:nvSpPr>
        <p:spPr>
          <a:xfrm>
            <a:off x="6047836" y="5682421"/>
            <a:ext cx="40661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197365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675435" y="604822"/>
            <a:ext cx="4230100" cy="3387497"/>
          </a:xfrm>
        </p:spPr>
        <p:txBody>
          <a:bodyPr anchor="b">
            <a:normAutofit/>
          </a:bodyPr>
          <a:lstStyle/>
          <a:p>
            <a:pPr algn="r"/>
            <a:r>
              <a:rPr lang="fr-BE" sz="4000" dirty="0">
                <a:solidFill>
                  <a:srgbClr val="FFFFFF"/>
                </a:solidFill>
              </a:rPr>
              <a:t>Publicité foncière</a:t>
            </a:r>
            <a:br>
              <a:rPr lang="fr-BE" sz="4000" dirty="0">
                <a:solidFill>
                  <a:srgbClr val="FFFFFF"/>
                </a:solidFill>
              </a:rPr>
            </a:b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a:buFontTx/>
              <a:buChar char="-"/>
            </a:pPr>
            <a:r>
              <a:rPr lang="fr-BE" sz="2400" b="1" i="0" u="sng" dirty="0">
                <a:solidFill>
                  <a:srgbClr val="000000"/>
                </a:solidFill>
                <a:effectLst/>
              </a:rPr>
              <a:t>PUBLICITE FONCIERE (art. 3.30 à 3.34)</a:t>
            </a:r>
          </a:p>
          <a:p>
            <a:pPr marL="0" indent="0">
              <a:buNone/>
            </a:pPr>
            <a:r>
              <a:rPr lang="fr-BE" sz="2400" b="1" i="0" dirty="0">
                <a:solidFill>
                  <a:srgbClr val="000000"/>
                </a:solidFill>
                <a:effectLst/>
              </a:rPr>
              <a:t> </a:t>
            </a:r>
            <a:r>
              <a:rPr lang="fr-BE" sz="2400" b="1" i="0" dirty="0">
                <a:solidFill>
                  <a:srgbClr val="000000"/>
                </a:solidFill>
                <a:effectLst/>
                <a:sym typeface="Wingdings" panose="05000000000000000000" pitchFamily="2" charset="2"/>
              </a:rPr>
              <a:t> </a:t>
            </a:r>
            <a:r>
              <a:rPr lang="fr-BE" sz="2400" b="1" i="0" dirty="0">
                <a:solidFill>
                  <a:srgbClr val="000000"/>
                </a:solidFill>
                <a:effectLst/>
              </a:rPr>
              <a:t>Nouveaut</a:t>
            </a:r>
            <a:r>
              <a:rPr lang="fr-BE" sz="2400" b="1" dirty="0">
                <a:solidFill>
                  <a:srgbClr val="000000"/>
                </a:solidFill>
              </a:rPr>
              <a:t>és importantes</a:t>
            </a:r>
          </a:p>
          <a:p>
            <a:pPr>
              <a:buFont typeface="Wingdings" panose="05000000000000000000" pitchFamily="2" charset="2"/>
              <a:buChar char="è"/>
            </a:pPr>
            <a:r>
              <a:rPr lang="fr-BE" sz="2400" b="1" i="0" dirty="0">
                <a:solidFill>
                  <a:srgbClr val="000000"/>
                </a:solidFill>
                <a:effectLst/>
                <a:sym typeface="Wingdings" panose="05000000000000000000" pitchFamily="2" charset="2"/>
              </a:rPr>
              <a:t>Rapatriement dans le droit des biens de dispositions de la L. </a:t>
            </a:r>
            <a:r>
              <a:rPr lang="fr-BE" sz="2400" b="1" i="0" dirty="0" err="1">
                <a:solidFill>
                  <a:srgbClr val="000000"/>
                </a:solidFill>
                <a:effectLst/>
                <a:sym typeface="Wingdings" panose="05000000000000000000" pitchFamily="2" charset="2"/>
              </a:rPr>
              <a:t>Hyp</a:t>
            </a:r>
            <a:endParaRPr lang="fr-BE" sz="2400" b="1" i="0" dirty="0">
              <a:solidFill>
                <a:srgbClr val="000000"/>
              </a:solidFill>
              <a:effectLst/>
              <a:sym typeface="Wingdings" panose="05000000000000000000" pitchFamily="2" charset="2"/>
            </a:endParaRPr>
          </a:p>
          <a:p>
            <a:pPr>
              <a:buFont typeface="Wingdings" panose="05000000000000000000" pitchFamily="2" charset="2"/>
              <a:buChar char="è"/>
            </a:pPr>
            <a:r>
              <a:rPr lang="fr-BE" sz="2400" b="1" dirty="0">
                <a:solidFill>
                  <a:srgbClr val="000000"/>
                </a:solidFill>
                <a:sym typeface="Wingdings" panose="05000000000000000000" pitchFamily="2" charset="2"/>
              </a:rPr>
              <a:t>Importance pratique très grande</a:t>
            </a:r>
            <a:endParaRPr lang="fr-BE" sz="2400" b="1" i="0" dirty="0">
              <a:solidFill>
                <a:srgbClr val="000000"/>
              </a:solidFill>
              <a:effectLst/>
            </a:endParaRPr>
          </a:p>
          <a:p>
            <a:pPr>
              <a:buFontTx/>
              <a:buChar char="-"/>
            </a:pPr>
            <a:endParaRPr lang="fr-BE" sz="2400" b="1" u="sng" dirty="0">
              <a:solidFill>
                <a:srgbClr val="000000"/>
              </a:solidFill>
            </a:endParaRPr>
          </a:p>
          <a:p>
            <a:pPr>
              <a:buFontTx/>
              <a:buChar char="-"/>
            </a:pPr>
            <a:r>
              <a:rPr lang="fr-FR" sz="1200" b="1" i="0" dirty="0">
                <a:solidFill>
                  <a:srgbClr val="000000"/>
                </a:solidFill>
                <a:effectLst/>
                <a:latin typeface="Times New Roman" panose="02020603050405020304" pitchFamily="18" charset="0"/>
              </a:rPr>
              <a:t>.</a:t>
            </a:r>
            <a:endParaRPr lang="fr-BE" sz="1800" b="1" dirty="0"/>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9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4000" dirty="0">
                <a:solidFill>
                  <a:srgbClr val="FFFFFF"/>
                </a:solidFill>
              </a:rPr>
              <a:t>Publicité foncière</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marL="0" indent="0">
              <a:buNone/>
            </a:pPr>
            <a:r>
              <a:rPr lang="fr-BE" sz="2400" b="1" i="0" u="sng" dirty="0">
                <a:solidFill>
                  <a:srgbClr val="000000"/>
                </a:solidFill>
                <a:effectLst/>
              </a:rPr>
              <a:t>PUBLICITE FONCIERE (art. 3.30 à 3.34)</a:t>
            </a:r>
          </a:p>
          <a:p>
            <a:pPr marL="0" indent="0">
              <a:buNone/>
            </a:pPr>
            <a:r>
              <a:rPr lang="fr-BE" sz="1800" b="1" dirty="0"/>
              <a:t>Qu’est-ce que la transcription  ?</a:t>
            </a:r>
          </a:p>
          <a:p>
            <a:pPr>
              <a:buFont typeface="Symbol" panose="05050102010706020507" pitchFamily="18" charset="2"/>
              <a:buChar char="Þ"/>
            </a:pPr>
            <a:r>
              <a:rPr lang="fr-BE" sz="1800" b="1" dirty="0">
                <a:solidFill>
                  <a:srgbClr val="FF0000"/>
                </a:solidFill>
              </a:rPr>
              <a:t>Copie littérale </a:t>
            </a:r>
            <a:r>
              <a:rPr lang="fr-BE" sz="1800" b="1" dirty="0"/>
              <a:t>de certains actes dans un registre (des transcriptions)</a:t>
            </a:r>
          </a:p>
          <a:p>
            <a:pPr>
              <a:buFont typeface="Symbol" panose="05050102010706020507" pitchFamily="18" charset="2"/>
              <a:buChar char="Þ"/>
            </a:pPr>
            <a:endParaRPr lang="fr-BE" sz="1800" b="1" dirty="0"/>
          </a:p>
          <a:p>
            <a:pPr>
              <a:buFont typeface="Symbol" panose="05050102010706020507" pitchFamily="18" charset="2"/>
              <a:buChar char="Þ"/>
            </a:pPr>
            <a:endParaRPr lang="fr-BE" sz="1800" b="1" dirty="0"/>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1451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4000" dirty="0">
                <a:solidFill>
                  <a:srgbClr val="FFFFFF"/>
                </a:solidFill>
              </a:rPr>
              <a:t>Publicité foncière</a:t>
            </a:r>
            <a:br>
              <a:rPr lang="fr-BE" sz="4000" dirty="0">
                <a:solidFill>
                  <a:srgbClr val="FFFFFF"/>
                </a:solidFill>
              </a:rPr>
            </a:b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marL="0" indent="0">
              <a:buNone/>
            </a:pPr>
            <a:r>
              <a:rPr lang="fr-BE" sz="2400" b="1" i="0" u="sng" dirty="0">
                <a:solidFill>
                  <a:srgbClr val="000000"/>
                </a:solidFill>
                <a:effectLst/>
              </a:rPr>
              <a:t>PUBLICITE FONCIERE (art. 3.30 à 3.34)</a:t>
            </a:r>
          </a:p>
          <a:p>
            <a:pPr marL="0" indent="0">
              <a:buNone/>
            </a:pPr>
            <a:r>
              <a:rPr lang="fr-BE" sz="1800" b="1" dirty="0"/>
              <a:t>A quoi sert la transcription ?</a:t>
            </a:r>
          </a:p>
          <a:p>
            <a:pPr>
              <a:buFont typeface="Symbol" panose="05050102010706020507" pitchFamily="18" charset="2"/>
              <a:buChar char="Þ"/>
            </a:pPr>
            <a:r>
              <a:rPr lang="fr-BE" sz="1800" b="1" dirty="0">
                <a:solidFill>
                  <a:srgbClr val="FF0000"/>
                </a:solidFill>
              </a:rPr>
              <a:t>Publicité</a:t>
            </a:r>
            <a:r>
              <a:rPr lang="fr-BE" sz="1800" b="1" dirty="0"/>
              <a:t> (caractère public) de certaines transactions, au bénéfice de la sécurité juridique</a:t>
            </a:r>
          </a:p>
          <a:p>
            <a:pPr marL="0" indent="0">
              <a:buNone/>
            </a:pPr>
            <a:r>
              <a:rPr lang="fr-BE" sz="1800" b="1" dirty="0"/>
              <a:t> !  En Belgique, recherche par la personne du titulaire de droits et non par immeuble (&gt;&lt; « </a:t>
            </a:r>
            <a:r>
              <a:rPr lang="fr-BE" sz="1800" b="1" dirty="0" err="1"/>
              <a:t>Grundbuch</a:t>
            </a:r>
            <a:r>
              <a:rPr lang="fr-BE" sz="1800" b="1" dirty="0"/>
              <a:t> » allemand par bien immobilier) </a:t>
            </a:r>
          </a:p>
          <a:p>
            <a:pPr>
              <a:buFont typeface="Symbol" panose="05050102010706020507" pitchFamily="18" charset="2"/>
              <a:buChar char="Þ"/>
            </a:pPr>
            <a:endParaRPr lang="fr-BE" sz="1800" b="1" dirty="0"/>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9767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571214" y="1275107"/>
            <a:ext cx="4230100" cy="3387497"/>
          </a:xfrm>
        </p:spPr>
        <p:txBody>
          <a:bodyPr anchor="b">
            <a:normAutofit/>
          </a:bodyPr>
          <a:lstStyle/>
          <a:p>
            <a:pPr algn="r"/>
            <a:r>
              <a:rPr lang="fr-BE" sz="4000" dirty="0">
                <a:solidFill>
                  <a:srgbClr val="FFFFFF"/>
                </a:solidFill>
              </a:rPr>
              <a:t>Publicité foncière</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marL="0" indent="0">
              <a:buNone/>
            </a:pPr>
            <a:r>
              <a:rPr lang="fr-BE" sz="2400" b="1" i="0" u="sng" dirty="0">
                <a:solidFill>
                  <a:srgbClr val="000000"/>
                </a:solidFill>
                <a:effectLst/>
              </a:rPr>
              <a:t>PUBLICITE FONCIERE (art. 3.30 à 3.34)</a:t>
            </a:r>
          </a:p>
          <a:p>
            <a:pPr marL="0" indent="0">
              <a:buNone/>
            </a:pPr>
            <a:r>
              <a:rPr lang="fr-BE" sz="1800" b="1" dirty="0"/>
              <a:t>A quoi sert la transcription ?</a:t>
            </a:r>
          </a:p>
          <a:p>
            <a:pPr>
              <a:buFont typeface="Wingdings" panose="05000000000000000000" pitchFamily="2" charset="2"/>
              <a:buChar char="è"/>
            </a:pPr>
            <a:r>
              <a:rPr lang="fr-BE" sz="1800" b="1" dirty="0"/>
              <a:t>La transcription n’est pas une condition de validité d’une convention (mais de son opposabilité)</a:t>
            </a:r>
          </a:p>
          <a:p>
            <a:pPr>
              <a:buFont typeface="Wingdings" panose="05000000000000000000" pitchFamily="2" charset="2"/>
              <a:buChar char="è"/>
            </a:pPr>
            <a:r>
              <a:rPr lang="fr-BE" sz="1800" b="1" dirty="0"/>
              <a:t> permet </a:t>
            </a:r>
            <a:r>
              <a:rPr lang="fr-BE" sz="1800" b="1" dirty="0">
                <a:solidFill>
                  <a:srgbClr val="FF0000"/>
                </a:solidFill>
              </a:rPr>
              <a:t>l’opposabilité</a:t>
            </a:r>
            <a:r>
              <a:rPr lang="fr-BE" sz="1800" b="1" dirty="0"/>
              <a:t> aux « tiers de bonne foi » (ceux qui ne sont pas encore au courant de l’acte transcrit)</a:t>
            </a:r>
          </a:p>
          <a:p>
            <a:pPr marL="0" indent="0">
              <a:buNone/>
            </a:pPr>
            <a:endParaRPr lang="fr-BE" sz="1800" b="1" dirty="0"/>
          </a:p>
          <a:p>
            <a:pPr>
              <a:buFont typeface="Wingdings" panose="05000000000000000000" pitchFamily="2" charset="2"/>
              <a:buChar char="è"/>
            </a:pPr>
            <a:r>
              <a:rPr lang="fr-BE" sz="1800" b="1" dirty="0"/>
              <a:t>Exemple : ventes successives</a:t>
            </a:r>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3135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4000" dirty="0">
                <a:solidFill>
                  <a:srgbClr val="FFFFFF"/>
                </a:solidFill>
              </a:rPr>
              <a:t>Publicité foncière</a:t>
            </a:r>
            <a:br>
              <a:rPr lang="fr-BE" sz="4000" dirty="0">
                <a:solidFill>
                  <a:srgbClr val="FFFFFF"/>
                </a:solidFill>
              </a:rPr>
            </a:b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marL="0" indent="0">
              <a:buNone/>
            </a:pPr>
            <a:r>
              <a:rPr lang="fr-BE" sz="2400" b="1" i="0" u="sng" dirty="0">
                <a:solidFill>
                  <a:srgbClr val="000000"/>
                </a:solidFill>
                <a:effectLst/>
              </a:rPr>
              <a:t>PUBLICITE FONCIERE (art. 3.30 à 3.34)</a:t>
            </a:r>
          </a:p>
          <a:p>
            <a:pPr marL="0" indent="0">
              <a:buNone/>
            </a:pPr>
            <a:r>
              <a:rPr lang="fr-BE" sz="1800" b="1" dirty="0"/>
              <a:t>Qu’est-ce qui doit être transcrit ?</a:t>
            </a:r>
          </a:p>
          <a:p>
            <a:pPr>
              <a:buFont typeface="Wingdings" panose="05000000000000000000" pitchFamily="2" charset="2"/>
              <a:buChar char="è"/>
            </a:pPr>
            <a:r>
              <a:rPr lang="fr-BE" sz="1800" b="1" dirty="0">
                <a:sym typeface="Wingdings" panose="05000000000000000000" pitchFamily="2" charset="2"/>
              </a:rPr>
              <a:t>Certains actes relatifs aux </a:t>
            </a:r>
            <a:r>
              <a:rPr lang="fr-BE" sz="1800" b="1" i="1" dirty="0">
                <a:solidFill>
                  <a:srgbClr val="FF0000"/>
                </a:solidFill>
                <a:sym typeface="Wingdings" panose="05000000000000000000" pitchFamily="2" charset="2"/>
              </a:rPr>
              <a:t>immeubles :</a:t>
            </a:r>
          </a:p>
          <a:p>
            <a:pPr marL="0" indent="0">
              <a:buNone/>
            </a:pPr>
            <a:r>
              <a:rPr lang="fr-BE" sz="1800" b="1" i="1" dirty="0"/>
              <a:t>Ex : Actes entre vifs (&gt;&lt; testaments et héritages), donations, ventes, usufruits, servitudes, partages, certains jugements qui les remplacent, statuts de copropriétés,…</a:t>
            </a:r>
          </a:p>
          <a:p>
            <a:pPr marL="0" indent="0">
              <a:buNone/>
            </a:pPr>
            <a:r>
              <a:rPr lang="fr-BE" sz="1800" b="1" i="1" dirty="0">
                <a:sym typeface="Wingdings" panose="05000000000000000000" pitchFamily="2" charset="2"/>
              </a:rPr>
              <a:t> </a:t>
            </a:r>
            <a:r>
              <a:rPr lang="fr-BE" sz="1800" b="1" dirty="0">
                <a:sym typeface="Wingdings" panose="05000000000000000000" pitchFamily="2" charset="2"/>
              </a:rPr>
              <a:t>Les gages et hypothèques ne sont pas transcrits mais inscrits (autre registre)</a:t>
            </a:r>
            <a:endParaRPr lang="fr-BE" sz="1800" b="1" dirty="0"/>
          </a:p>
          <a:p>
            <a:pPr>
              <a:buFont typeface="Wingdings" panose="05000000000000000000" pitchFamily="2" charset="2"/>
              <a:buChar char="è"/>
            </a:pPr>
            <a:r>
              <a:rPr lang="fr-BE" sz="1800" b="1" dirty="0">
                <a:sym typeface="Wingdings" panose="05000000000000000000" pitchFamily="2" charset="2"/>
              </a:rPr>
              <a:t>Actes juridiques (&gt;&lt; faits juridiques)</a:t>
            </a:r>
          </a:p>
          <a:p>
            <a:pPr>
              <a:buFont typeface="Wingdings" panose="05000000000000000000" pitchFamily="2" charset="2"/>
              <a:buChar char="è"/>
            </a:pPr>
            <a:endParaRPr lang="fr-BE" sz="1800" b="1" dirty="0"/>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0709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4000" dirty="0">
                <a:solidFill>
                  <a:srgbClr val="FFFFFF"/>
                </a:solidFill>
              </a:rPr>
              <a:t>Publicité foncière</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marL="0" indent="0">
              <a:buNone/>
            </a:pPr>
            <a:r>
              <a:rPr lang="fr-BE" sz="2400" b="1" i="0" u="sng" dirty="0">
                <a:solidFill>
                  <a:srgbClr val="000000"/>
                </a:solidFill>
                <a:effectLst/>
              </a:rPr>
              <a:t>PUBLICITE FONCIERE (art. 3.30 à 3.34)</a:t>
            </a:r>
          </a:p>
          <a:p>
            <a:pPr marL="0" indent="0">
              <a:buNone/>
            </a:pPr>
            <a:r>
              <a:rPr lang="fr-BE" sz="1800" b="1" dirty="0"/>
              <a:t>Qu’est-ce qui doit être transcrit ?</a:t>
            </a:r>
          </a:p>
          <a:p>
            <a:pPr>
              <a:buFont typeface="Wingdings" panose="05000000000000000000" pitchFamily="2" charset="2"/>
              <a:buChar char="è"/>
            </a:pPr>
            <a:r>
              <a:rPr lang="fr-BE" sz="1800" b="1" dirty="0">
                <a:sym typeface="Wingdings" panose="05000000000000000000" pitchFamily="2" charset="2"/>
              </a:rPr>
              <a:t>Enumération à l’article 3.30 § 1</a:t>
            </a:r>
            <a:r>
              <a:rPr lang="fr-BE" sz="1800" b="1" baseline="30000" dirty="0">
                <a:sym typeface="Wingdings" panose="05000000000000000000" pitchFamily="2" charset="2"/>
              </a:rPr>
              <a:t>er</a:t>
            </a:r>
            <a:r>
              <a:rPr lang="fr-BE" sz="1800" b="1" dirty="0">
                <a:sym typeface="Wingdings" panose="05000000000000000000" pitchFamily="2" charset="2"/>
              </a:rPr>
              <a:t>, 1° à 8° (art. 1</a:t>
            </a:r>
            <a:r>
              <a:rPr lang="fr-BE" sz="1800" b="1" baseline="30000" dirty="0">
                <a:sym typeface="Wingdings" panose="05000000000000000000" pitchFamily="2" charset="2"/>
              </a:rPr>
              <a:t>er</a:t>
            </a:r>
            <a:r>
              <a:rPr lang="fr-BE" sz="1800" b="1" dirty="0">
                <a:sym typeface="Wingdings" panose="05000000000000000000" pitchFamily="2" charset="2"/>
              </a:rPr>
              <a:t> L </a:t>
            </a:r>
            <a:r>
              <a:rPr lang="fr-BE" sz="1800" b="1" dirty="0" err="1">
                <a:sym typeface="Wingdings" panose="05000000000000000000" pitchFamily="2" charset="2"/>
              </a:rPr>
              <a:t>Hyp</a:t>
            </a:r>
            <a:r>
              <a:rPr lang="fr-BE" sz="1800" b="1" dirty="0">
                <a:sym typeface="Wingdings" panose="05000000000000000000" pitchFamily="2" charset="2"/>
              </a:rPr>
              <a:t>. + </a:t>
            </a:r>
            <a:r>
              <a:rPr lang="fr-BE" sz="1800" b="1" dirty="0">
                <a:solidFill>
                  <a:srgbClr val="FF0000"/>
                </a:solidFill>
                <a:sym typeface="Wingdings" panose="05000000000000000000" pitchFamily="2" charset="2"/>
              </a:rPr>
              <a:t>nouveautés</a:t>
            </a:r>
            <a:r>
              <a:rPr lang="fr-BE" sz="1800" b="1" dirty="0">
                <a:sym typeface="Wingdings" panose="05000000000000000000" pitchFamily="2" charset="2"/>
              </a:rPr>
              <a:t>) :</a:t>
            </a:r>
          </a:p>
          <a:p>
            <a:pPr marL="0" indent="0">
              <a:buNone/>
            </a:pPr>
            <a:r>
              <a:rPr lang="fr-FR" sz="1200" b="1" i="0" dirty="0">
                <a:solidFill>
                  <a:srgbClr val="000000"/>
                </a:solidFill>
                <a:effectLst/>
                <a:latin typeface="Times New Roman" panose="02020603050405020304" pitchFamily="18" charset="0"/>
              </a:rPr>
              <a:t>§ 1er. Sont transcrits en entier dans un registre à ce destiné au bureau compétent de l'Administration générale de la Documentation patrimoniale:</a:t>
            </a:r>
            <a:br>
              <a:rPr lang="fr-FR" sz="1200" dirty="0"/>
            </a:br>
            <a:r>
              <a:rPr lang="fr-FR" sz="1200" b="1" i="0" dirty="0">
                <a:solidFill>
                  <a:srgbClr val="000000"/>
                </a:solidFill>
                <a:effectLst/>
                <a:latin typeface="Times New Roman" panose="02020603050405020304" pitchFamily="18" charset="0"/>
              </a:rPr>
              <a:t>  1° les actes entre vifs à titre gratuit ou onéreux, constitutifs, translatifs ou déclaratifs de droits réels immobiliers, autres que les privilèges et hypothèques, y compris les actes authentiques visés aux articles 3.85, § 1er, et 3.98, § 4, ainsi que les modifications y apportées;</a:t>
            </a:r>
            <a:br>
              <a:rPr lang="fr-FR" sz="1200" dirty="0"/>
            </a:br>
            <a:r>
              <a:rPr lang="fr-FR" sz="1200" b="1" i="0" dirty="0">
                <a:solidFill>
                  <a:srgbClr val="000000"/>
                </a:solidFill>
                <a:effectLst/>
                <a:latin typeface="Times New Roman" panose="02020603050405020304" pitchFamily="18" charset="0"/>
              </a:rPr>
              <a:t>  2° les actes de renonciation à de tels droits;</a:t>
            </a:r>
            <a:br>
              <a:rPr lang="fr-FR" sz="1200" dirty="0"/>
            </a:br>
            <a:r>
              <a:rPr lang="fr-FR" sz="1200" b="1" i="0" dirty="0">
                <a:solidFill>
                  <a:srgbClr val="000000"/>
                </a:solidFill>
                <a:effectLst/>
                <a:latin typeface="Times New Roman" panose="02020603050405020304" pitchFamily="18" charset="0"/>
              </a:rPr>
              <a:t>  3° les actes </a:t>
            </a:r>
            <a:r>
              <a:rPr lang="fr-FR" sz="1200" b="1" i="0" dirty="0">
                <a:solidFill>
                  <a:srgbClr val="FF0000"/>
                </a:solidFill>
                <a:effectLst/>
                <a:latin typeface="Times New Roman" panose="02020603050405020304" pitchFamily="18" charset="0"/>
              </a:rPr>
              <a:t>constatant l'acquisition légale d'un droit réel immobilier</a:t>
            </a:r>
            <a:r>
              <a:rPr lang="fr-FR" sz="1200" b="1" i="0" dirty="0">
                <a:solidFill>
                  <a:srgbClr val="000000"/>
                </a:solidFill>
                <a:effectLst/>
                <a:latin typeface="Times New Roman" panose="02020603050405020304" pitchFamily="18" charset="0"/>
              </a:rPr>
              <a:t>, notamment ceux énoncés à l'article 3.26 et les jugements établissant l'existence d'une servitude légale visé à l'article 3.136; </a:t>
            </a:r>
            <a:r>
              <a:rPr lang="fr-FR" sz="1200" b="1" i="0" dirty="0">
                <a:solidFill>
                  <a:srgbClr val="FF0000"/>
                </a:solidFill>
                <a:effectLst/>
                <a:latin typeface="Times New Roman" panose="02020603050405020304" pitchFamily="18" charset="0"/>
                <a:sym typeface="Wingdings" panose="05000000000000000000" pitchFamily="2" charset="2"/>
              </a:rPr>
              <a:t> constat d’une prescription acquisitive,…)</a:t>
            </a:r>
            <a:br>
              <a:rPr lang="fr-FR" sz="1200" dirty="0"/>
            </a:br>
            <a:r>
              <a:rPr lang="fr-FR" sz="1200" b="1" i="0" dirty="0">
                <a:solidFill>
                  <a:srgbClr val="000000"/>
                </a:solidFill>
                <a:effectLst/>
                <a:latin typeface="Times New Roman" panose="02020603050405020304" pitchFamily="18" charset="0"/>
              </a:rPr>
              <a:t>  4° les contrats visés à l'article 3.75, alinéa 2; </a:t>
            </a:r>
            <a:r>
              <a:rPr lang="fr-FR" sz="1200" b="1" i="0" dirty="0">
                <a:solidFill>
                  <a:srgbClr val="FF0000"/>
                </a:solidFill>
                <a:effectLst/>
                <a:latin typeface="Times New Roman" panose="02020603050405020304" pitchFamily="18" charset="0"/>
                <a:sym typeface="Wingdings" panose="05000000000000000000" pitchFamily="2" charset="2"/>
              </a:rPr>
              <a:t> (pacte d’indivision)</a:t>
            </a:r>
            <a:br>
              <a:rPr lang="fr-FR" sz="1200" dirty="0">
                <a:solidFill>
                  <a:srgbClr val="FF0000"/>
                </a:solidFill>
              </a:rPr>
            </a:br>
            <a:r>
              <a:rPr lang="fr-FR" sz="1200" b="1" i="0" dirty="0">
                <a:solidFill>
                  <a:srgbClr val="000000"/>
                </a:solidFill>
                <a:effectLst/>
                <a:latin typeface="Times New Roman" panose="02020603050405020304" pitchFamily="18" charset="0"/>
              </a:rPr>
              <a:t>  5° les actes </a:t>
            </a:r>
            <a:r>
              <a:rPr lang="fr-FR" sz="1200" b="1" i="0" dirty="0">
                <a:solidFill>
                  <a:srgbClr val="FF0000"/>
                </a:solidFill>
                <a:effectLst/>
                <a:latin typeface="Times New Roman" panose="02020603050405020304" pitchFamily="18" charset="0"/>
              </a:rPr>
              <a:t>qui accordent un droit de préférence, un droit de préemption ou un droit d'option sur un droit réel immobilier</a:t>
            </a:r>
            <a:r>
              <a:rPr lang="fr-FR" sz="1200" b="1" i="0" dirty="0">
                <a:solidFill>
                  <a:srgbClr val="000000"/>
                </a:solidFill>
                <a:effectLst/>
                <a:latin typeface="Times New Roman" panose="02020603050405020304" pitchFamily="18" charset="0"/>
              </a:rPr>
              <a:t>;</a:t>
            </a:r>
            <a:br>
              <a:rPr lang="fr-FR" sz="1200" dirty="0"/>
            </a:br>
            <a:r>
              <a:rPr lang="fr-FR" sz="1200" b="1" i="0" dirty="0">
                <a:solidFill>
                  <a:srgbClr val="000000"/>
                </a:solidFill>
                <a:effectLst/>
                <a:latin typeface="Times New Roman" panose="02020603050405020304" pitchFamily="18" charset="0"/>
              </a:rPr>
              <a:t>  6° les baux excédant neuf années ou à vie ou contenant quittance d'au moins trois années de loyer;</a:t>
            </a:r>
            <a:br>
              <a:rPr lang="fr-FR" sz="1200" dirty="0"/>
            </a:br>
            <a:r>
              <a:rPr lang="fr-FR" sz="1200" b="1" i="0" dirty="0">
                <a:solidFill>
                  <a:srgbClr val="000000"/>
                </a:solidFill>
                <a:effectLst/>
                <a:latin typeface="Times New Roman" panose="02020603050405020304" pitchFamily="18" charset="0"/>
              </a:rPr>
              <a:t>  7° </a:t>
            </a:r>
            <a:r>
              <a:rPr lang="fr-FR" sz="1200" b="1" i="0" dirty="0">
                <a:solidFill>
                  <a:srgbClr val="FF0000"/>
                </a:solidFill>
                <a:effectLst/>
                <a:latin typeface="Times New Roman" panose="02020603050405020304" pitchFamily="18" charset="0"/>
              </a:rPr>
              <a:t>les actes d'hérédité </a:t>
            </a:r>
            <a:r>
              <a:rPr lang="fr-FR" sz="1200" b="1" i="0" dirty="0">
                <a:solidFill>
                  <a:srgbClr val="000000"/>
                </a:solidFill>
                <a:effectLst/>
                <a:latin typeface="Times New Roman" panose="02020603050405020304" pitchFamily="18" charset="0"/>
              </a:rPr>
              <a:t>constatant qu'une personne a acquis un droit réel immobilier pour cause de mort;</a:t>
            </a:r>
            <a:br>
              <a:rPr lang="fr-FR" sz="1200" dirty="0"/>
            </a:br>
            <a:r>
              <a:rPr lang="fr-FR" sz="1200" b="1" i="0" dirty="0">
                <a:solidFill>
                  <a:srgbClr val="000000"/>
                </a:solidFill>
                <a:effectLst/>
                <a:latin typeface="Times New Roman" panose="02020603050405020304" pitchFamily="18" charset="0"/>
              </a:rPr>
              <a:t>  8° les jugements ou arrêts passés en force de chose jugée, tenant lieu de titre pour un des actes énumérés aux 1° à 7°.</a:t>
            </a:r>
            <a:endParaRPr lang="fr-BE" sz="1800" b="1" dirty="0"/>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506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4000" dirty="0">
                <a:solidFill>
                  <a:srgbClr val="FFFFFF"/>
                </a:solidFill>
              </a:rPr>
              <a:t>Publicité foncière</a:t>
            </a:r>
            <a:br>
              <a:rPr lang="fr-BE" sz="4000" dirty="0">
                <a:solidFill>
                  <a:srgbClr val="FFFFFF"/>
                </a:solidFill>
              </a:rPr>
            </a:br>
            <a:endParaRPr lang="fr-BE" sz="4000" dirty="0">
              <a:solidFill>
                <a:srgbClr val="FFFFFF"/>
              </a:solidFill>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03158" y="649480"/>
            <a:ext cx="4862447" cy="5546047"/>
          </a:xfrm>
        </p:spPr>
        <p:txBody>
          <a:bodyPr anchor="ctr">
            <a:normAutofit/>
          </a:bodyPr>
          <a:lstStyle/>
          <a:p>
            <a:pPr marL="0" indent="0">
              <a:buNone/>
            </a:pPr>
            <a:r>
              <a:rPr lang="fr-BE" sz="2400" b="1" i="0" u="sng" dirty="0">
                <a:solidFill>
                  <a:srgbClr val="000000"/>
                </a:solidFill>
                <a:effectLst/>
              </a:rPr>
              <a:t>PUBLICITE FONCIERE (art. 3.30 à 3.34)</a:t>
            </a:r>
          </a:p>
          <a:p>
            <a:pPr>
              <a:buFontTx/>
              <a:buChar char="-"/>
            </a:pPr>
            <a:r>
              <a:rPr lang="fr-BE" sz="3600" b="1" u="sng" dirty="0">
                <a:solidFill>
                  <a:srgbClr val="000000"/>
                </a:solidFill>
              </a:rPr>
              <a:t>Entrée en vigueur (art. 40 L. 20 février 2020) </a:t>
            </a:r>
          </a:p>
          <a:p>
            <a:pPr>
              <a:buFontTx/>
              <a:buChar char="-"/>
            </a:pPr>
            <a:r>
              <a:rPr lang="fr-FR" sz="1800" b="1" i="0" dirty="0">
                <a:solidFill>
                  <a:srgbClr val="000000"/>
                </a:solidFill>
                <a:effectLst/>
                <a:latin typeface="Times New Roman" panose="02020603050405020304" pitchFamily="18" charset="0"/>
              </a:rPr>
              <a:t> </a:t>
            </a:r>
            <a:r>
              <a:rPr lang="fr-FR" sz="1800" b="1" i="0" dirty="0">
                <a:effectLst/>
                <a:latin typeface="Times New Roman" panose="02020603050405020304" pitchFamily="18" charset="0"/>
              </a:rPr>
              <a:t>Art.</a:t>
            </a:r>
            <a:r>
              <a:rPr lang="fr-FR" sz="1800" b="1" i="0" dirty="0">
                <a:solidFill>
                  <a:srgbClr val="000000"/>
                </a:solidFill>
                <a:effectLst/>
                <a:latin typeface="Times New Roman" panose="02020603050405020304" pitchFamily="18" charset="0"/>
              </a:rPr>
              <a:t> 40. Les articles 3.30, § 1er, 3°, 3.30, § 1er, 5°, 3.30, § 1er, 7°, et 3.30, § 2, alinéa 2, du Code civil, insérés par l'article 2, </a:t>
            </a:r>
            <a:r>
              <a:rPr lang="fr-FR" sz="1800" b="1" i="0" dirty="0">
                <a:solidFill>
                  <a:srgbClr val="FF0000"/>
                </a:solidFill>
                <a:effectLst/>
                <a:latin typeface="Times New Roman" panose="02020603050405020304" pitchFamily="18" charset="0"/>
              </a:rPr>
              <a:t>entrent en vigueur à une date fixée par le Roi et au plus tard le 1er juillet 2022</a:t>
            </a:r>
            <a:endParaRPr lang="fr-BE" sz="1800" b="1" dirty="0">
              <a:solidFill>
                <a:srgbClr val="FF0000"/>
              </a:solidFill>
            </a:endParaRPr>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82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24830-AAEA-5639-F627-B323ADF43CE9}"/>
              </a:ext>
            </a:extLst>
          </p:cNvPr>
          <p:cNvSpPr>
            <a:spLocks noGrp="1"/>
          </p:cNvSpPr>
          <p:nvPr>
            <p:ph type="title"/>
          </p:nvPr>
        </p:nvSpPr>
        <p:spPr/>
        <p:txBody>
          <a:bodyPr/>
          <a:lstStyle/>
          <a:p>
            <a:r>
              <a:rPr lang="fr-FR" b="1" dirty="0">
                <a:solidFill>
                  <a:srgbClr val="00B0F0"/>
                </a:solidFill>
              </a:rPr>
              <a:t>Règles supplétives</a:t>
            </a:r>
            <a:endParaRPr lang="fr-BE" b="1" dirty="0">
              <a:solidFill>
                <a:srgbClr val="00B0F0"/>
              </a:solidFill>
            </a:endParaRPr>
          </a:p>
        </p:txBody>
      </p:sp>
      <p:sp>
        <p:nvSpPr>
          <p:cNvPr id="3" name="Espace réservé du contenu 2">
            <a:extLst>
              <a:ext uri="{FF2B5EF4-FFF2-40B4-BE49-F238E27FC236}">
                <a16:creationId xmlns:a16="http://schemas.microsoft.com/office/drawing/2014/main" id="{930D4B08-FEE3-1970-E769-F07FC98B4D51}"/>
              </a:ext>
            </a:extLst>
          </p:cNvPr>
          <p:cNvSpPr>
            <a:spLocks noGrp="1"/>
          </p:cNvSpPr>
          <p:nvPr>
            <p:ph idx="1"/>
          </p:nvPr>
        </p:nvSpPr>
        <p:spPr/>
        <p:txBody>
          <a:bodyPr/>
          <a:lstStyle/>
          <a:p>
            <a:r>
              <a:rPr lang="fr-FR" dirty="0"/>
              <a:t>Permettent pour les parties d’utiliser de manière contractuelle d’autres règles.</a:t>
            </a:r>
          </a:p>
          <a:p>
            <a:endParaRPr lang="fr-FR" dirty="0"/>
          </a:p>
          <a:p>
            <a:endParaRPr lang="fr-FR" dirty="0"/>
          </a:p>
          <a:p>
            <a:r>
              <a:rPr lang="fr-FR" sz="2800" b="1" dirty="0">
                <a:solidFill>
                  <a:srgbClr val="000000"/>
                </a:solidFill>
              </a:rPr>
              <a:t>Néanmoins elles restent très importantes car généralement les actes sont muets quant aux règlements de mitoyenneté et dès lors elles sont applicable</a:t>
            </a:r>
            <a:r>
              <a:rPr lang="fr-FR" b="1" dirty="0">
                <a:solidFill>
                  <a:srgbClr val="000000"/>
                </a:solidFill>
              </a:rPr>
              <a:t>s dans la majorité des cas.</a:t>
            </a:r>
            <a:r>
              <a:rPr lang="fr-FR" dirty="0"/>
              <a:t> </a:t>
            </a:r>
          </a:p>
          <a:p>
            <a:endParaRPr lang="fr-FR" dirty="0"/>
          </a:p>
          <a:p>
            <a:endParaRPr lang="fr-BE" dirty="0"/>
          </a:p>
        </p:txBody>
      </p:sp>
    </p:spTree>
    <p:extLst>
      <p:ext uri="{BB962C8B-B14F-4D97-AF65-F5344CB8AC3E}">
        <p14:creationId xmlns:p14="http://schemas.microsoft.com/office/powerpoint/2010/main" val="35322477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rgbClr val="FFFFFF"/>
                </a:solidFill>
              </a:rPr>
              <a:t>Publicité foncière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endParaRPr lang="fr-BE" sz="2000" dirty="0"/>
          </a:p>
          <a:p>
            <a:endParaRPr lang="fr-BE" sz="2000" dirty="0"/>
          </a:p>
          <a:p>
            <a:r>
              <a:rPr lang="fr-BE" sz="2000" dirty="0"/>
              <a:t>EXEMPLE : PV  de non reprise de mitoyenneté (cf. slide suivant)</a:t>
            </a:r>
          </a:p>
          <a:p>
            <a:r>
              <a:rPr lang="fr-BE" sz="2000" dirty="0"/>
              <a:t>Conseil : rajouter une clause « en cas d’aliénation, présent PV sera joint à l’acte authentique»</a:t>
            </a:r>
          </a:p>
          <a:p>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6549066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Publicité foncière</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endParaRPr lang="fr-BE" sz="2000" dirty="0"/>
          </a:p>
          <a:p>
            <a:endParaRPr lang="fr-BE" sz="2000" dirty="0"/>
          </a:p>
          <a:p>
            <a:r>
              <a:rPr lang="fr-BE" sz="2000" dirty="0"/>
              <a:t>EXEMPLE : PV  de non reprise de mitoyenneté – rajouter clause « en cas d’aliénation, … »</a:t>
            </a:r>
          </a:p>
          <a:p>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pic>
        <p:nvPicPr>
          <p:cNvPr id="5" name="Image 4">
            <a:extLst>
              <a:ext uri="{FF2B5EF4-FFF2-40B4-BE49-F238E27FC236}">
                <a16:creationId xmlns:a16="http://schemas.microsoft.com/office/drawing/2014/main" id="{BE2A4D78-921E-9D21-25A6-78A9004AFB44}"/>
              </a:ext>
            </a:extLst>
          </p:cNvPr>
          <p:cNvPicPr>
            <a:picLocks noChangeAspect="1"/>
          </p:cNvPicPr>
          <p:nvPr/>
        </p:nvPicPr>
        <p:blipFill>
          <a:blip r:embed="rId4"/>
          <a:stretch>
            <a:fillRect/>
          </a:stretch>
        </p:blipFill>
        <p:spPr>
          <a:xfrm>
            <a:off x="6095999" y="0"/>
            <a:ext cx="5668208" cy="6858000"/>
          </a:xfrm>
          <a:prstGeom prst="rect">
            <a:avLst/>
          </a:prstGeom>
        </p:spPr>
      </p:pic>
    </p:spTree>
    <p:extLst>
      <p:ext uri="{BB962C8B-B14F-4D97-AF65-F5344CB8AC3E}">
        <p14:creationId xmlns:p14="http://schemas.microsoft.com/office/powerpoint/2010/main" val="38808500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8281C-BCE7-C1B2-32D7-3DBF16BE4082}"/>
              </a:ext>
            </a:extLst>
          </p:cNvPr>
          <p:cNvSpPr>
            <a:spLocks noGrp="1"/>
          </p:cNvSpPr>
          <p:nvPr>
            <p:ph type="title"/>
          </p:nvPr>
        </p:nvSpPr>
        <p:spPr/>
        <p:txBody>
          <a:bodyPr/>
          <a:lstStyle/>
          <a:p>
            <a:r>
              <a:rPr lang="fr-FR" dirty="0">
                <a:solidFill>
                  <a:srgbClr val="00B0F0"/>
                </a:solidFill>
              </a:rPr>
              <a:t>Cession et administration</a:t>
            </a:r>
            <a:endParaRPr lang="fr-BE" dirty="0">
              <a:solidFill>
                <a:srgbClr val="00B0F0"/>
              </a:solidFill>
            </a:endParaRPr>
          </a:p>
        </p:txBody>
      </p:sp>
      <p:sp>
        <p:nvSpPr>
          <p:cNvPr id="3" name="Espace réservé du contenu 2">
            <a:extLst>
              <a:ext uri="{FF2B5EF4-FFF2-40B4-BE49-F238E27FC236}">
                <a16:creationId xmlns:a16="http://schemas.microsoft.com/office/drawing/2014/main" id="{A968D2A2-3397-846E-811C-AB16F6ACFE53}"/>
              </a:ext>
            </a:extLst>
          </p:cNvPr>
          <p:cNvSpPr>
            <a:spLocks noGrp="1"/>
          </p:cNvSpPr>
          <p:nvPr>
            <p:ph idx="1"/>
          </p:nvPr>
        </p:nvSpPr>
        <p:spPr/>
        <p:txBody>
          <a:bodyPr/>
          <a:lstStyle/>
          <a:p>
            <a:pPr>
              <a:buFont typeface="Wingdings" panose="05000000000000000000" pitchFamily="2" charset="2"/>
              <a:buChar char="q"/>
            </a:pPr>
            <a:r>
              <a:rPr lang="fr-FR" dirty="0"/>
              <a:t> La cession de la copropriété est une vente immobilière.</a:t>
            </a:r>
          </a:p>
          <a:p>
            <a:pPr lvl="1">
              <a:buFont typeface="Wingdings" panose="05000000000000000000" pitchFamily="2" charset="2"/>
              <a:buChar char="§"/>
            </a:pPr>
            <a:r>
              <a:rPr lang="fr-FR" dirty="0"/>
              <a:t>Soumise au droit de mutation.</a:t>
            </a:r>
          </a:p>
          <a:p>
            <a:pPr lvl="1">
              <a:buFont typeface="Wingdings" panose="05000000000000000000" pitchFamily="2" charset="2"/>
              <a:buChar char="§"/>
            </a:pPr>
            <a:r>
              <a:rPr lang="fr-FR" dirty="0"/>
              <a:t>Le mur peut-être vendu n’importe quel prix.</a:t>
            </a:r>
          </a:p>
          <a:p>
            <a:pPr lvl="1">
              <a:buFont typeface="Wingdings" panose="05000000000000000000" pitchFamily="2" charset="2"/>
              <a:buChar char="§"/>
            </a:pPr>
            <a:r>
              <a:rPr lang="fr-FR" dirty="0"/>
              <a:t>Les droits de mutation s’appliquent sur la valeur vénale.</a:t>
            </a:r>
          </a:p>
          <a:p>
            <a:pPr>
              <a:buFont typeface="Wingdings" panose="05000000000000000000" pitchFamily="2" charset="2"/>
              <a:buChar char="q"/>
            </a:pPr>
            <a:r>
              <a:rPr lang="fr-FR" dirty="0"/>
              <a:t> Le plan de cession est aussi un plan de reconnaissance de limite.</a:t>
            </a:r>
          </a:p>
          <a:p>
            <a:pPr>
              <a:buFont typeface="Wingdings" panose="05000000000000000000" pitchFamily="2" charset="2"/>
              <a:buChar char="q"/>
            </a:pPr>
            <a:r>
              <a:rPr lang="fr-FR" dirty="0"/>
              <a:t> Pour mémoire:</a:t>
            </a:r>
            <a:endParaRPr lang="fr-BE" dirty="0"/>
          </a:p>
        </p:txBody>
      </p:sp>
    </p:spTree>
    <p:extLst>
      <p:ext uri="{BB962C8B-B14F-4D97-AF65-F5344CB8AC3E}">
        <p14:creationId xmlns:p14="http://schemas.microsoft.com/office/powerpoint/2010/main" val="26245126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8281C-BCE7-C1B2-32D7-3DBF16BE4082}"/>
              </a:ext>
            </a:extLst>
          </p:cNvPr>
          <p:cNvSpPr>
            <a:spLocks noGrp="1"/>
          </p:cNvSpPr>
          <p:nvPr>
            <p:ph type="title"/>
          </p:nvPr>
        </p:nvSpPr>
        <p:spPr/>
        <p:txBody>
          <a:bodyPr/>
          <a:lstStyle/>
          <a:p>
            <a:r>
              <a:rPr lang="fr-FR" dirty="0">
                <a:solidFill>
                  <a:srgbClr val="00B0F0"/>
                </a:solidFill>
              </a:rPr>
              <a:t>Cession et administration</a:t>
            </a:r>
            <a:endParaRPr lang="fr-BE" dirty="0">
              <a:solidFill>
                <a:srgbClr val="00B0F0"/>
              </a:solidFill>
            </a:endParaRPr>
          </a:p>
        </p:txBody>
      </p:sp>
      <p:pic>
        <p:nvPicPr>
          <p:cNvPr id="7" name="Espace réservé du contenu 6" descr="Une image contenant texte, Police, capture d’écran, noir et blanc&#10;&#10;Description générée automatiquement">
            <a:extLst>
              <a:ext uri="{FF2B5EF4-FFF2-40B4-BE49-F238E27FC236}">
                <a16:creationId xmlns:a16="http://schemas.microsoft.com/office/drawing/2014/main" id="{C81CFDE9-6C94-18F3-9E41-A0F1C1AC6C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8055" y="1921274"/>
            <a:ext cx="4885753" cy="4580393"/>
          </a:xfrm>
        </p:spPr>
      </p:pic>
    </p:spTree>
    <p:extLst>
      <p:ext uri="{BB962C8B-B14F-4D97-AF65-F5344CB8AC3E}">
        <p14:creationId xmlns:p14="http://schemas.microsoft.com/office/powerpoint/2010/main" val="32247345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E569BB-8E4C-C274-C297-B0BB70BF3202}"/>
              </a:ext>
            </a:extLst>
          </p:cNvPr>
          <p:cNvSpPr>
            <a:spLocks noGrp="1"/>
          </p:cNvSpPr>
          <p:nvPr>
            <p:ph type="title"/>
          </p:nvPr>
        </p:nvSpPr>
        <p:spPr/>
        <p:txBody>
          <a:bodyPr/>
          <a:lstStyle/>
          <a:p>
            <a:r>
              <a:rPr lang="fr-FR" dirty="0">
                <a:solidFill>
                  <a:srgbClr val="00B0F0"/>
                </a:solidFill>
              </a:rPr>
              <a:t>Mur privatif. Eviter les présomptions.</a:t>
            </a:r>
            <a:endParaRPr lang="fr-BE" dirty="0">
              <a:solidFill>
                <a:srgbClr val="00B0F0"/>
              </a:solidFill>
            </a:endParaRPr>
          </a:p>
        </p:txBody>
      </p:sp>
      <p:sp>
        <p:nvSpPr>
          <p:cNvPr id="3" name="Espace réservé du contenu 2">
            <a:extLst>
              <a:ext uri="{FF2B5EF4-FFF2-40B4-BE49-F238E27FC236}">
                <a16:creationId xmlns:a16="http://schemas.microsoft.com/office/drawing/2014/main" id="{A8D75EE7-E229-4A3F-C5B5-67ED1BC03686}"/>
              </a:ext>
            </a:extLst>
          </p:cNvPr>
          <p:cNvSpPr>
            <a:spLocks noGrp="1"/>
          </p:cNvSpPr>
          <p:nvPr>
            <p:ph idx="1"/>
          </p:nvPr>
        </p:nvSpPr>
        <p:spPr/>
        <p:txBody>
          <a:bodyPr/>
          <a:lstStyle/>
          <a:p>
            <a:pPr>
              <a:buFont typeface="Wingdings" panose="05000000000000000000" pitchFamily="2" charset="2"/>
              <a:buChar char="q"/>
            </a:pPr>
            <a:r>
              <a:rPr lang="fr-FR" dirty="0"/>
              <a:t>En cas de construction d’un mur privatif sans rachat de mitoyenneté.</a:t>
            </a:r>
          </a:p>
          <a:p>
            <a:pPr lvl="1">
              <a:buFont typeface="Wingdings" panose="05000000000000000000" pitchFamily="2" charset="2"/>
              <a:buChar char="§"/>
            </a:pPr>
            <a:r>
              <a:rPr lang="fr-FR" dirty="0"/>
              <a:t>Eviter après construction la présomption de mitoyenneté.</a:t>
            </a:r>
          </a:p>
          <a:p>
            <a:pPr lvl="1">
              <a:buFont typeface="Wingdings" panose="05000000000000000000" pitchFamily="2" charset="2"/>
              <a:buChar char="§"/>
            </a:pPr>
            <a:r>
              <a:rPr lang="fr-FR" dirty="0"/>
              <a:t>Signature par chaque voisin d’un procès-verbal de non reprise.</a:t>
            </a:r>
          </a:p>
          <a:p>
            <a:pPr>
              <a:buFont typeface="Wingdings" panose="05000000000000000000" pitchFamily="2" charset="2"/>
              <a:buChar char="q"/>
            </a:pPr>
            <a:r>
              <a:rPr lang="fr-FR" dirty="0"/>
              <a:t>Document uniquement opposable entre signataires.</a:t>
            </a:r>
          </a:p>
          <a:p>
            <a:pPr>
              <a:buFont typeface="Wingdings" panose="05000000000000000000" pitchFamily="2" charset="2"/>
              <a:buChar char="q"/>
            </a:pPr>
            <a:r>
              <a:rPr lang="fr-FR" dirty="0"/>
              <a:t>Pour éviter le coût d’un acte authentique.</a:t>
            </a:r>
          </a:p>
          <a:p>
            <a:pPr lvl="1">
              <a:buFont typeface="Wingdings" panose="05000000000000000000" pitchFamily="2" charset="2"/>
              <a:buChar char="§"/>
            </a:pPr>
            <a:r>
              <a:rPr lang="fr-FR" dirty="0"/>
              <a:t>Insérer une clause reprenant le devoir de joindre le document à un futur acte éventuel. </a:t>
            </a:r>
          </a:p>
          <a:p>
            <a:pPr>
              <a:buFont typeface="Wingdings" panose="05000000000000000000" pitchFamily="2" charset="2"/>
              <a:buChar char="q"/>
            </a:pPr>
            <a:endParaRPr lang="fr-BE" dirty="0"/>
          </a:p>
        </p:txBody>
      </p:sp>
    </p:spTree>
    <p:extLst>
      <p:ext uri="{BB962C8B-B14F-4D97-AF65-F5344CB8AC3E}">
        <p14:creationId xmlns:p14="http://schemas.microsoft.com/office/powerpoint/2010/main" val="34159790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Clause de réserve de mitoyenneté</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5152413" cy="5546047"/>
          </a:xfrm>
        </p:spPr>
        <p:txBody>
          <a:bodyPr anchor="ctr">
            <a:normAutofit lnSpcReduction="10000"/>
          </a:bodyPr>
          <a:lstStyle/>
          <a:p>
            <a:r>
              <a:rPr lang="fr-BE" sz="1800" b="1" kern="0" dirty="0">
                <a:effectLst/>
                <a:highlight>
                  <a:srgbClr val="00FF00"/>
                </a:highlight>
                <a:ea typeface="Times New Roman" panose="02020603050405020304" pitchFamily="18" charset="0"/>
                <a:cs typeface="Times New Roman" panose="02020603050405020304" pitchFamily="18" charset="0"/>
              </a:rPr>
              <a:t>Définition ?</a:t>
            </a:r>
            <a:r>
              <a:rPr lang="fr-BE" sz="1800" kern="0" dirty="0">
                <a:effectLst/>
                <a:ea typeface="Times New Roman" panose="02020603050405020304" pitchFamily="18" charset="0"/>
                <a:cs typeface="Times New Roman" panose="02020603050405020304" pitchFamily="18" charset="0"/>
              </a:rPr>
              <a:t> </a:t>
            </a:r>
            <a:r>
              <a:rPr lang="fr-FR" sz="1800" kern="0" dirty="0">
                <a:effectLst/>
                <a:ea typeface="Times New Roman" panose="02020603050405020304" pitchFamily="18" charset="0"/>
                <a:cs typeface="Times New Roman" panose="02020603050405020304" pitchFamily="18" charset="0"/>
              </a:rPr>
              <a:t>Entrepreneur (constructeur, promoteur immobilier ou vendeur), qui n’est pas propriétaire, </a:t>
            </a:r>
            <a:r>
              <a:rPr lang="fr-FR" sz="1800" b="1" u="sng" kern="0" dirty="0">
                <a:effectLst/>
                <a:ea typeface="Times New Roman" panose="02020603050405020304" pitchFamily="18" charset="0"/>
                <a:cs typeface="Times New Roman" panose="02020603050405020304" pitchFamily="18" charset="0"/>
              </a:rPr>
              <a:t>se réserve </a:t>
            </a:r>
            <a:r>
              <a:rPr lang="fr-FR" sz="1800" kern="0" dirty="0">
                <a:effectLst/>
                <a:ea typeface="Times New Roman" panose="02020603050405020304" pitchFamily="18" charset="0"/>
                <a:cs typeface="Times New Roman" panose="02020603050405020304" pitchFamily="18" charset="0"/>
              </a:rPr>
              <a:t>dans le cadre de l’exécution d’un contrat de vente ou d’entreprise, la </a:t>
            </a:r>
            <a:r>
              <a:rPr lang="fr-FR" sz="1800" b="1" u="sng" kern="0" dirty="0">
                <a:effectLst/>
                <a:ea typeface="Times New Roman" panose="02020603050405020304" pitchFamily="18" charset="0"/>
                <a:cs typeface="Times New Roman" panose="02020603050405020304" pitchFamily="18" charset="0"/>
              </a:rPr>
              <a:t>mitoyenneté des murs</a:t>
            </a:r>
            <a:r>
              <a:rPr lang="fr-FR" sz="1800" kern="0" dirty="0">
                <a:effectLst/>
                <a:ea typeface="Times New Roman" panose="02020603050405020304" pitchFamily="18" charset="0"/>
                <a:cs typeface="Times New Roman" panose="02020603050405020304" pitchFamily="18" charset="0"/>
              </a:rPr>
              <a:t>, généralement latéraux, </a:t>
            </a:r>
            <a:r>
              <a:rPr lang="fr-FR" sz="1800" b="1" u="sng" kern="0" dirty="0">
                <a:effectLst/>
                <a:ea typeface="Times New Roman" panose="02020603050405020304" pitchFamily="18" charset="0"/>
                <a:cs typeface="Times New Roman" panose="02020603050405020304" pitchFamily="18" charset="0"/>
              </a:rPr>
              <a:t>susceptibles de présenter, pour le propriétaire voisin, une utilité dans ses projets de construction</a:t>
            </a:r>
          </a:p>
          <a:p>
            <a:pPr marL="0" indent="0">
              <a:buNone/>
            </a:pPr>
            <a:endParaRPr lang="fr-FR" sz="1800" b="1" u="sng" kern="0" dirty="0">
              <a:effectLst/>
              <a:ea typeface="Times New Roman" panose="02020603050405020304" pitchFamily="18" charset="0"/>
              <a:cs typeface="Times New Roman" panose="02020603050405020304" pitchFamily="18" charset="0"/>
            </a:endParaRPr>
          </a:p>
          <a:p>
            <a:r>
              <a:rPr lang="fr-FR" sz="1800" b="1" kern="0" dirty="0">
                <a:effectLst/>
                <a:highlight>
                  <a:srgbClr val="00FF00"/>
                </a:highlight>
                <a:ea typeface="Times New Roman" panose="02020603050405020304" pitchFamily="18" charset="0"/>
                <a:cs typeface="Times New Roman" panose="02020603050405020304" pitchFamily="18" charset="0"/>
              </a:rPr>
              <a:t>Objectif ? </a:t>
            </a:r>
            <a:r>
              <a:rPr lang="fr-FR" sz="1800" kern="0" dirty="0">
                <a:effectLst/>
                <a:highlight>
                  <a:srgbClr val="FFFFFF"/>
                </a:highlight>
                <a:ea typeface="Times New Roman" panose="02020603050405020304" pitchFamily="18" charset="0"/>
                <a:cs typeface="Times New Roman" panose="02020603050405020304" pitchFamily="18" charset="0"/>
              </a:rPr>
              <a:t>Objectif </a:t>
            </a:r>
            <a:r>
              <a:rPr lang="fr-FR" sz="1800" b="1" u="sng" kern="0" dirty="0">
                <a:effectLst/>
                <a:highlight>
                  <a:srgbClr val="FFFFFF"/>
                </a:highlight>
                <a:ea typeface="Times New Roman" panose="02020603050405020304" pitchFamily="18" charset="0"/>
                <a:cs typeface="Times New Roman" panose="02020603050405020304" pitchFamily="18" charset="0"/>
              </a:rPr>
              <a:t>financier</a:t>
            </a:r>
            <a:r>
              <a:rPr lang="fr-FR" sz="1800" kern="0" dirty="0">
                <a:effectLst/>
                <a:highlight>
                  <a:srgbClr val="FFFFFF"/>
                </a:highlight>
                <a:ea typeface="Times New Roman" panose="02020603050405020304" pitchFamily="18" charset="0"/>
                <a:cs typeface="Times New Roman" panose="02020603050405020304" pitchFamily="18" charset="0"/>
              </a:rPr>
              <a:t> car entrepreneur, promoteur ou vendeur défalquera du prix à payer par le maître d’ouvrage ou l’acheteur, celui de la mitoyenneté qu’il se réserve et réalisera, de son côté, une </a:t>
            </a:r>
            <a:r>
              <a:rPr lang="fr-FR" sz="1800" b="1" u="sng" kern="0" dirty="0">
                <a:effectLst/>
                <a:highlight>
                  <a:srgbClr val="FFFFFF"/>
                </a:highlight>
                <a:ea typeface="Times New Roman" panose="02020603050405020304" pitchFamily="18" charset="0"/>
                <a:cs typeface="Times New Roman" panose="02020603050405020304" pitchFamily="18" charset="0"/>
              </a:rPr>
              <a:t>plus-value</a:t>
            </a:r>
            <a:r>
              <a:rPr lang="fr-FR" sz="1800" kern="0" dirty="0">
                <a:effectLst/>
                <a:highlight>
                  <a:srgbClr val="FFFFFF"/>
                </a:highlight>
                <a:ea typeface="Times New Roman" panose="02020603050405020304" pitchFamily="18" charset="0"/>
                <a:cs typeface="Times New Roman" panose="02020603050405020304" pitchFamily="18" charset="0"/>
              </a:rPr>
              <a:t> lorsqu’il veillera au </a:t>
            </a:r>
            <a:r>
              <a:rPr lang="fr-FR" sz="1800" b="1" u="sng" kern="0" dirty="0">
                <a:effectLst/>
                <a:highlight>
                  <a:srgbClr val="FFFFFF"/>
                </a:highlight>
                <a:ea typeface="Times New Roman" panose="02020603050405020304" pitchFamily="18" charset="0"/>
                <a:cs typeface="Times New Roman" panose="02020603050405020304" pitchFamily="18" charset="0"/>
              </a:rPr>
              <a:t>rachat de la mitoyenneté</a:t>
            </a:r>
            <a:r>
              <a:rPr lang="fr-FR" sz="1800" b="1" kern="0" dirty="0">
                <a:effectLst/>
                <a:highlight>
                  <a:srgbClr val="FFFFFF"/>
                </a:highlight>
                <a:ea typeface="Times New Roman" panose="02020603050405020304" pitchFamily="18" charset="0"/>
                <a:cs typeface="Times New Roman" panose="02020603050405020304" pitchFamily="18" charset="0"/>
              </a:rPr>
              <a:t> </a:t>
            </a:r>
            <a:r>
              <a:rPr lang="fr-FR" sz="1800" kern="0" dirty="0">
                <a:effectLst/>
                <a:highlight>
                  <a:srgbClr val="FFFFFF"/>
                </a:highlight>
                <a:ea typeface="Times New Roman" panose="02020603050405020304" pitchFamily="18" charset="0"/>
                <a:cs typeface="Times New Roman" panose="02020603050405020304" pitchFamily="18" charset="0"/>
              </a:rPr>
              <a:t>par le voisin qui exprimera son intention de construire et d’utiliser le mur de séparation </a:t>
            </a:r>
          </a:p>
          <a:p>
            <a:pPr marL="0" indent="0">
              <a:buNone/>
            </a:pPr>
            <a:endParaRPr lang="fr-FR" sz="1800" kern="0" dirty="0">
              <a:effectLst/>
              <a:highlight>
                <a:srgbClr val="FFFFFF"/>
              </a:highlight>
              <a:ea typeface="Times New Roman" panose="02020603050405020304" pitchFamily="18" charset="0"/>
              <a:cs typeface="Times New Roman" panose="02020603050405020304" pitchFamily="18" charset="0"/>
            </a:endParaRPr>
          </a:p>
          <a:p>
            <a:r>
              <a:rPr lang="fr-FR" sz="1800" b="1" kern="0" dirty="0">
                <a:effectLst/>
                <a:highlight>
                  <a:srgbClr val="00FF00"/>
                </a:highlight>
                <a:ea typeface="Times New Roman" panose="02020603050405020304" pitchFamily="18" charset="0"/>
                <a:cs typeface="Times New Roman" panose="02020603050405020304" pitchFamily="18" charset="0"/>
              </a:rPr>
              <a:t>Intérêt pour promoteur ?</a:t>
            </a:r>
            <a:r>
              <a:rPr lang="fr-FR" sz="1800" kern="0" dirty="0">
                <a:effectLst/>
                <a:highlight>
                  <a:srgbClr val="FFFFFF"/>
                </a:highlight>
                <a:ea typeface="Times New Roman" panose="02020603050405020304" pitchFamily="18" charset="0"/>
                <a:cs typeface="Times New Roman" panose="02020603050405020304" pitchFamily="18" charset="0"/>
              </a:rPr>
              <a:t> Faculté dans l’hypothèse où il </a:t>
            </a:r>
            <a:r>
              <a:rPr lang="fr-FR" sz="1800" b="1" u="sng" kern="0" dirty="0">
                <a:effectLst/>
                <a:highlight>
                  <a:srgbClr val="FFFFFF"/>
                </a:highlight>
                <a:ea typeface="Times New Roman" panose="02020603050405020304" pitchFamily="18" charset="0"/>
                <a:cs typeface="Times New Roman" panose="02020603050405020304" pitchFamily="18" charset="0"/>
              </a:rPr>
              <a:t>deviendrait propriétaire </a:t>
            </a:r>
            <a:r>
              <a:rPr lang="fr-FR" sz="1800" kern="0" dirty="0">
                <a:effectLst/>
                <a:highlight>
                  <a:srgbClr val="FFFFFF"/>
                </a:highlight>
                <a:ea typeface="Times New Roman" panose="02020603050405020304" pitchFamily="18" charset="0"/>
                <a:cs typeface="Times New Roman" panose="02020603050405020304" pitchFamily="18" charset="0"/>
              </a:rPr>
              <a:t>du fonds voisin, de </a:t>
            </a:r>
            <a:r>
              <a:rPr lang="fr-FR" sz="1800" b="1" u="sng" kern="0" dirty="0">
                <a:effectLst/>
                <a:highlight>
                  <a:srgbClr val="FFFFFF"/>
                </a:highlight>
                <a:ea typeface="Times New Roman" panose="02020603050405020304" pitchFamily="18" charset="0"/>
                <a:cs typeface="Times New Roman" panose="02020603050405020304" pitchFamily="18" charset="0"/>
              </a:rPr>
              <a:t>faire usage des murs séparatifs sans devoir s’acquitter du prix de la mitoyenneté</a:t>
            </a:r>
            <a:r>
              <a:rPr lang="fr-FR" sz="1800" kern="0" dirty="0">
                <a:effectLst/>
                <a:highlight>
                  <a:srgbClr val="FFFFFF"/>
                </a:highlight>
                <a:ea typeface="Times New Roman" panose="02020603050405020304" pitchFamily="18" charset="0"/>
                <a:cs typeface="Times New Roman" panose="02020603050405020304" pitchFamily="18" charset="0"/>
              </a:rPr>
              <a:t>.</a:t>
            </a:r>
            <a:endParaRPr lang="fr-BE" sz="1800" kern="100" dirty="0">
              <a:effectLst/>
              <a:highlight>
                <a:srgbClr val="FFFFFF"/>
              </a:highlight>
              <a:ea typeface="Aptos" panose="020B0004020202020204" pitchFamily="34" charset="0"/>
              <a:cs typeface="Times New Roman" panose="02020603050405020304" pitchFamily="18" charset="0"/>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3670418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Clause de réserve de mitoyenneté</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5152413" cy="5546047"/>
          </a:xfrm>
        </p:spPr>
        <p:txBody>
          <a:bodyPr anchor="ctr">
            <a:normAutofit/>
          </a:bodyPr>
          <a:lstStyle/>
          <a:p>
            <a:r>
              <a:rPr lang="fr-FR" sz="2000" b="1" dirty="0"/>
              <a:t>Cass., 7 septembre 1972, </a:t>
            </a:r>
            <a:r>
              <a:rPr lang="fr-FR" sz="2000" b="1" i="1" dirty="0"/>
              <a:t>Pas</a:t>
            </a:r>
            <a:r>
              <a:rPr lang="fr-FR" sz="2000" b="1" dirty="0"/>
              <a:t>., 1973, I, p. 22 </a:t>
            </a:r>
            <a:r>
              <a:rPr lang="fr-FR" sz="2000" dirty="0"/>
              <a:t>a qualifié cette clause de </a:t>
            </a:r>
            <a:r>
              <a:rPr lang="fr-FR" sz="2000" b="1" dirty="0">
                <a:highlight>
                  <a:srgbClr val="FFFF00"/>
                </a:highlight>
              </a:rPr>
              <a:t>cession de créance future</a:t>
            </a:r>
            <a:r>
              <a:rPr lang="fr-FR" sz="2000" dirty="0"/>
              <a:t>. </a:t>
            </a:r>
          </a:p>
          <a:p>
            <a:pPr marL="0" indent="0">
              <a:buNone/>
            </a:pPr>
            <a:r>
              <a:rPr lang="fr-FR" sz="2000" strike="sngStrike" dirty="0"/>
              <a:t>droit de mitoyenneté </a:t>
            </a:r>
            <a:r>
              <a:rPr lang="fr-FR" sz="2000" dirty="0"/>
              <a:t>car entrepreneur n’était </a:t>
            </a:r>
            <a:r>
              <a:rPr lang="fr-FR" sz="2000" b="1" dirty="0"/>
              <a:t>titulaire d’aucun droit de propriété principal </a:t>
            </a:r>
            <a:r>
              <a:rPr lang="fr-FR" sz="2000" dirty="0"/>
              <a:t>s’exerçant sur le fonds. Or, il ne se conçoit pas de céder l’un et l’autre séparément. </a:t>
            </a:r>
          </a:p>
          <a:p>
            <a:pPr marL="0" indent="0">
              <a:buNone/>
            </a:pPr>
            <a:r>
              <a:rPr lang="fr-FR" sz="2000" b="1" dirty="0"/>
              <a:t>Opposabilité aux tiers ? </a:t>
            </a:r>
            <a:r>
              <a:rPr lang="fr-FR" sz="2000" dirty="0"/>
              <a:t>Cession de créance doit satisfaire aux conditions de </a:t>
            </a:r>
            <a:r>
              <a:rPr lang="fr-FR" sz="2000" dirty="0">
                <a:solidFill>
                  <a:srgbClr val="FF0000"/>
                </a:solidFill>
              </a:rPr>
              <a:t>l’article 1690 </a:t>
            </a:r>
            <a:r>
              <a:rPr lang="fr-FR" sz="2000" dirty="0" err="1">
                <a:solidFill>
                  <a:srgbClr val="FF0000"/>
                </a:solidFill>
              </a:rPr>
              <a:t>C.civ</a:t>
            </a:r>
            <a:r>
              <a:rPr lang="fr-FR" sz="2000" dirty="0"/>
              <a:t>., sans qu’elle ne soit soumise à la transcription car </a:t>
            </a:r>
            <a:r>
              <a:rPr lang="fr-FR" sz="2000" strike="sngStrike" dirty="0"/>
              <a:t>mutation de la propriété</a:t>
            </a:r>
            <a:r>
              <a:rPr lang="fr-FR" sz="2000" dirty="0"/>
              <a:t>. </a:t>
            </a:r>
          </a:p>
          <a:p>
            <a:pPr marL="0" indent="0">
              <a:buNone/>
            </a:pPr>
            <a:endParaRPr lang="fr-FR" sz="2000" dirty="0"/>
          </a:p>
          <a:p>
            <a:pPr marL="0" indent="0">
              <a:buNone/>
            </a:pPr>
            <a:r>
              <a:rPr lang="fr-FR" sz="2000" dirty="0"/>
              <a:t>+ créance à naître déterminée ou déterminable </a:t>
            </a:r>
          </a:p>
          <a:p>
            <a:pPr marL="0" indent="0">
              <a:buNone/>
            </a:pPr>
            <a:r>
              <a:rPr lang="fr-FR" sz="2000" dirty="0"/>
              <a:t>+ débiteur cédé identifiable</a:t>
            </a:r>
          </a:p>
          <a:p>
            <a:pPr marL="0" indent="0">
              <a:buNone/>
            </a:pPr>
            <a:r>
              <a:rPr lang="fr-FR" sz="2000" dirty="0"/>
              <a:t>+ objet et la cause connus </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14193702-7EA2-4DA3-A252-399E33BDFAB3}"/>
              </a:ext>
            </a:extLst>
          </p:cNvPr>
          <p:cNvSpPr/>
          <p:nvPr/>
        </p:nvSpPr>
        <p:spPr>
          <a:xfrm>
            <a:off x="5805901" y="1899340"/>
            <a:ext cx="64506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1E439AFC-0AF9-41E0-DB5F-BD91371C5813}"/>
              </a:ext>
            </a:extLst>
          </p:cNvPr>
          <p:cNvSpPr/>
          <p:nvPr/>
        </p:nvSpPr>
        <p:spPr>
          <a:xfrm>
            <a:off x="5773466" y="3045332"/>
            <a:ext cx="64506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705636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Clause de réserve de mitoyenneté</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5152413" cy="5546047"/>
          </a:xfrm>
        </p:spPr>
        <p:txBody>
          <a:bodyPr anchor="ctr">
            <a:normAutofit/>
          </a:bodyPr>
          <a:lstStyle/>
          <a:p>
            <a:r>
              <a:rPr lang="fr-FR" sz="2000" b="1" dirty="0"/>
              <a:t>Nouveau régime </a:t>
            </a:r>
            <a:r>
              <a:rPr lang="fr-FR" sz="2000" dirty="0"/>
              <a:t>: le Code est muet </a:t>
            </a:r>
            <a:r>
              <a:rPr lang="fr-FR" sz="2000" b="1" dirty="0"/>
              <a:t>MAIS</a:t>
            </a:r>
            <a:r>
              <a:rPr lang="fr-FR" sz="2000" dirty="0"/>
              <a:t> parce que la clause est explicitement qualifiée de copropriété forcée à titre accessoire, les travaux préparatoires considèrent « </a:t>
            </a:r>
            <a:r>
              <a:rPr lang="fr-FR" sz="2000" i="1" dirty="0"/>
              <a:t>les </a:t>
            </a:r>
            <a:r>
              <a:rPr lang="fr-FR" sz="2000" b="1" i="1" dirty="0">
                <a:solidFill>
                  <a:srgbClr val="FF0000"/>
                </a:solidFill>
              </a:rPr>
              <a:t>clauses</a:t>
            </a:r>
            <a:r>
              <a:rPr lang="fr-FR" sz="2000" i="1" dirty="0"/>
              <a:t> de réserve de mitoyenneté ne sont, partant, </a:t>
            </a:r>
            <a:r>
              <a:rPr lang="fr-FR" sz="2000" b="1" i="1" dirty="0">
                <a:solidFill>
                  <a:srgbClr val="FF0000"/>
                </a:solidFill>
              </a:rPr>
              <a:t>pas valables</a:t>
            </a:r>
            <a:r>
              <a:rPr lang="fr-FR" sz="2000" i="1" dirty="0"/>
              <a:t>, car le droit de copropriété de la clôture est un accessoire indissociable (accessoriété dite renforcée) de la propriété du fonds. (...). Ces clauses ne peuvent être interprétées que comme une cession de créance future du prix de la mitoyenneté de la clôture en cas d’acquisition forcée par le voisin qui a pris possession de celle-ci </a:t>
            </a:r>
            <a:r>
              <a:rPr lang="fr-FR" sz="2000" dirty="0"/>
              <a:t>» (Doc., </a:t>
            </a:r>
            <a:r>
              <a:rPr lang="fr-FR" sz="2000" i="1" dirty="0"/>
              <a:t>Ch. </a:t>
            </a:r>
            <a:r>
              <a:rPr lang="fr-FR" sz="2000" i="1" dirty="0" err="1"/>
              <a:t>repr</a:t>
            </a:r>
            <a:r>
              <a:rPr lang="fr-FR" sz="2000" i="1" dirty="0"/>
              <a:t>., </a:t>
            </a:r>
            <a:r>
              <a:rPr lang="fr-FR" sz="2000" i="1" dirty="0" err="1"/>
              <a:t>s</a:t>
            </a:r>
            <a:r>
              <a:rPr lang="fr-FR" sz="2000" dirty="0" err="1"/>
              <a:t>ess</a:t>
            </a:r>
            <a:r>
              <a:rPr lang="fr-FR" sz="2000" dirty="0"/>
              <a:t>. 2018-2019, n° 54-K3623/001, p. 190) </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0188516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Casus fictif</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9" y="649480"/>
            <a:ext cx="4740886" cy="5546047"/>
          </a:xfrm>
        </p:spPr>
        <p:txBody>
          <a:bodyPr anchor="ctr">
            <a:normAutofit/>
          </a:bodyPr>
          <a:lstStyle/>
          <a:p>
            <a:endParaRPr lang="fr-BE" sz="2000" dirty="0"/>
          </a:p>
          <a:p>
            <a:pPr marL="0" indent="0">
              <a:buNone/>
            </a:pPr>
            <a:endParaRPr lang="fr-BE" sz="2000" dirty="0"/>
          </a:p>
          <a:p>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pic>
        <p:nvPicPr>
          <p:cNvPr id="2051" name="Image 1" descr="Une image contenant bâtiment, fenêtre, plein air, ciel&#10;&#10;Description générée automatiquement">
            <a:extLst>
              <a:ext uri="{FF2B5EF4-FFF2-40B4-BE49-F238E27FC236}">
                <a16:creationId xmlns:a16="http://schemas.microsoft.com/office/drawing/2014/main" id="{61BAEB9E-FA72-8E94-6957-328C0E2B2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6802" y="138421"/>
            <a:ext cx="4451510" cy="30448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DA445EB2-7CFF-C6EC-64C8-F887CA98670F}"/>
              </a:ext>
            </a:extLst>
          </p:cNvPr>
          <p:cNvSpPr>
            <a:spLocks noChangeArrowheads="1"/>
          </p:cNvSpPr>
          <p:nvPr/>
        </p:nvSpPr>
        <p:spPr bwMode="auto">
          <a:xfrm>
            <a:off x="0" y="0"/>
            <a:ext cx="1188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7" name="Rectangle 5">
            <a:extLst>
              <a:ext uri="{FF2B5EF4-FFF2-40B4-BE49-F238E27FC236}">
                <a16:creationId xmlns:a16="http://schemas.microsoft.com/office/drawing/2014/main" id="{4184555A-8872-1A5B-55FD-134C5AE8B674}"/>
              </a:ext>
            </a:extLst>
          </p:cNvPr>
          <p:cNvSpPr>
            <a:spLocks noChangeArrowheads="1"/>
          </p:cNvSpPr>
          <p:nvPr/>
        </p:nvSpPr>
        <p:spPr bwMode="auto">
          <a:xfrm>
            <a:off x="0" y="457200"/>
            <a:ext cx="1188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BE"/>
          </a:p>
        </p:txBody>
      </p:sp>
      <p:sp>
        <p:nvSpPr>
          <p:cNvPr id="9" name="Rectangle 6">
            <a:extLst>
              <a:ext uri="{FF2B5EF4-FFF2-40B4-BE49-F238E27FC236}">
                <a16:creationId xmlns:a16="http://schemas.microsoft.com/office/drawing/2014/main" id="{2C0A2719-4109-7246-520C-7037B47417BE}"/>
              </a:ext>
            </a:extLst>
          </p:cNvPr>
          <p:cNvSpPr>
            <a:spLocks noChangeArrowheads="1"/>
          </p:cNvSpPr>
          <p:nvPr/>
        </p:nvSpPr>
        <p:spPr bwMode="auto">
          <a:xfrm>
            <a:off x="6096000" y="3198167"/>
            <a:ext cx="4740886"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BE" altLang="fr-FR" sz="1800" b="0" i="0" u="none" strike="noStrike" cap="none" normalizeH="0" baseline="0" dirty="0">
                <a:ln>
                  <a:noFill/>
                </a:ln>
                <a:solidFill>
                  <a:schemeClr val="tx1"/>
                </a:solidFill>
                <a:effectLst/>
                <a:latin typeface="Arial" panose="020B0604020202020204" pitchFamily="34" charset="0"/>
              </a:rPr>
            </a:br>
            <a:endParaRPr kumimoji="0" lang="fr-BE"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Dans la mesure où il y aurait une volonté d’exhaussement.</a:t>
            </a:r>
            <a:endParaRPr kumimoji="0" lang="fr-BE" altLang="fr-FR"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Poutre</a:t>
            </a:r>
            <a:endParaRPr kumimoji="0" lang="fr-BE" altLang="fr-FR" sz="14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Impossibilité d’appui à cet endroit. Calcul du mitoyen ?</a:t>
            </a:r>
            <a:endParaRPr kumimoji="0" lang="fr-BE" altLang="fr-FR" sz="14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Appui sur la poutre ?</a:t>
            </a:r>
            <a:b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br>
            <a:b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br>
            <a:endParaRPr kumimoji="0" lang="fr-BE" altLang="fr-FR" sz="1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Sortie d’évacuation.</a:t>
            </a:r>
            <a:endParaRPr kumimoji="0" lang="fr-BE" altLang="fr-FR" sz="14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Possibilité de supprimer ?</a:t>
            </a:r>
            <a:endParaRPr kumimoji="0" lang="fr-BE" altLang="fr-FR" sz="14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00000"/>
              </a:lnSpc>
              <a:spcBef>
                <a:spcPct val="0"/>
              </a:spcBef>
              <a:spcAft>
                <a:spcPct val="0"/>
              </a:spcAft>
              <a:buClrTx/>
              <a:buSzTx/>
              <a:buFont typeface="Symbol" panose="05050102010706020507" pitchFamily="18" charset="2"/>
              <a:buChar char=""/>
              <a:tabLst/>
            </a:pPr>
            <a:r>
              <a:rPr kumimoji="0" lang="fr-BE" altLang="fr-FR" sz="1400" b="0" i="0" u="none" strike="noStrike" cap="none" normalizeH="0" baseline="0" dirty="0">
                <a:ln>
                  <a:noFill/>
                </a:ln>
                <a:solidFill>
                  <a:schemeClr val="tx1"/>
                </a:solidFill>
                <a:effectLst/>
                <a:latin typeface="+mn-lt"/>
                <a:ea typeface="Aptos" panose="020B0004020202020204" pitchFamily="34" charset="0"/>
                <a:cs typeface="Times New Roman" panose="02020603050405020304" pitchFamily="18" charset="0"/>
              </a:rPr>
              <a:t>Servitude de surplomb ?</a:t>
            </a:r>
            <a:endParaRPr kumimoji="0" lang="fr-BE" altLang="fr-FR" sz="14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5521550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Contentieux et procédure </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r>
              <a:rPr lang="fr-FR" b="1" dirty="0">
                <a:sym typeface="Wingdings" panose="05000000000000000000" pitchFamily="2" charset="2"/>
              </a:rPr>
              <a:t>Devoir de conseil des professionnels : anticiper les questions, se renseigner, inviter les propriétaires à informer/consulter les voisins </a:t>
            </a:r>
          </a:p>
          <a:p>
            <a:pPr marL="0" indent="0" algn="just">
              <a:buNone/>
            </a:pPr>
            <a:endParaRPr lang="fr-FR" b="1" dirty="0">
              <a:sym typeface="Wingdings" panose="05000000000000000000" pitchFamily="2" charset="2"/>
            </a:endParaRPr>
          </a:p>
          <a:p>
            <a:pPr marL="0" indent="0" algn="just">
              <a:buNone/>
            </a:pPr>
            <a:r>
              <a:rPr lang="fr-FR" b="1" dirty="0">
                <a:sym typeface="Wingdings" panose="05000000000000000000" pitchFamily="2" charset="2"/>
              </a:rPr>
              <a:t> éviter les surprises et désamorcer les conflits</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27325125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E4D26E7306A4BAE77D76D08BD9935" ma:contentTypeVersion="19" ma:contentTypeDescription="Crée un document." ma:contentTypeScope="" ma:versionID="65144b637f00a892bad1d2639a5ce916">
  <xsd:schema xmlns:xsd="http://www.w3.org/2001/XMLSchema" xmlns:xs="http://www.w3.org/2001/XMLSchema" xmlns:p="http://schemas.microsoft.com/office/2006/metadata/properties" xmlns:ns2="3c5b4e11-e66e-40f6-9614-802bf47e023d" xmlns:ns3="6c1801f6-8d9b-4eb6-835f-dd69dc3143eb" targetNamespace="http://schemas.microsoft.com/office/2006/metadata/properties" ma:root="true" ma:fieldsID="5d974366dc2861dc451c2c65bef6276f" ns2:_="" ns3:_="">
    <xsd:import namespace="3c5b4e11-e66e-40f6-9614-802bf47e023d"/>
    <xsd:import namespace="6c1801f6-8d9b-4eb6-835f-dd69dc3143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ObjectID"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5b4e11-e66e-40f6-9614-802bf47e023d"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670dc11-3052-45cf-9ec9-092861fcc40f}" ma:internalName="TaxCatchAll" ma:showField="CatchAllData" ma:web="3c5b4e11-e66e-40f6-9614-802bf47e02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c1801f6-8d9b-4eb6-835f-dd69dc3143e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db0391a-5e31-4be4-8ba0-9163d95fb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ObjectID" ma:index="25" nillable="true" ma:displayName="ObjectID" ma:internalName="ObjectID">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5b4e11-e66e-40f6-9614-802bf47e023d" xsi:nil="true"/>
    <ObjectID xmlns="6c1801f6-8d9b-4eb6-835f-dd69dc3143eb" xsi:nil="true"/>
    <lcf76f155ced4ddcb4097134ff3c332f xmlns="6c1801f6-8d9b-4eb6-835f-dd69dc3143e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7F9A72-50B7-41A1-9561-7D7F1286F1A7}"/>
</file>

<file path=customXml/itemProps2.xml><?xml version="1.0" encoding="utf-8"?>
<ds:datastoreItem xmlns:ds="http://schemas.openxmlformats.org/officeDocument/2006/customXml" ds:itemID="{835E963B-DC07-4F58-9DFF-EF292E5AA33F}"/>
</file>

<file path=customXml/itemProps3.xml><?xml version="1.0" encoding="utf-8"?>
<ds:datastoreItem xmlns:ds="http://schemas.openxmlformats.org/officeDocument/2006/customXml" ds:itemID="{3E85B096-F8E3-4A1D-B091-E88D487DAF52}"/>
</file>

<file path=docProps/app.xml><?xml version="1.0" encoding="utf-8"?>
<Properties xmlns="http://schemas.openxmlformats.org/officeDocument/2006/extended-properties" xmlns:vt="http://schemas.openxmlformats.org/officeDocument/2006/docPropsVTypes">
  <TotalTime>15513</TotalTime>
  <Words>12669</Words>
  <Application>Microsoft Office PowerPoint</Application>
  <PresentationFormat>Grand écran</PresentationFormat>
  <Paragraphs>854</Paragraphs>
  <Slides>104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104</vt:i4>
      </vt:variant>
    </vt:vector>
  </HeadingPairs>
  <TitlesOfParts>
    <vt:vector size="113" baseType="lpstr">
      <vt:lpstr>Aptos</vt:lpstr>
      <vt:lpstr>Arial</vt:lpstr>
      <vt:lpstr>Calibri</vt:lpstr>
      <vt:lpstr>Calibri Light</vt:lpstr>
      <vt:lpstr>Courier New</vt:lpstr>
      <vt:lpstr>Symbol</vt:lpstr>
      <vt:lpstr>Times New Roman</vt:lpstr>
      <vt:lpstr>Wingdings</vt:lpstr>
      <vt:lpstr>Thème Office</vt:lpstr>
      <vt:lpstr>Présentation PowerPoint</vt:lpstr>
      <vt:lpstr>La clôture mitoyenne</vt:lpstr>
      <vt:lpstr>Introduction - Contexte</vt:lpstr>
      <vt:lpstr>Un droit d’une très grande importance pratique</vt:lpstr>
      <vt:lpstr>Introduction - Contexte</vt:lpstr>
      <vt:lpstr>Règles du nouveau livre III</vt:lpstr>
      <vt:lpstr>Règles du nouveau livre III</vt:lpstr>
      <vt:lpstr>Règles du nouveau livre III</vt:lpstr>
      <vt:lpstr>Règles supplétives</vt:lpstr>
      <vt:lpstr> !! Application dans le temps des règles de l’ancien code civil et des règles du nouveau livre III</vt:lpstr>
      <vt:lpstr> !! Application dans le temps des règles de l’ancien code civil et des règles du nouveau livre III</vt:lpstr>
      <vt:lpstr> !! Application dans le temps des règles de l’ancien code civil et des règles du nouveau livre III</vt:lpstr>
      <vt:lpstr>Points d’attention pour les architectes/ entrepreneurs</vt:lpstr>
      <vt:lpstr>Points d’attention pour les architectes/ entrepreneurs</vt:lpstr>
      <vt:lpstr>Points d’attention pour les architectes/ entrepreneurs</vt:lpstr>
      <vt:lpstr>La mitoyenneté et le droit de l’urbanisme</vt:lpstr>
      <vt:lpstr>Droit et règlement</vt:lpstr>
      <vt:lpstr>Mitoyenneté : anciennes et nouvelles dispositions dans le Code civil  </vt:lpstr>
      <vt:lpstr>Mitoyenneté : anciennes et nouvelles dispositions dans le Code civil  </vt:lpstr>
      <vt:lpstr>Mitoyenneté : anciennes et nouvelles dispositions dans le Code civil  </vt:lpstr>
      <vt:lpstr>Mitoyenneté : anciennes et nouvelles dispositions dans le Code civil  </vt:lpstr>
      <vt:lpstr>Mitoyenneté : anciennes et nouvelles dispositions dans le Code civil  </vt:lpstr>
      <vt:lpstr>Mitoyenneté : anciennes et nouvelles dispositions dans le Code civil  </vt:lpstr>
      <vt:lpstr>Définition et régime de la clôture mitoyenne et qualification d’une clôture </vt:lpstr>
      <vt:lpstr>Définition et régime de la clôture mitoyenne et qualification d’une clôture </vt:lpstr>
      <vt:lpstr>Définition et régime de la clôture mitoyenne et qualification d’une clôture </vt:lpstr>
      <vt:lpstr>Définition et régime de la clôture mitoyenne et qualification d’une clôture </vt:lpstr>
      <vt:lpstr>Preuves de la mitoyenneté </vt:lpstr>
      <vt:lpstr>Preuves de la mitoyenneté illustration art. 653 Ancien code civil </vt:lpstr>
      <vt:lpstr>Preuves de la mitoyenneté </vt:lpstr>
      <vt:lpstr>Preuves de la mitoyenneté: nouveau régime (art. 3.105)</vt:lpstr>
      <vt:lpstr>Preuves de la mitoyenneté </vt:lpstr>
      <vt:lpstr>Preuves de la mitoyenneté </vt:lpstr>
      <vt:lpstr>Preuves de la mitoyenneté </vt:lpstr>
      <vt:lpstr>Marque de mitoyenneté.</vt:lpstr>
      <vt:lpstr>Marque de mitoyenneté.</vt:lpstr>
      <vt:lpstr>Preuves de la mitoyenneté </vt:lpstr>
      <vt:lpstr>Présomptions.</vt:lpstr>
      <vt:lpstr>Preuves de la mitoyenneté </vt:lpstr>
      <vt:lpstr>Mur de soutènement </vt:lpstr>
      <vt:lpstr>Constitution de la mitoyenneté </vt:lpstr>
      <vt:lpstr>Constitution de la mitoyenneté </vt:lpstr>
      <vt:lpstr>Clôture</vt:lpstr>
      <vt:lpstr>Constitution de la mitoyenneté </vt:lpstr>
      <vt:lpstr>Constitution de la mitoyenneté </vt:lpstr>
      <vt:lpstr>Constitution de la mitoyenneté </vt:lpstr>
      <vt:lpstr>Constitution de la mitoyenneté </vt:lpstr>
      <vt:lpstr>Valeur de construction</vt:lpstr>
      <vt:lpstr>Constitution de la mitoyenneté </vt:lpstr>
      <vt:lpstr>Constitution de la mitoyenneté </vt:lpstr>
      <vt:lpstr>Constitution de la mitoyenneté </vt:lpstr>
      <vt:lpstr>Qu’achète t-on?</vt:lpstr>
      <vt:lpstr>Constitution de la mitoyenneté </vt:lpstr>
      <vt:lpstr>Valeur de reprise d’un mur</vt:lpstr>
      <vt:lpstr>Rédaction du PV</vt:lpstr>
      <vt:lpstr>Constitution de la mitoyenneté </vt:lpstr>
      <vt:lpstr>Constitution de la mitoyenneté </vt:lpstr>
      <vt:lpstr>Constitution de la mitoyenneté </vt:lpstr>
      <vt:lpstr>Constitution de la mitoyenneté </vt:lpstr>
      <vt:lpstr>Quote-parts dans la mitoyenneté </vt:lpstr>
      <vt:lpstr>Cas particulier murs épais.</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Droits des copropriétaires dans la mitoyenneté </vt:lpstr>
      <vt:lpstr>Servitude de vue</vt:lpstr>
      <vt:lpstr>Obligations des copropriétaires et déguerpissement </vt:lpstr>
      <vt:lpstr>Obligations des copropriétaires et déguerpissement </vt:lpstr>
      <vt:lpstr>Obligations des copropriétaires et déguerpissement </vt:lpstr>
      <vt:lpstr>Obligations des copropriétaires et déguerpissement </vt:lpstr>
      <vt:lpstr>Limites de propriétés en volumes</vt:lpstr>
      <vt:lpstr>Une nouveauté intéressante : Les « simples tolérances du propriétaire »</vt:lpstr>
      <vt:lpstr>Publicité foncière </vt:lpstr>
      <vt:lpstr>Publicité foncière</vt:lpstr>
      <vt:lpstr>Publicité foncière </vt:lpstr>
      <vt:lpstr>Publicité foncière</vt:lpstr>
      <vt:lpstr>Publicité foncière </vt:lpstr>
      <vt:lpstr>Publicité foncière</vt:lpstr>
      <vt:lpstr>Publicité foncière </vt:lpstr>
      <vt:lpstr>Publicité foncière</vt:lpstr>
      <vt:lpstr>Publicité foncière</vt:lpstr>
      <vt:lpstr>Cession et administration</vt:lpstr>
      <vt:lpstr>Cession et administration</vt:lpstr>
      <vt:lpstr>Mur privatif. Eviter les présomptions.</vt:lpstr>
      <vt:lpstr>Clause de réserve de mitoyenneté</vt:lpstr>
      <vt:lpstr>Clause de réserve de mitoyenneté</vt:lpstr>
      <vt:lpstr>Clause de réserve de mitoyenneté</vt:lpstr>
      <vt:lpstr>Casus fictif</vt:lpstr>
      <vt:lpstr>Contentieux et procédure </vt:lpstr>
      <vt:lpstr>Contentieux et procédure </vt:lpstr>
      <vt:lpstr>Conclusions et conseils pratiques </vt:lpstr>
      <vt:lpstr>Expertise judiciaire</vt:lpstr>
      <vt:lpstr>Conclusions et conseils pratiques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réforme du droit des biens</dc:title>
  <dc:creator>Laurent DELMOTTE</dc:creator>
  <cp:lastModifiedBy>Hasmik Isso</cp:lastModifiedBy>
  <cp:revision>135</cp:revision>
  <cp:lastPrinted>2021-05-26T21:16:03Z</cp:lastPrinted>
  <dcterms:created xsi:type="dcterms:W3CDTF">2021-05-15T10:22:43Z</dcterms:created>
  <dcterms:modified xsi:type="dcterms:W3CDTF">2024-06-18T13:12:57Z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0x010100873E4D26E7306A4BAE77D76D08BD9935</vt:lpwstr>
  </property>
</Properties>
</file>