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23" r:id="rId3"/>
    <p:sldId id="256" r:id="rId4"/>
    <p:sldId id="286" r:id="rId5"/>
    <p:sldId id="257" r:id="rId6"/>
    <p:sldId id="523" r:id="rId7"/>
    <p:sldId id="525" r:id="rId8"/>
    <p:sldId id="453" r:id="rId9"/>
    <p:sldId id="452" r:id="rId10"/>
    <p:sldId id="471" r:id="rId11"/>
    <p:sldId id="375" r:id="rId12"/>
    <p:sldId id="491" r:id="rId13"/>
    <p:sldId id="526" r:id="rId14"/>
    <p:sldId id="529" r:id="rId15"/>
    <p:sldId id="455" r:id="rId16"/>
    <p:sldId id="460" r:id="rId17"/>
    <p:sldId id="524" r:id="rId18"/>
    <p:sldId id="378" r:id="rId19"/>
    <p:sldId id="532" r:id="rId20"/>
    <p:sldId id="533" r:id="rId21"/>
    <p:sldId id="536" r:id="rId22"/>
    <p:sldId id="527" r:id="rId23"/>
    <p:sldId id="538" r:id="rId24"/>
    <p:sldId id="543" r:id="rId25"/>
    <p:sldId id="540" r:id="rId26"/>
    <p:sldId id="541" r:id="rId27"/>
    <p:sldId id="548" r:id="rId28"/>
    <p:sldId id="542" r:id="rId29"/>
    <p:sldId id="549" r:id="rId30"/>
    <p:sldId id="544" r:id="rId31"/>
    <p:sldId id="545" r:id="rId32"/>
    <p:sldId id="489" r:id="rId33"/>
    <p:sldId id="550" r:id="rId34"/>
    <p:sldId id="433" r:id="rId35"/>
    <p:sldId id="552" r:id="rId36"/>
    <p:sldId id="551" r:id="rId37"/>
    <p:sldId id="553" r:id="rId38"/>
    <p:sldId id="258" r:id="rId39"/>
    <p:sldId id="275" r:id="rId40"/>
    <p:sldId id="276" r:id="rId41"/>
    <p:sldId id="277" r:id="rId42"/>
    <p:sldId id="259" r:id="rId43"/>
    <p:sldId id="278" r:id="rId44"/>
    <p:sldId id="287" r:id="rId45"/>
    <p:sldId id="268" r:id="rId46"/>
    <p:sldId id="269" r:id="rId47"/>
    <p:sldId id="270" r:id="rId48"/>
    <p:sldId id="571" r:id="rId49"/>
    <p:sldId id="266" r:id="rId50"/>
    <p:sldId id="271" r:id="rId51"/>
    <p:sldId id="272" r:id="rId52"/>
    <p:sldId id="572" r:id="rId53"/>
    <p:sldId id="263" r:id="rId54"/>
    <p:sldId id="280" r:id="rId55"/>
    <p:sldId id="273" r:id="rId56"/>
    <p:sldId id="282" r:id="rId57"/>
    <p:sldId id="281" r:id="rId58"/>
    <p:sldId id="285" r:id="rId59"/>
    <p:sldId id="573" r:id="rId60"/>
    <p:sldId id="279" r:id="rId61"/>
    <p:sldId id="260" r:id="rId62"/>
    <p:sldId id="265" r:id="rId63"/>
    <p:sldId id="283" r:id="rId64"/>
    <p:sldId id="262" r:id="rId65"/>
    <p:sldId id="562" r:id="rId66"/>
    <p:sldId id="565" r:id="rId67"/>
    <p:sldId id="555" r:id="rId68"/>
    <p:sldId id="554" r:id="rId69"/>
    <p:sldId id="558" r:id="rId70"/>
    <p:sldId id="567" r:id="rId71"/>
    <p:sldId id="559" r:id="rId72"/>
    <p:sldId id="560" r:id="rId73"/>
    <p:sldId id="561" r:id="rId74"/>
    <p:sldId id="537" r:id="rId75"/>
    <p:sldId id="563" r:id="rId76"/>
    <p:sldId id="564" r:id="rId77"/>
    <p:sldId id="566" r:id="rId78"/>
    <p:sldId id="569" r:id="rId79"/>
    <p:sldId id="568" r:id="rId80"/>
    <p:sldId id="556" r:id="rId81"/>
    <p:sldId id="469" r:id="rId82"/>
    <p:sldId id="500" r:id="rId83"/>
    <p:sldId id="470" r:id="rId84"/>
    <p:sldId id="292" r:id="rId85"/>
    <p:sldId id="293" r:id="rId86"/>
    <p:sldId id="294" r:id="rId87"/>
    <p:sldId id="570" r:id="rId88"/>
    <p:sldId id="574" r:id="rId89"/>
    <p:sldId id="575" r:id="rId90"/>
    <p:sldId id="577" r:id="rId91"/>
    <p:sldId id="576" r:id="rId92"/>
    <p:sldId id="311" r:id="rId9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9F3D5ED-05C3-4C72-9C3E-C941D7C87B52}">
          <p14:sldIdLst>
            <p14:sldId id="323"/>
            <p14:sldId id="256"/>
            <p14:sldId id="286"/>
            <p14:sldId id="257"/>
            <p14:sldId id="523"/>
            <p14:sldId id="525"/>
            <p14:sldId id="453"/>
            <p14:sldId id="452"/>
            <p14:sldId id="471"/>
            <p14:sldId id="375"/>
            <p14:sldId id="491"/>
            <p14:sldId id="526"/>
            <p14:sldId id="529"/>
            <p14:sldId id="455"/>
            <p14:sldId id="460"/>
            <p14:sldId id="524"/>
            <p14:sldId id="378"/>
            <p14:sldId id="532"/>
            <p14:sldId id="533"/>
            <p14:sldId id="536"/>
          </p14:sldIdLst>
        </p14:section>
        <p14:section name="Section sans titre" id="{84DFCD5A-C0F4-4CFF-9108-BA5E87A1C20E}">
          <p14:sldIdLst>
            <p14:sldId id="527"/>
            <p14:sldId id="538"/>
            <p14:sldId id="543"/>
            <p14:sldId id="540"/>
            <p14:sldId id="541"/>
            <p14:sldId id="548"/>
            <p14:sldId id="542"/>
            <p14:sldId id="549"/>
            <p14:sldId id="544"/>
            <p14:sldId id="545"/>
            <p14:sldId id="489"/>
            <p14:sldId id="550"/>
            <p14:sldId id="433"/>
            <p14:sldId id="552"/>
            <p14:sldId id="551"/>
            <p14:sldId id="553"/>
            <p14:sldId id="258"/>
            <p14:sldId id="275"/>
            <p14:sldId id="276"/>
            <p14:sldId id="277"/>
            <p14:sldId id="259"/>
            <p14:sldId id="278"/>
            <p14:sldId id="287"/>
            <p14:sldId id="268"/>
            <p14:sldId id="269"/>
            <p14:sldId id="270"/>
            <p14:sldId id="571"/>
            <p14:sldId id="266"/>
            <p14:sldId id="271"/>
            <p14:sldId id="272"/>
            <p14:sldId id="572"/>
            <p14:sldId id="263"/>
            <p14:sldId id="280"/>
            <p14:sldId id="273"/>
            <p14:sldId id="282"/>
            <p14:sldId id="281"/>
            <p14:sldId id="285"/>
            <p14:sldId id="573"/>
            <p14:sldId id="279"/>
            <p14:sldId id="260"/>
            <p14:sldId id="265"/>
            <p14:sldId id="283"/>
            <p14:sldId id="262"/>
            <p14:sldId id="562"/>
            <p14:sldId id="565"/>
            <p14:sldId id="555"/>
            <p14:sldId id="554"/>
            <p14:sldId id="558"/>
            <p14:sldId id="567"/>
            <p14:sldId id="559"/>
            <p14:sldId id="560"/>
            <p14:sldId id="561"/>
            <p14:sldId id="537"/>
            <p14:sldId id="563"/>
            <p14:sldId id="564"/>
            <p14:sldId id="566"/>
            <p14:sldId id="569"/>
            <p14:sldId id="568"/>
            <p14:sldId id="556"/>
            <p14:sldId id="469"/>
            <p14:sldId id="500"/>
            <p14:sldId id="470"/>
            <p14:sldId id="292"/>
            <p14:sldId id="293"/>
            <p14:sldId id="294"/>
            <p14:sldId id="570"/>
            <p14:sldId id="574"/>
            <p14:sldId id="575"/>
            <p14:sldId id="577"/>
            <p14:sldId id="576"/>
            <p14:sldId id="3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82237F-ED61-9DF4-0AF7-6AB789FDF8F6}" name="Hasmik Isso" initials="HI" userId="S::hi@resolved.law::968ea0be-5d38-4c3e-a117-30587e0e1f6f" providerId="AD"/>
  <p188:author id="{CDF889A9-8521-B63D-2B48-0AD7B6450549}" name="Laurent DELMOTTE" initials="LD" userId="S::ld@resolved.law::e7a6b560-acf4-4dcd-a550-22332a58d4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ent DELMOTTE" initials="LD" lastIdx="1" clrIdx="0">
    <p:extLst>
      <p:ext uri="{19B8F6BF-5375-455C-9EA6-DF929625EA0E}">
        <p15:presenceInfo xmlns:p15="http://schemas.microsoft.com/office/powerpoint/2012/main" userId="S::ld@resolved.law::e7a6b560-acf4-4dcd-a550-22332a58d4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660"/>
  </p:normalViewPr>
  <p:slideViewPr>
    <p:cSldViewPr snapToGrid="0">
      <p:cViewPr varScale="1">
        <p:scale>
          <a:sx n="59" d="100"/>
          <a:sy n="59" d="100"/>
        </p:scale>
        <p:origin x="9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customXml" Target="../customXml/item3.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commentAuthors" Target="commentAuthors.xml"/><Relationship Id="rId99" Type="http://schemas.microsoft.com/office/2018/10/relationships/authors" Target="authors.xml"/><Relationship Id="rId10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tableStyles" Target="tableStyles.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DD0E8-8870-437E-97B1-0B904A21271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FF91240D-40DC-484A-AE4A-21B7563E1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A36223C1-8C63-4A74-855B-5C965F786DD7}"/>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5" name="Espace réservé du pied de page 4">
            <a:extLst>
              <a:ext uri="{FF2B5EF4-FFF2-40B4-BE49-F238E27FC236}">
                <a16:creationId xmlns:a16="http://schemas.microsoft.com/office/drawing/2014/main" id="{9056B35D-166B-468E-AE8F-3C25E34000E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FFF1E81-9679-4351-AE5F-433598194F4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61245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2CE71-8FAC-46D7-864B-244540165969}"/>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1B78ED5-4D8E-49E2-BB2B-F41EC908FBA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AE642FC-CBFD-49C0-9722-E7C3F6A8C0B1}"/>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5" name="Espace réservé du pied de page 4">
            <a:extLst>
              <a:ext uri="{FF2B5EF4-FFF2-40B4-BE49-F238E27FC236}">
                <a16:creationId xmlns:a16="http://schemas.microsoft.com/office/drawing/2014/main" id="{08335C8A-11D2-47B5-B7DD-16684D39851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A32424D-0532-49FD-A903-3D97521A26A1}"/>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11984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F9B115F-0039-4B35-8E19-CB26F2AA6EFB}"/>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97CFCBC3-159B-406D-8BEB-90E7197BB6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3DBB08E-DDA8-479A-8E19-8AF296BDAAA2}"/>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5" name="Espace réservé du pied de page 4">
            <a:extLst>
              <a:ext uri="{FF2B5EF4-FFF2-40B4-BE49-F238E27FC236}">
                <a16:creationId xmlns:a16="http://schemas.microsoft.com/office/drawing/2014/main" id="{FC46F520-0407-4EB9-B495-528890A009E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8FEDE57-1146-43D0-A3F1-F28486C3381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30798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BE"/>
          </a:p>
        </p:txBody>
      </p:sp>
      <p:sp>
        <p:nvSpPr>
          <p:cNvPr id="6" name="Slide Number Placeholder 5"/>
          <p:cNvSpPr>
            <a:spLocks noGrp="1"/>
          </p:cNvSpPr>
          <p:nvPr>
            <p:ph type="sldNum" sz="quarter" idx="12"/>
          </p:nvPr>
        </p:nvSpPr>
        <p:spPr>
          <a:xfrm>
            <a:off x="531812" y="4529540"/>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422259302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sp>
        <p:nvSpPr>
          <p:cNvPr id="6" name="Slide Number Placeholder 5"/>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22338782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828779326"/>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62089226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69717823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sp>
        <p:nvSpPr>
          <p:cNvPr id="5" name="Slide Number Placeholder 4"/>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82885779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fr-BE"/>
          </a:p>
        </p:txBody>
      </p:sp>
      <p:sp>
        <p:nvSpPr>
          <p:cNvPr id="4" name="Slide Number Placeholder 3"/>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043948313"/>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105471222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333C17-A3A2-4E2A-9696-A264A8912DD1}"/>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43C1CC6-2131-4EFC-B01C-07E1C4B98A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A8CAAC21-BDA0-4264-BE1F-8414EE475296}"/>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5" name="Espace réservé du pied de page 4">
            <a:extLst>
              <a:ext uri="{FF2B5EF4-FFF2-40B4-BE49-F238E27FC236}">
                <a16:creationId xmlns:a16="http://schemas.microsoft.com/office/drawing/2014/main" id="{5CA092AB-70A3-4AD7-BA3C-FE7910BD5CE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B8A6DA8-9108-445A-91A7-9B40EEC9B0E0}"/>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50840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2417399500"/>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3668883946"/>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C057153-B650-4DEB-B370-79DDCFDCE934}" type="slidenum">
              <a:rPr lang="en-US" smtClean="0"/>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4967794"/>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2787252252"/>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8760495"/>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1897362749"/>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668420060"/>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332BE1-279E-4118-9FE3-7952B079A510}" type="datetimeFigureOut">
              <a:rPr lang="en-US" smtClean="0"/>
              <a:t>2/1/2026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C057153-B650-4DEB-B370-79DDCFDCE934}" type="slidenum">
              <a:rPr lang="en-US" smtClean="0"/>
              <a:t>‹N°›</a:t>
            </a:fld>
            <a:endParaRPr lang="en-US" dirty="0"/>
          </a:p>
        </p:txBody>
      </p:sp>
    </p:spTree>
    <p:extLst>
      <p:ext uri="{BB962C8B-B14F-4D97-AF65-F5344CB8AC3E}">
        <p14:creationId xmlns:p14="http://schemas.microsoft.com/office/powerpoint/2010/main" val="104866731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E508EA-A248-48FC-B67C-D84D7C6EBD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4A31E0DA-1CA6-4370-88E5-087C899CCE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4842B4-C17E-47D9-AC03-11C50F839245}"/>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5" name="Espace réservé du pied de page 4">
            <a:extLst>
              <a:ext uri="{FF2B5EF4-FFF2-40B4-BE49-F238E27FC236}">
                <a16:creationId xmlns:a16="http://schemas.microsoft.com/office/drawing/2014/main" id="{1B3A45A6-FDE2-46EA-8D02-36C4A51BF70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76E722F-99EA-494B-B58A-001DCDF807FD}"/>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31314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A11E1-6ECB-4B3C-B87C-93E0E8BF61FE}"/>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5046100D-DD20-4F55-BBFF-C75C9CFFE7D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452B1917-02DF-4FDD-92A4-CA66FF8B3E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E6599A76-0854-4716-9674-3B1281C9809E}"/>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6" name="Espace réservé du pied de page 5">
            <a:extLst>
              <a:ext uri="{FF2B5EF4-FFF2-40B4-BE49-F238E27FC236}">
                <a16:creationId xmlns:a16="http://schemas.microsoft.com/office/drawing/2014/main" id="{61002FE8-4162-49F5-9C75-BA34FF8779D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86362A9-C6E7-4FA7-891E-5301D440E94B}"/>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477976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2DE270-70E4-4940-9DC4-D3D7C67F3B6B}"/>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D7E5589A-3756-4893-A299-B50A4C564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1D8433-D8BF-4C1D-89BC-3B99B5A1FB2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EDF64BC2-54CC-4D44-BA24-DD09AF6BE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DE03C1-96AE-45EF-B999-969BAAB022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CF36EC19-CD9A-40C2-A153-471950F44DF8}"/>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8" name="Espace réservé du pied de page 7">
            <a:extLst>
              <a:ext uri="{FF2B5EF4-FFF2-40B4-BE49-F238E27FC236}">
                <a16:creationId xmlns:a16="http://schemas.microsoft.com/office/drawing/2014/main" id="{0E459D97-3956-4656-9412-5C3473A1BDB6}"/>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31850CFE-E52F-4459-BB39-A09EB63DE072}"/>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658749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36019-D58D-4251-BD6C-657084BB63B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DACB8360-ADDB-4E16-AE97-F42A4513B1C7}"/>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4" name="Espace réservé du pied de page 3">
            <a:extLst>
              <a:ext uri="{FF2B5EF4-FFF2-40B4-BE49-F238E27FC236}">
                <a16:creationId xmlns:a16="http://schemas.microsoft.com/office/drawing/2014/main" id="{67DD3794-D7E3-4B8E-8009-CE02BE80CEE1}"/>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E9EC8B84-842B-44B5-B282-E0A268CD7CE5}"/>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197947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C149AB7-E511-408D-8C1B-856C4C154C19}"/>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3" name="Espace réservé du pied de page 2">
            <a:extLst>
              <a:ext uri="{FF2B5EF4-FFF2-40B4-BE49-F238E27FC236}">
                <a16:creationId xmlns:a16="http://schemas.microsoft.com/office/drawing/2014/main" id="{4FF690E7-0AE2-4FD5-97AD-C30E759E3CC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D0A4830-39F1-47C9-9E3B-3C5D199FDB51}"/>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2604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CC397-9162-43D3-90EF-A7DC6B6425E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C3FB96B9-BABA-455D-9867-72BB02A81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B67AE719-6CDD-4F74-936A-9D10C84A2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EE52250-9335-4F67-85B7-5B5D89ACC26A}"/>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6" name="Espace réservé du pied de page 5">
            <a:extLst>
              <a:ext uri="{FF2B5EF4-FFF2-40B4-BE49-F238E27FC236}">
                <a16:creationId xmlns:a16="http://schemas.microsoft.com/office/drawing/2014/main" id="{03C57BC2-2CFF-4A50-967A-2C4C7A194D53}"/>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6EBF3F5-D4EC-40AE-ACE6-315A36AAB016}"/>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400876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A4554-1C7F-4745-9F6D-7289656CEE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7A659584-7F4A-4EED-8E2E-3D88C7779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9C0D2411-0912-4BEF-831C-068B27BF4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7F46EF4-628E-49B2-BB19-33A60F125DAF}"/>
              </a:ext>
            </a:extLst>
          </p:cNvPr>
          <p:cNvSpPr>
            <a:spLocks noGrp="1"/>
          </p:cNvSpPr>
          <p:nvPr>
            <p:ph type="dt" sz="half" idx="10"/>
          </p:nvPr>
        </p:nvSpPr>
        <p:spPr/>
        <p:txBody>
          <a:bodyPr/>
          <a:lstStyle/>
          <a:p>
            <a:fld id="{B3A4FD27-2405-49B4-B847-F4E1D7488F39}" type="datetimeFigureOut">
              <a:rPr lang="fr-BE" smtClean="0"/>
              <a:t>01-02-26</a:t>
            </a:fld>
            <a:endParaRPr lang="fr-BE"/>
          </a:p>
        </p:txBody>
      </p:sp>
      <p:sp>
        <p:nvSpPr>
          <p:cNvPr id="6" name="Espace réservé du pied de page 5">
            <a:extLst>
              <a:ext uri="{FF2B5EF4-FFF2-40B4-BE49-F238E27FC236}">
                <a16:creationId xmlns:a16="http://schemas.microsoft.com/office/drawing/2014/main" id="{CFADA460-C6C6-4F40-A6D1-642D38A97154}"/>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381BBF89-DC8D-4DC0-807A-F7B871174D2F}"/>
              </a:ext>
            </a:extLst>
          </p:cNvPr>
          <p:cNvSpPr>
            <a:spLocks noGrp="1"/>
          </p:cNvSpPr>
          <p:nvPr>
            <p:ph type="sldNum" sz="quarter" idx="12"/>
          </p:nvPr>
        </p:nvSpPr>
        <p:spPr/>
        <p:txBody>
          <a:bodyPr/>
          <a:lstStyle/>
          <a:p>
            <a:fld id="{0A92E921-3773-4787-9DFB-457DCBB369F8}" type="slidenum">
              <a:rPr lang="fr-BE" smtClean="0"/>
              <a:t>‹N°›</a:t>
            </a:fld>
            <a:endParaRPr lang="fr-BE"/>
          </a:p>
        </p:txBody>
      </p:sp>
    </p:spTree>
    <p:extLst>
      <p:ext uri="{BB962C8B-B14F-4D97-AF65-F5344CB8AC3E}">
        <p14:creationId xmlns:p14="http://schemas.microsoft.com/office/powerpoint/2010/main" val="245675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EF4488D-3905-41DD-A6A9-2EAE7899F3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CA5DF79-03A7-4F5E-A692-694A92DB9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38201807-2405-4A9B-8548-3D4E82306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4FD27-2405-49B4-B847-F4E1D7488F39}" type="datetimeFigureOut">
              <a:rPr lang="fr-BE" smtClean="0"/>
              <a:t>01-02-26</a:t>
            </a:fld>
            <a:endParaRPr lang="fr-BE"/>
          </a:p>
        </p:txBody>
      </p:sp>
      <p:sp>
        <p:nvSpPr>
          <p:cNvPr id="5" name="Espace réservé du pied de page 4">
            <a:extLst>
              <a:ext uri="{FF2B5EF4-FFF2-40B4-BE49-F238E27FC236}">
                <a16:creationId xmlns:a16="http://schemas.microsoft.com/office/drawing/2014/main" id="{997BFEFA-9654-4662-A776-5E1B6CD88A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5DD8BE9F-A0B9-44F3-950D-5DED0C9C53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2E921-3773-4787-9DFB-457DCBB369F8}" type="slidenum">
              <a:rPr lang="fr-BE" smtClean="0"/>
              <a:t>‹N°›</a:t>
            </a:fld>
            <a:endParaRPr lang="fr-BE"/>
          </a:p>
        </p:txBody>
      </p:sp>
    </p:spTree>
    <p:extLst>
      <p:ext uri="{BB962C8B-B14F-4D97-AF65-F5344CB8AC3E}">
        <p14:creationId xmlns:p14="http://schemas.microsoft.com/office/powerpoint/2010/main" val="1870694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BE"/>
            </a:p>
          </p:txBody>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BE"/>
            </a:p>
          </p:txBody>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BE"/>
            </a:p>
          </p:txBody>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BE"/>
            </a:p>
          </p:txBody>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BE"/>
            </a:p>
          </p:txBody>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BE"/>
            </a:p>
          </p:txBody>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BE"/>
            </a:p>
          </p:txBody>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BE"/>
            </a:p>
          </p:txBody>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BE"/>
            </a:p>
          </p:txBody>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BE"/>
            </a:p>
          </p:txBody>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BE"/>
            </a:p>
          </p:txBody>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BE"/>
            </a:p>
          </p:txBody>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BE"/>
            </a:p>
          </p:txBody>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BE"/>
            </a:p>
          </p:txBody>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BE"/>
            </a:p>
          </p:txBody>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BE"/>
            </a:p>
          </p:txBody>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BE"/>
            </a:p>
          </p:txBody>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BE"/>
            </a:p>
          </p:txBody>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BE"/>
            </a:p>
          </p:txBody>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BE"/>
            </a:p>
          </p:txBody>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BE"/>
            </a:p>
          </p:txBody>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BE"/>
            </a:p>
          </p:txBody>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BE"/>
            </a:p>
          </p:txBody>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BE"/>
            </a:p>
          </p:txBody>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BE"/>
          </a:p>
        </p:txBody>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A332BE1-279E-4118-9FE3-7952B079A510}" type="datetimeFigureOut">
              <a:rPr lang="en-US" smtClean="0"/>
              <a:t>2/1/2026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C057153-B650-4DEB-B370-79DDCFDCE934}" type="slidenum">
              <a:rPr lang="en-US" smtClean="0"/>
              <a:t>‹N°›</a:t>
            </a:fld>
            <a:endParaRPr lang="en-US" dirty="0"/>
          </a:p>
        </p:txBody>
      </p:sp>
    </p:spTree>
    <p:extLst>
      <p:ext uri="{BB962C8B-B14F-4D97-AF65-F5344CB8AC3E}">
        <p14:creationId xmlns:p14="http://schemas.microsoft.com/office/powerpoint/2010/main" val="3798305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mailto:ld@resolved.la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7" TargetMode="External"/><Relationship Id="rId7" Type="http://schemas.openxmlformats.org/officeDocument/2006/relationships/hyperlink" Target="mailto:ld@resolved.law" TargetMode="External"/><Relationship Id="rId2"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5"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8" TargetMode="External"/><Relationship Id="rId4"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6"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7" TargetMode="External"/><Relationship Id="rId7" Type="http://schemas.openxmlformats.org/officeDocument/2006/relationships/image" Target="../media/image2.png"/><Relationship Id="rId2" Type="http://schemas.openxmlformats.org/officeDocument/2006/relationships/hyperlink" Target="https://www.ejustice.just.fgov.be/cgi_loi/article.pl?language=fr&amp;arch=015&amp;dt=CODE+CIVIL&amp;fr=f&amp;choix1=ET&amp;trier=promulgation&amp;lg_txt=F&amp;type=&amp;sort=&amp;numac_search=1804032151&amp;cn_search=&amp;caller=list&amp;&amp;view_numac=1804032151fx1804032130fr#Art.645" TargetMode="External"/><Relationship Id="rId1" Type="http://schemas.openxmlformats.org/officeDocument/2006/relationships/slideLayout" Target="../slideLayouts/slideLayout2.xml"/><Relationship Id="rId6" Type="http://schemas.openxmlformats.org/officeDocument/2006/relationships/hyperlink" Target="mailto:ld@resolved.law" TargetMode="External"/><Relationship Id="rId5"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39" TargetMode="External"/><Relationship Id="rId4"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3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40" TargetMode="External"/><Relationship Id="rId2" Type="http://schemas.openxmlformats.org/officeDocument/2006/relationships/hyperlink" Target="https://www.ejustice.just.fgov.be/cgi_loi/article.pl?language=fr&amp;arch=012&amp;dt=CODE+RURAL&amp;fr=f&amp;choix1=ET&amp;trier=promulgation&amp;lg_txt=F&amp;type=&amp;sort=&amp;numac_search=1886100750&amp;cn_search=&amp;caller=list&amp;&amp;view_numac=1886100750fx1886100750fx2022b30600fx1804032130fr#Art.38"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d@resolved.law"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ejustice.just.fgov.be/cgi_loi/article.pl?language=fr&amp;sum_date=&amp;pd_search=1967-10-31&amp;numac_search=1967101054&amp;page=1&amp;lg_txt=F&amp;caller=list&amp;1967101054=8&amp;trier=promulgation&amp;view_numac=2022b30600fx1804032130fr&amp;dt=CODE+JUDICIAIRE&amp;fr=f&amp;choix1=ET#Art.591_REGION_WALLONNE" TargetMode="External"/><Relationship Id="rId2" Type="http://schemas.openxmlformats.org/officeDocument/2006/relationships/hyperlink" Target="https://www.ejustice.just.fgov.be/cgi_loi/article.pl?language=fr&amp;sum_date=&amp;pd_search=1967-10-31&amp;numac_search=1967101054&amp;page=1&amp;lg_txt=F&amp;caller=list&amp;1967101054=8&amp;trier=promulgation&amp;view_numac=2022b30600fx1804032130fr&amp;dt=CODE+JUDICIAIRE&amp;fr=f&amp;choix1=ET#Art.590"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ld@resolved.la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2" TargetMode="External"/><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5" Type="http://schemas.openxmlformats.org/officeDocument/2006/relationships/hyperlink" Target="mailto:ld@resolved.law" TargetMode="Externa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4" Type="http://schemas.openxmlformats.org/officeDocument/2006/relationships/hyperlink" Target="mailto:ld@resolved.law"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4" Type="http://schemas.openxmlformats.org/officeDocument/2006/relationships/hyperlink" Target="mailto:ld@resolved.law"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justice.just.fgov.be/cgi_loi/article.pl?language=fr&amp;sum_date=&amp;pd_search=2020-03-17&amp;numac_search=2020A20347&amp;page=1&amp;lg_txt=F&amp;caller=list&amp;2020A20347=4&amp;trier=promulgation&amp;view_numac=1804032130fr&amp;dt=CODE+CIVIL&amp;fr=f&amp;choix1=ET#Art.3.50" TargetMode="External"/><Relationship Id="rId1" Type="http://schemas.openxmlformats.org/officeDocument/2006/relationships/slideLayout" Target="../slideLayouts/slideLayout2.xml"/><Relationship Id="rId4" Type="http://schemas.openxmlformats.org/officeDocument/2006/relationships/hyperlink" Target="mailto:ld@resolved.law"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hyperlink" Target="http://www.ejustice.just.fgov.be/cgi_loi/change_lg.pl?language=fr&amp;la=F&amp;cn=2020020416&amp;table_name=loi"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d@resolved.law"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ld@resolved.law"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4.xml"/><Relationship Id="rId5" Type="http://schemas.openxmlformats.org/officeDocument/2006/relationships/hyperlink" Target="mailto:ld@resolved.law"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7239214-FC5A-F84D-A058-51D60B31DB71}"/>
              </a:ext>
            </a:extLst>
          </p:cNvPr>
          <p:cNvPicPr>
            <a:picLocks noChangeAspect="1"/>
          </p:cNvPicPr>
          <p:nvPr/>
        </p:nvPicPr>
        <p:blipFill>
          <a:blip r:embed="rId2"/>
          <a:stretch>
            <a:fillRect/>
          </a:stretch>
        </p:blipFill>
        <p:spPr>
          <a:xfrm>
            <a:off x="0" y="-173143"/>
            <a:ext cx="12192000" cy="6857999"/>
          </a:xfrm>
          <a:prstGeom prst="rect">
            <a:avLst/>
          </a:prstGeom>
        </p:spPr>
      </p:pic>
      <p:pic>
        <p:nvPicPr>
          <p:cNvPr id="3" name="Image 2">
            <a:extLst>
              <a:ext uri="{FF2B5EF4-FFF2-40B4-BE49-F238E27FC236}">
                <a16:creationId xmlns:a16="http://schemas.microsoft.com/office/drawing/2014/main" id="{C4C5AF34-D851-CD45-B7FB-B09F6ED4B49C}"/>
              </a:ext>
            </a:extLst>
          </p:cNvPr>
          <p:cNvPicPr>
            <a:picLocks noChangeAspect="1"/>
          </p:cNvPicPr>
          <p:nvPr/>
        </p:nvPicPr>
        <p:blipFill rotWithShape="1">
          <a:blip r:embed="rId3"/>
          <a:srcRect b="39790"/>
          <a:stretch/>
        </p:blipFill>
        <p:spPr>
          <a:xfrm>
            <a:off x="4197178" y="2250981"/>
            <a:ext cx="3797644" cy="1143287"/>
          </a:xfrm>
          <a:prstGeom prst="rect">
            <a:avLst/>
          </a:prstGeom>
        </p:spPr>
      </p:pic>
      <p:sp>
        <p:nvSpPr>
          <p:cNvPr id="5" name="ZoneTexte 4"/>
          <p:cNvSpPr txBox="1"/>
          <p:nvPr/>
        </p:nvSpPr>
        <p:spPr>
          <a:xfrm>
            <a:off x="4197178" y="3323793"/>
            <a:ext cx="3707570" cy="1138773"/>
          </a:xfrm>
          <a:prstGeom prst="rect">
            <a:avLst/>
          </a:prstGeom>
          <a:noFill/>
        </p:spPr>
        <p:txBody>
          <a:bodyPr wrap="square" rtlCol="0">
            <a:spAutoFit/>
          </a:bodyPr>
          <a:lstStyle/>
          <a:p>
            <a:r>
              <a:rPr lang="fr-BE" sz="2000" i="1" dirty="0">
                <a:solidFill>
                  <a:schemeClr val="bg1"/>
                </a:solidFill>
              </a:rPr>
              <a:t>Avocats – </a:t>
            </a:r>
            <a:r>
              <a:rPr lang="fr-BE" sz="2000" i="1" dirty="0" err="1">
                <a:solidFill>
                  <a:schemeClr val="bg1"/>
                </a:solidFill>
              </a:rPr>
              <a:t>Advocaten</a:t>
            </a:r>
            <a:r>
              <a:rPr lang="fr-BE" sz="2000" i="1" dirty="0">
                <a:solidFill>
                  <a:schemeClr val="bg1"/>
                </a:solidFill>
              </a:rPr>
              <a:t> – Attorneys</a:t>
            </a:r>
          </a:p>
          <a:p>
            <a:endParaRPr lang="fr-BE" sz="2000" i="1" dirty="0">
              <a:solidFill>
                <a:schemeClr val="bg1"/>
              </a:solidFill>
            </a:endParaRPr>
          </a:p>
          <a:p>
            <a:r>
              <a:rPr lang="fr-BE" sz="2800" i="1" dirty="0">
                <a:solidFill>
                  <a:schemeClr val="bg1"/>
                </a:solidFill>
              </a:rPr>
              <a:t>	On</a:t>
            </a:r>
            <a:r>
              <a:rPr lang="fr-BE" sz="2800" i="1" baseline="0" dirty="0">
                <a:solidFill>
                  <a:schemeClr val="bg1"/>
                </a:solidFill>
              </a:rPr>
              <a:t> </a:t>
            </a:r>
            <a:r>
              <a:rPr lang="fr-BE" sz="2800" i="1" baseline="0" dirty="0" err="1">
                <a:solidFill>
                  <a:schemeClr val="bg1"/>
                </a:solidFill>
              </a:rPr>
              <a:t>your</a:t>
            </a:r>
            <a:r>
              <a:rPr lang="fr-BE" sz="2800" i="1" baseline="0" dirty="0">
                <a:solidFill>
                  <a:schemeClr val="bg1"/>
                </a:solidFill>
              </a:rPr>
              <a:t> </a:t>
            </a:r>
            <a:r>
              <a:rPr lang="fr-BE" sz="2800" i="1" baseline="0" dirty="0" err="1">
                <a:solidFill>
                  <a:schemeClr val="bg1"/>
                </a:solidFill>
              </a:rPr>
              <a:t>side</a:t>
            </a:r>
            <a:endParaRPr lang="fr-BE" i="1" dirty="0">
              <a:solidFill>
                <a:schemeClr val="bg1"/>
              </a:solidFill>
            </a:endParaRPr>
          </a:p>
        </p:txBody>
      </p:sp>
      <p:sp>
        <p:nvSpPr>
          <p:cNvPr id="6" name="ZoneTexte 5"/>
          <p:cNvSpPr txBox="1"/>
          <p:nvPr/>
        </p:nvSpPr>
        <p:spPr>
          <a:xfrm>
            <a:off x="5879805" y="4869712"/>
            <a:ext cx="6312195" cy="1138773"/>
          </a:xfrm>
          <a:prstGeom prst="rect">
            <a:avLst/>
          </a:prstGeom>
          <a:noFill/>
        </p:spPr>
        <p:txBody>
          <a:bodyPr wrap="square" rtlCol="0">
            <a:spAutoFit/>
          </a:bodyPr>
          <a:lstStyle/>
          <a:p>
            <a:r>
              <a:rPr lang="fr-BE" b="1" dirty="0">
                <a:solidFill>
                  <a:schemeClr val="bg1"/>
                </a:solidFill>
                <a:effectLst>
                  <a:outerShdw blurRad="38100" dist="38100" dir="2700000" algn="tl">
                    <a:srgbClr val="000000">
                      <a:alpha val="43137"/>
                    </a:srgbClr>
                  </a:outerShdw>
                </a:effectLst>
              </a:rPr>
              <a:t>Laurent DELMOTTE		</a:t>
            </a:r>
          </a:p>
          <a:p>
            <a:r>
              <a:rPr lang="fr-BE" b="1" dirty="0" err="1">
                <a:solidFill>
                  <a:schemeClr val="bg1"/>
                </a:solidFill>
                <a:effectLst>
                  <a:outerShdw blurRad="38100" dist="38100" dir="2700000" algn="tl">
                    <a:srgbClr val="000000">
                      <a:alpha val="43137"/>
                    </a:srgbClr>
                  </a:outerShdw>
                </a:effectLst>
                <a:hlinkClick r:id="rId4"/>
              </a:rPr>
              <a:t>ld@resolved.law</a:t>
            </a:r>
            <a:r>
              <a:rPr lang="fr-BE" b="1" dirty="0">
                <a:solidFill>
                  <a:schemeClr val="bg1"/>
                </a:solidFill>
                <a:effectLst>
                  <a:outerShdw blurRad="38100" dist="38100" dir="2700000" algn="tl">
                    <a:srgbClr val="000000">
                      <a:alpha val="43137"/>
                    </a:srgbClr>
                  </a:outerShdw>
                </a:effectLst>
              </a:rPr>
              <a:t> 	</a:t>
            </a:r>
          </a:p>
          <a:p>
            <a:r>
              <a:rPr lang="fr-BE" sz="1600" b="1" dirty="0">
                <a:solidFill>
                  <a:schemeClr val="bg1"/>
                </a:solidFill>
                <a:effectLst>
                  <a:outerShdw blurRad="38100" dist="38100" dir="2700000" algn="tl">
                    <a:srgbClr val="000000">
                      <a:alpha val="43137"/>
                    </a:srgbClr>
                  </a:outerShdw>
                </a:effectLst>
              </a:rPr>
              <a:t>Av Herrmann-</a:t>
            </a:r>
            <a:r>
              <a:rPr lang="fr-BE" sz="1600" b="1" dirty="0" err="1">
                <a:solidFill>
                  <a:schemeClr val="bg1"/>
                </a:solidFill>
                <a:effectLst>
                  <a:outerShdw blurRad="38100" dist="38100" dir="2700000" algn="tl">
                    <a:srgbClr val="000000">
                      <a:alpha val="43137"/>
                    </a:srgbClr>
                  </a:outerShdw>
                </a:effectLst>
              </a:rPr>
              <a:t>Debroux</a:t>
            </a:r>
            <a:r>
              <a:rPr lang="fr-BE" sz="1600" b="1" dirty="0">
                <a:solidFill>
                  <a:schemeClr val="bg1"/>
                </a:solidFill>
                <a:effectLst>
                  <a:outerShdw blurRad="38100" dist="38100" dir="2700000" algn="tl">
                    <a:srgbClr val="000000">
                      <a:alpha val="43137"/>
                    </a:srgbClr>
                  </a:outerShdw>
                </a:effectLst>
              </a:rPr>
              <a:t>, 40 - 1160 Bruxelles</a:t>
            </a:r>
          </a:p>
          <a:p>
            <a:r>
              <a:rPr lang="fr-BE" sz="1600" b="1" dirty="0">
                <a:solidFill>
                  <a:schemeClr val="bg1"/>
                </a:solidFill>
                <a:effectLst>
                  <a:outerShdw blurRad="38100" dist="38100" dir="2700000" algn="tl">
                    <a:srgbClr val="000000">
                      <a:alpha val="43137"/>
                    </a:srgbClr>
                  </a:outerShdw>
                </a:effectLst>
              </a:rPr>
              <a:t>www.resolved.law</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 –</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Tél : +32 2 315 53 00</a:t>
            </a:r>
            <a:endParaRPr lang="fr-BE"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590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a:t>
            </a:r>
            <a:r>
              <a:rPr lang="fr-FR" sz="4000" dirty="0">
                <a:solidFill>
                  <a:schemeClr val="bg1"/>
                </a:solidFill>
                <a:ea typeface="Times New Roman" panose="02020603050405020304" pitchFamily="18" charset="0"/>
              </a:rPr>
              <a:t>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fontScale="92500" lnSpcReduction="20000"/>
          </a:bodyPr>
          <a:lstStyle/>
          <a:p>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 </a:t>
            </a:r>
            <a:r>
              <a:rPr lang="fr-FR" sz="2300" b="1" i="0" dirty="0">
                <a:effectLst/>
                <a:highlight>
                  <a:srgbClr val="FFFFFF"/>
                </a:highlight>
              </a:rPr>
              <a:t>§ 1er. La présente loi s'applique à </a:t>
            </a:r>
            <a:r>
              <a:rPr lang="fr-FR" sz="2300" b="1" i="0" dirty="0">
                <a:solidFill>
                  <a:srgbClr val="FF0000"/>
                </a:solidFill>
                <a:effectLst/>
                <a:highlight>
                  <a:srgbClr val="FFFFFF"/>
                </a:highlight>
              </a:rPr>
              <a:t>tous les actes juridiques </a:t>
            </a:r>
            <a:r>
              <a:rPr lang="fr-FR" sz="2300" b="1" i="0" dirty="0">
                <a:effectLst/>
                <a:highlight>
                  <a:srgbClr val="FFFFFF"/>
                </a:highlight>
              </a:rPr>
              <a:t>et</a:t>
            </a:r>
            <a:r>
              <a:rPr lang="fr-FR" sz="2300" b="1" i="0" dirty="0">
                <a:solidFill>
                  <a:srgbClr val="FF0000"/>
                </a:solidFill>
                <a:effectLst/>
                <a:highlight>
                  <a:srgbClr val="FFFFFF"/>
                </a:highlight>
              </a:rPr>
              <a:t> faits juridiques </a:t>
            </a:r>
            <a:r>
              <a:rPr lang="fr-FR" sz="2300" b="1" i="0" dirty="0">
                <a:effectLst/>
                <a:highlight>
                  <a:srgbClr val="FFFFFF"/>
                </a:highlight>
              </a:rPr>
              <a:t>qui ont eu lieu</a:t>
            </a:r>
            <a:r>
              <a:rPr lang="fr-FR" sz="2300" b="1" i="0" dirty="0">
                <a:solidFill>
                  <a:srgbClr val="FF0000"/>
                </a:solidFill>
                <a:effectLst/>
                <a:highlight>
                  <a:srgbClr val="FFFFFF"/>
                </a:highlight>
              </a:rPr>
              <a:t> après son entrée en vigueur</a:t>
            </a:r>
            <a:r>
              <a:rPr lang="fr-FR" sz="2300" b="1" i="0" dirty="0">
                <a:effectLst/>
                <a:highlight>
                  <a:srgbClr val="FFFFFF"/>
                </a:highlight>
              </a:rPr>
              <a:t>.</a:t>
            </a:r>
            <a:br>
              <a:rPr lang="fr-FR" sz="2300" b="1" dirty="0"/>
            </a:br>
            <a:r>
              <a:rPr lang="fr-FR" sz="2300" b="1" i="0" dirty="0">
                <a:effectLst/>
                <a:highlight>
                  <a:srgbClr val="FFFFFF"/>
                </a:highlight>
              </a:rPr>
              <a:t>  </a:t>
            </a:r>
            <a:r>
              <a:rPr lang="fr-FR" sz="2300" b="1" i="0" dirty="0">
                <a:solidFill>
                  <a:srgbClr val="FF0000"/>
                </a:solidFill>
                <a:effectLst/>
                <a:highlight>
                  <a:srgbClr val="FFFFFF"/>
                </a:highlight>
              </a:rPr>
              <a:t>Sauf accord contraire entre les parties</a:t>
            </a:r>
            <a:r>
              <a:rPr lang="fr-FR" sz="2300" b="1" i="0" dirty="0">
                <a:effectLst/>
                <a:highlight>
                  <a:srgbClr val="FFFFFF"/>
                </a:highlight>
              </a:rPr>
              <a:t>, la présente loi ne </a:t>
            </a:r>
            <a:r>
              <a:rPr lang="fr-FR" sz="2300" b="1" i="0" dirty="0">
                <a:solidFill>
                  <a:srgbClr val="FF0000"/>
                </a:solidFill>
                <a:effectLst/>
                <a:highlight>
                  <a:srgbClr val="FFFFFF"/>
                </a:highlight>
              </a:rPr>
              <a:t>s'applique pas</a:t>
            </a:r>
            <a:r>
              <a:rPr lang="fr-FR" sz="2300" b="1" i="0" dirty="0">
                <a:effectLst/>
                <a:highlight>
                  <a:srgbClr val="FFFFFF"/>
                </a:highlight>
              </a:rPr>
              <a:t>:</a:t>
            </a:r>
            <a:br>
              <a:rPr lang="fr-FR" sz="2300" b="1" dirty="0"/>
            </a:br>
            <a:r>
              <a:rPr lang="fr-FR" sz="2300" b="1" i="0" dirty="0">
                <a:effectLst/>
                <a:highlight>
                  <a:srgbClr val="FFFFFF"/>
                </a:highlight>
              </a:rPr>
              <a:t>  1° aux </a:t>
            </a:r>
            <a:r>
              <a:rPr lang="fr-FR" sz="2300" b="1" i="0" dirty="0">
                <a:solidFill>
                  <a:srgbClr val="FF0000"/>
                </a:solidFill>
                <a:effectLst/>
                <a:highlight>
                  <a:srgbClr val="FFFFFF"/>
                </a:highlight>
              </a:rPr>
              <a:t>effets futurs </a:t>
            </a:r>
            <a:r>
              <a:rPr lang="fr-FR" sz="2300" b="1" i="0" dirty="0">
                <a:effectLst/>
                <a:highlight>
                  <a:srgbClr val="FFFFFF"/>
                </a:highlight>
              </a:rPr>
              <a:t>des </a:t>
            </a:r>
            <a:r>
              <a:rPr lang="fr-FR" sz="2300" b="1" i="0" dirty="0">
                <a:solidFill>
                  <a:srgbClr val="FF0000"/>
                </a:solidFill>
                <a:effectLst/>
                <a:highlight>
                  <a:srgbClr val="FFFFFF"/>
                </a:highlight>
              </a:rPr>
              <a:t>actes juridiques </a:t>
            </a:r>
            <a:r>
              <a:rPr lang="fr-FR" sz="2300" b="1" i="0" dirty="0">
                <a:effectLst/>
                <a:highlight>
                  <a:srgbClr val="FFFFFF"/>
                </a:highlight>
              </a:rPr>
              <a:t>et des </a:t>
            </a:r>
            <a:r>
              <a:rPr lang="fr-FR" sz="2300" b="1" i="0" dirty="0">
                <a:solidFill>
                  <a:srgbClr val="FF0000"/>
                </a:solidFill>
                <a:effectLst/>
                <a:highlight>
                  <a:srgbClr val="FFFFFF"/>
                </a:highlight>
              </a:rPr>
              <a:t>faits juridiques survenus avant son entrée en vigueur</a:t>
            </a:r>
            <a:r>
              <a:rPr lang="fr-FR" sz="2300" b="1" i="0" dirty="0">
                <a:effectLst/>
                <a:highlight>
                  <a:srgbClr val="FFFFFF"/>
                </a:highlight>
              </a:rPr>
              <a:t>;</a:t>
            </a:r>
            <a:br>
              <a:rPr lang="fr-FR" sz="2300" b="1" dirty="0"/>
            </a:br>
            <a:r>
              <a:rPr lang="fr-FR" sz="2300" b="1" i="0" dirty="0">
                <a:effectLst/>
                <a:highlight>
                  <a:srgbClr val="FFFFFF"/>
                </a:highlight>
              </a:rPr>
              <a:t>  2° aux </a:t>
            </a:r>
            <a:r>
              <a:rPr lang="fr-FR" sz="2300" b="1" i="0" dirty="0">
                <a:solidFill>
                  <a:srgbClr val="FF0000"/>
                </a:solidFill>
                <a:effectLst/>
                <a:highlight>
                  <a:srgbClr val="FFFFFF"/>
                </a:highlight>
              </a:rPr>
              <a:t>actes juridiques </a:t>
            </a:r>
            <a:r>
              <a:rPr lang="fr-FR" sz="2300" b="1" i="0" dirty="0">
                <a:effectLst/>
                <a:highlight>
                  <a:srgbClr val="FFFFFF"/>
                </a:highlight>
              </a:rPr>
              <a:t>et aux </a:t>
            </a:r>
            <a:r>
              <a:rPr lang="fr-FR" sz="2300" b="1" i="0" dirty="0">
                <a:solidFill>
                  <a:srgbClr val="FF0000"/>
                </a:solidFill>
                <a:effectLst/>
                <a:highlight>
                  <a:srgbClr val="FFFFFF"/>
                </a:highlight>
              </a:rPr>
              <a:t>faits juridiques qui se sont produits après son entrée en vigueur et qui se rapportent à des droits réels découlant d'un acte juridique ou d'un fait juridique survenu avant son entrée en vigueur.</a:t>
            </a:r>
            <a:br>
              <a:rPr lang="fr-FR" sz="2300" b="1" dirty="0">
                <a:solidFill>
                  <a:srgbClr val="FF0000"/>
                </a:solidFill>
              </a:rPr>
            </a:br>
            <a:r>
              <a:rPr lang="fr-FR" sz="2300" b="1" i="0" dirty="0">
                <a:solidFill>
                  <a:srgbClr val="FF0000"/>
                </a:solidFill>
                <a:effectLst/>
                <a:highlight>
                  <a:srgbClr val="FFFFFF"/>
                </a:highlight>
              </a:rPr>
              <a:t> </a:t>
            </a:r>
            <a:r>
              <a:rPr lang="fr-FR" sz="2300" b="1" i="0" dirty="0">
                <a:solidFill>
                  <a:srgbClr val="FF0000"/>
                </a:solidFill>
                <a:effectLst/>
              </a:rPr>
              <a:t> </a:t>
            </a:r>
            <a:r>
              <a:rPr lang="fr-FR" sz="2300" b="1" i="0" dirty="0">
                <a:effectLst/>
              </a:rPr>
              <a:t>Les dispositions de la présente loi ne peuvent porter atteinte aux droits qui auraient été acquis avant l'entrée en vigueur de la présente loi.</a:t>
            </a:r>
            <a:br>
              <a:rPr lang="fr-FR" sz="2300" b="1" dirty="0"/>
            </a:br>
            <a:r>
              <a:rPr lang="fr-FR" sz="2600" b="1" dirty="0">
                <a:highlight>
                  <a:srgbClr val="FFFF00"/>
                </a:highlight>
                <a:sym typeface="Wingdings" panose="05000000000000000000" pitchFamily="2" charset="2"/>
              </a:rPr>
              <a:t> Rappel : R</a:t>
            </a:r>
            <a:r>
              <a:rPr lang="fr-FR" sz="2600" b="1" dirty="0">
                <a:highlight>
                  <a:srgbClr val="FFFF00"/>
                </a:highlight>
              </a:rPr>
              <a:t>égime supplétif (dérogations contractuelles possibles)</a:t>
            </a:r>
            <a:endParaRPr lang="fr-BE" sz="2600" b="1" dirty="0">
              <a:highlight>
                <a:srgbClr val="FFFF00"/>
              </a:highlight>
            </a:endParaRPr>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740006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a:t>
            </a:r>
            <a:r>
              <a:rPr lang="fr-FR" sz="4000" dirty="0">
                <a:solidFill>
                  <a:schemeClr val="bg1"/>
                </a:solidFill>
                <a:ea typeface="Times New Roman" panose="02020603050405020304" pitchFamily="18" charset="0"/>
              </a:rPr>
              <a:t>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300" b="1" u="sng" dirty="0">
                <a:highlight>
                  <a:srgbClr val="FFFFFF"/>
                </a:highlight>
              </a:rPr>
              <a:t>Art. 37 de la l</a:t>
            </a:r>
            <a:r>
              <a:rPr lang="fr-FR" sz="2300" b="1" i="0" u="sng" dirty="0">
                <a:effectLst/>
                <a:highlight>
                  <a:srgbClr val="FFFFFF"/>
                </a:highlight>
              </a:rPr>
              <a:t>oi du 4 février 2020 </a:t>
            </a:r>
            <a:endParaRPr lang="fr-FR" sz="2300" b="1" u="sng" dirty="0">
              <a:highlight>
                <a:srgbClr val="FFFFFF"/>
              </a:highlight>
            </a:endParaRPr>
          </a:p>
          <a:p>
            <a:pPr marL="0" indent="0">
              <a:buNone/>
            </a:pPr>
            <a:r>
              <a:rPr lang="fr-FR" sz="2300" b="1" dirty="0">
                <a:solidFill>
                  <a:srgbClr val="FF0000"/>
                </a:solidFill>
                <a:highlight>
                  <a:srgbClr val="FFFFFF"/>
                </a:highlight>
              </a:rPr>
              <a:t>« </a:t>
            </a:r>
            <a:r>
              <a:rPr lang="fr-FR" sz="2300" b="1" i="0" dirty="0">
                <a:solidFill>
                  <a:srgbClr val="FF0000"/>
                </a:solidFill>
                <a:effectLst/>
                <a:highlight>
                  <a:srgbClr val="FFFFFF"/>
                </a:highlight>
              </a:rPr>
              <a:t>acte juridique </a:t>
            </a:r>
            <a:r>
              <a:rPr lang="fr-FR" sz="2300" b="1" i="0" dirty="0">
                <a:effectLst/>
                <a:highlight>
                  <a:srgbClr val="FFFFFF"/>
                </a:highlight>
              </a:rPr>
              <a:t>» : manifestation d’une volonté de produire des effets juridiques p. ex (en droit des biens) un contrat (acte bilatéral), une reconnaissance de propriété (acte unilatéral), un… </a:t>
            </a:r>
            <a:r>
              <a:rPr lang="fr-FR" sz="2300" b="1" i="0" dirty="0">
                <a:solidFill>
                  <a:srgbClr val="FF0000"/>
                </a:solidFill>
                <a:effectLst/>
                <a:highlight>
                  <a:srgbClr val="FFFFFF"/>
                </a:highlight>
              </a:rPr>
              <a:t>bornage</a:t>
            </a:r>
          </a:p>
          <a:p>
            <a:pPr marL="0" indent="0">
              <a:buNone/>
            </a:pPr>
            <a:r>
              <a:rPr lang="fr-FR" sz="2300" b="1" dirty="0">
                <a:solidFill>
                  <a:srgbClr val="FF0000"/>
                </a:solidFill>
                <a:highlight>
                  <a:srgbClr val="FFFFFF"/>
                </a:highlight>
              </a:rPr>
              <a:t>« Fait juridique » </a:t>
            </a:r>
            <a:r>
              <a:rPr lang="fr-FR" sz="2300" b="1" dirty="0">
                <a:highlight>
                  <a:srgbClr val="FFFFFF"/>
                </a:highlight>
              </a:rPr>
              <a:t>: fait auquel la loi attache conséquences juridiques : ex : construire un mur, planter un arbre, causer un dommage,…</a:t>
            </a:r>
            <a:endParaRPr lang="fr-BE" sz="2600" b="1" dirty="0">
              <a:highlight>
                <a:srgbClr val="FFFF00"/>
              </a:highlight>
            </a:endParaRPr>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58311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F3FC65-BA65-709C-17E0-9F7074BD7E3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1DD379-387A-637B-7B23-4C6DB10F7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385E06-897C-3D39-1ACD-905ACDCBC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2E1FD6-8D78-E0F8-9883-23C0F494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6F708D-1AEC-BB93-E1C6-DA9E3313B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2B650-AB56-E581-5EAC-0F6D2681A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DFBE1E-2C05-B5CC-FC24-8E28264D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2DA2E77-D1E5-BCDC-C7A6-99B9AAB2D07B}"/>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a:t>
            </a:r>
            <a:r>
              <a:rPr lang="fr-FR" sz="4000" dirty="0">
                <a:solidFill>
                  <a:schemeClr val="bg1"/>
                </a:solidFill>
                <a:ea typeface="Times New Roman" panose="02020603050405020304" pitchFamily="18" charset="0"/>
              </a:rPr>
              <a:t>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4F928AD6-773C-599C-6EDE-C39FB146E77C}"/>
              </a:ext>
            </a:extLst>
          </p:cNvPr>
          <p:cNvSpPr>
            <a:spLocks noGrp="1"/>
          </p:cNvSpPr>
          <p:nvPr>
            <p:ph idx="1"/>
          </p:nvPr>
        </p:nvSpPr>
        <p:spPr>
          <a:xfrm>
            <a:off x="6503158" y="649480"/>
            <a:ext cx="4862447" cy="5546047"/>
          </a:xfrm>
        </p:spPr>
        <p:txBody>
          <a:bodyPr anchor="ctr">
            <a:normAutofit/>
          </a:bodyPr>
          <a:lstStyle/>
          <a:p>
            <a:r>
              <a:rPr lang="fr-BE" sz="6600" dirty="0"/>
              <a:t>! </a:t>
            </a:r>
            <a:r>
              <a:rPr lang="fr-BE" sz="2000" dirty="0"/>
              <a:t>Pas de jurisprudence publiée à ce jour sur la question de l’application du livre 3 au bornage de propriétés qui n’ont pas changé de main après le 1</a:t>
            </a:r>
            <a:r>
              <a:rPr lang="fr-BE" sz="2000" baseline="30000" dirty="0"/>
              <a:t>er</a:t>
            </a:r>
            <a:r>
              <a:rPr lang="fr-BE" sz="2000" dirty="0"/>
              <a:t> septembre 2021 à notre connaissance</a:t>
            </a:r>
          </a:p>
          <a:p>
            <a:r>
              <a:rPr lang="fr-BE" sz="2000" dirty="0"/>
              <a:t>Lecture littérale de l’article 37 peut conduire à exclure le livre 3 mais la plupart des auteurs semblent partir du principe qu’il s’applique</a:t>
            </a:r>
          </a:p>
          <a:p>
            <a:r>
              <a:rPr lang="fr-BE" sz="2000" dirty="0"/>
              <a:t>Les dispositions nouvelles ne diffèrent pas de manière fondamentale des anciennes et la procédure s’applique selon nous toujours (tentative amiable puis à défaut bornage judiciaire) pour toute demande introduite après le 1</a:t>
            </a:r>
            <a:r>
              <a:rPr lang="fr-BE" sz="2000" baseline="30000" dirty="0"/>
              <a:t>er</a:t>
            </a:r>
            <a:r>
              <a:rPr lang="fr-BE" sz="2000" dirty="0"/>
              <a:t> septembre 2025 </a:t>
            </a:r>
          </a:p>
        </p:txBody>
      </p:sp>
      <p:sp>
        <p:nvSpPr>
          <p:cNvPr id="11" name="Rectangle 10">
            <a:extLst>
              <a:ext uri="{FF2B5EF4-FFF2-40B4-BE49-F238E27FC236}">
                <a16:creationId xmlns:a16="http://schemas.microsoft.com/office/drawing/2014/main" id="{562AEA2F-22A9-66C8-65EC-02257625C55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51EEFD42-4ECD-6BCD-F7AE-9F8D1A4D22E4}"/>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6020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6E8D47-C8C8-5216-35F7-B39372A09C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1BF08FC-1914-97CB-A457-813AA3707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985F4B-02F4-5EDE-A86E-4E76FFACB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ED755C-7DE5-50B6-C23D-7EAEE45F25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EA70B6D-22F8-1E6B-247D-FB3C93EC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0BC9CFB-5EAB-E54E-D8D0-9A324C6F4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C8A228D-5D54-7B07-105A-BB818781F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7224D34-FFD7-B135-01BA-9E68E993B163}"/>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FR" sz="4000" dirty="0">
                <a:solidFill>
                  <a:srgbClr val="FF0000"/>
                </a:solidFill>
                <a:effectLst/>
                <a:latin typeface="+mn-lt"/>
                <a:ea typeface="Times New Roman" panose="02020603050405020304" pitchFamily="18" charset="0"/>
              </a:rPr>
              <a:t>!! </a:t>
            </a:r>
            <a:r>
              <a:rPr lang="fr-FR" sz="4000" dirty="0">
                <a:solidFill>
                  <a:schemeClr val="bg1"/>
                </a:solidFill>
                <a:effectLst/>
                <a:latin typeface="+mn-lt"/>
                <a:ea typeface="Times New Roman" panose="02020603050405020304" pitchFamily="18" charset="0"/>
              </a:rPr>
              <a:t>Application dans le temps des règles de l’ancien code civil et des règles du nouveau livre 3</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E5434EB3-9629-27DA-0CA1-CE22FCC39C69}"/>
              </a:ext>
            </a:extLst>
          </p:cNvPr>
          <p:cNvSpPr>
            <a:spLocks noGrp="1"/>
          </p:cNvSpPr>
          <p:nvPr>
            <p:ph idx="1"/>
          </p:nvPr>
        </p:nvSpPr>
        <p:spPr>
          <a:xfrm>
            <a:off x="6503158" y="649480"/>
            <a:ext cx="4862447" cy="5546047"/>
          </a:xfrm>
        </p:spPr>
        <p:txBody>
          <a:bodyPr anchor="ctr">
            <a:normAutofit/>
          </a:bodyPr>
          <a:lstStyle/>
          <a:p>
            <a:r>
              <a:rPr lang="fr-BE" sz="2000" dirty="0"/>
              <a:t>Certains défendent que l’on pourrait estimer que c’est la date à laquelle l’incertitude sur la limite naît qui est à prendre en compte</a:t>
            </a:r>
          </a:p>
          <a:p>
            <a:pPr marL="0" indent="0">
              <a:buNone/>
            </a:pPr>
            <a:r>
              <a:rPr lang="fr-BE" sz="2000" dirty="0">
                <a:sym typeface="Wingdings" panose="05000000000000000000" pitchFamily="2" charset="2"/>
              </a:rPr>
              <a:t></a:t>
            </a:r>
            <a:r>
              <a:rPr lang="fr-BE" sz="2000" dirty="0"/>
              <a:t>Conseil dans les bornages amiables : </a:t>
            </a:r>
            <a:r>
              <a:rPr lang="fr-BE" sz="2000" b="1" dirty="0"/>
              <a:t>mentionner le choix explicite </a:t>
            </a:r>
            <a:r>
              <a:rPr lang="fr-BE" sz="2000" dirty="0"/>
              <a:t>des parties pour faire application du livre 3 pour éviter les discussions</a:t>
            </a:r>
          </a:p>
          <a:p>
            <a:pPr marL="0" indent="0">
              <a:buNone/>
            </a:pPr>
            <a:endParaRPr lang="fr-BE" sz="2000" dirty="0"/>
          </a:p>
          <a:p>
            <a:pPr marL="0" indent="0">
              <a:buNone/>
            </a:pPr>
            <a:r>
              <a:rPr lang="fr-BE" sz="2000" dirty="0">
                <a:sym typeface="Wingdings" panose="05000000000000000000" pitchFamily="2" charset="2"/>
              </a:rPr>
              <a:t> Pour les bornages judiciaires : les juges ont pu décider, dans des situations normalement régies par le droit ancien, que l’invocation par une partie du livre 3 sans protestation de l’autre était un accord implicite</a:t>
            </a:r>
            <a:r>
              <a:rPr lang="fr-BE" sz="2000" dirty="0"/>
              <a:t> pour en faire application</a:t>
            </a:r>
          </a:p>
        </p:txBody>
      </p:sp>
      <p:sp>
        <p:nvSpPr>
          <p:cNvPr id="11" name="Rectangle 10">
            <a:extLst>
              <a:ext uri="{FF2B5EF4-FFF2-40B4-BE49-F238E27FC236}">
                <a16:creationId xmlns:a16="http://schemas.microsoft.com/office/drawing/2014/main" id="{B41C3D2E-E085-387D-B790-59D35C3501B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3D09EAF8-00C1-7627-63DE-A262DA0B2D9E}"/>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98468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Points d’attention pour les architectes/</a:t>
            </a:r>
            <a:br>
              <a:rPr lang="fr-BE" sz="4000" dirty="0">
                <a:solidFill>
                  <a:srgbClr val="FFFFFF"/>
                </a:solidFill>
              </a:rPr>
            </a:br>
            <a:r>
              <a:rPr lang="fr-BE" sz="4000" dirty="0">
                <a:solidFill>
                  <a:srgbClr val="FFFFFF"/>
                </a:solidFill>
              </a:rPr>
              <a:t>entrepreneurs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400" b="1" dirty="0"/>
              <a:t>Devoir de conseil à propos (notamment) du bornage, de la clôture et des limites du chantier </a:t>
            </a:r>
            <a:r>
              <a:rPr lang="fr-BE" sz="2400" dirty="0"/>
              <a:t>(étendue différente si client professionnel de la construction ou particulier) </a:t>
            </a:r>
          </a:p>
          <a:p>
            <a:pPr marL="0" indent="0">
              <a:buNone/>
            </a:pPr>
            <a:endParaRPr lang="fr-BE" sz="2400" dirty="0"/>
          </a:p>
          <a:p>
            <a:r>
              <a:rPr lang="fr-BE" sz="2400" b="1" dirty="0"/>
              <a:t>Importance dans les projets</a:t>
            </a:r>
            <a:r>
              <a:rPr lang="fr-BE" sz="2400" dirty="0"/>
              <a:t>, en particulier dans les permis d’urbanisme/urbanisation/lotir/ environnement</a:t>
            </a:r>
          </a:p>
          <a:p>
            <a:pPr marL="0" indent="0">
              <a:buNone/>
            </a:pPr>
            <a:r>
              <a:rPr lang="fr-BE" sz="2400" dirty="0">
                <a:sym typeface="Wingdings" panose="05000000000000000000" pitchFamily="2" charset="2"/>
              </a:rPr>
              <a:t> Ex : ! Aux trois dimensions, </a:t>
            </a:r>
            <a:r>
              <a:rPr lang="fr-BE" sz="2400" dirty="0"/>
              <a:t> si on comble une dent creuse entre deux immeubles, pas nécessairement la même surface au </a:t>
            </a:r>
            <a:r>
              <a:rPr lang="fr-BE" sz="2400" dirty="0" err="1"/>
              <a:t>rez</a:t>
            </a:r>
            <a:r>
              <a:rPr lang="fr-BE" sz="2400" dirty="0"/>
              <a:t> et au 5è étage</a:t>
            </a:r>
          </a:p>
        </p:txBody>
      </p:sp>
    </p:spTree>
    <p:extLst>
      <p:ext uri="{BB962C8B-B14F-4D97-AF65-F5344CB8AC3E}">
        <p14:creationId xmlns:p14="http://schemas.microsoft.com/office/powerpoint/2010/main" val="213395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Points d’attention pour les architectes/</a:t>
            </a:r>
            <a:br>
              <a:rPr lang="fr-BE" sz="4000" dirty="0">
                <a:solidFill>
                  <a:srgbClr val="FFFFFF"/>
                </a:solidFill>
              </a:rPr>
            </a:br>
            <a:r>
              <a:rPr lang="fr-BE" sz="4000" dirty="0">
                <a:solidFill>
                  <a:srgbClr val="FFFFFF"/>
                </a:solidFill>
              </a:rPr>
              <a:t>entrepreneurs</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lnSpcReduction="10000"/>
          </a:bodyPr>
          <a:lstStyle/>
          <a:p>
            <a:r>
              <a:rPr lang="fr-BE" sz="2400" b="1" dirty="0"/>
              <a:t>Importance de connaître les limites de la propriété (du client) dans l’exécution des travaux </a:t>
            </a:r>
            <a:r>
              <a:rPr lang="fr-BE" sz="2400" dirty="0"/>
              <a:t>(troubles du voisinage – empiètement) demander l’accord du voisin pour empiéter/stocker chez lui  </a:t>
            </a:r>
            <a:r>
              <a:rPr lang="fr-BE" sz="2400" dirty="0">
                <a:sym typeface="Wingdings" panose="05000000000000000000" pitchFamily="2" charset="2"/>
              </a:rPr>
              <a:t> sinon risque pour le MO et pour l’entrepreneur/l’architecte</a:t>
            </a:r>
            <a:endParaRPr lang="fr-BE" sz="2400" dirty="0"/>
          </a:p>
          <a:p>
            <a:pPr marL="0" indent="0">
              <a:buNone/>
            </a:pPr>
            <a:endParaRPr lang="fr-BE" sz="2400" dirty="0"/>
          </a:p>
          <a:p>
            <a:r>
              <a:rPr lang="fr-BE" sz="2400" b="1" dirty="0"/>
              <a:t>Responsabilité : comparaison avec l’Architecte/entrepreneur/</a:t>
            </a:r>
            <a:r>
              <a:rPr lang="fr-BE" sz="2400" b="1" dirty="0" err="1"/>
              <a:t>géomère</a:t>
            </a:r>
            <a:r>
              <a:rPr lang="fr-BE" sz="2400" b="1" dirty="0"/>
              <a:t> normalement prudent et diligent </a:t>
            </a:r>
          </a:p>
          <a:p>
            <a:pPr marL="0" indent="0">
              <a:buNone/>
            </a:pPr>
            <a:r>
              <a:rPr lang="fr-BE" sz="2400" dirty="0">
                <a:sym typeface="Wingdings" panose="05000000000000000000" pitchFamily="2" charset="2"/>
              </a:rPr>
              <a:t> Architectes et entrepreneurs doivent conseiller de faire appel à un géomètre voire à un juriste en cas de doute</a:t>
            </a:r>
            <a:endParaRPr lang="fr-BE" sz="2400" dirty="0"/>
          </a:p>
        </p:txBody>
      </p:sp>
    </p:spTree>
    <p:extLst>
      <p:ext uri="{BB962C8B-B14F-4D97-AF65-F5344CB8AC3E}">
        <p14:creationId xmlns:p14="http://schemas.microsoft.com/office/powerpoint/2010/main" val="401974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E7C30E-208E-FE5D-AD6F-0556444F181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956968-C4EB-D9D5-B4DE-644CCA01F0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35BAD9-5CBA-5DAC-85E4-28BFADE6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36D560-4B8B-C6AA-83B9-27FB66450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A048478-A6E6-B9AC-F376-E681C31CCC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605E585-6AEF-CE6F-70D8-00725C400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ABD854-77D6-2435-7542-7A384C0F9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801A07B-29C5-3DF3-E6F5-5DCC59B748C6}"/>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Clôture et bornage</a:t>
            </a:r>
          </a:p>
        </p:txBody>
      </p:sp>
      <p:sp>
        <p:nvSpPr>
          <p:cNvPr id="3" name="Espace réservé du contenu 2">
            <a:extLst>
              <a:ext uri="{FF2B5EF4-FFF2-40B4-BE49-F238E27FC236}">
                <a16:creationId xmlns:a16="http://schemas.microsoft.com/office/drawing/2014/main" id="{36613223-AA13-C8E8-3B3A-9A1B1238CD47}"/>
              </a:ext>
            </a:extLst>
          </p:cNvPr>
          <p:cNvSpPr>
            <a:spLocks noGrp="1"/>
          </p:cNvSpPr>
          <p:nvPr>
            <p:ph idx="1"/>
          </p:nvPr>
        </p:nvSpPr>
        <p:spPr>
          <a:xfrm>
            <a:off x="6503158" y="649480"/>
            <a:ext cx="4862447" cy="6448006"/>
          </a:xfrm>
        </p:spPr>
        <p:txBody>
          <a:bodyPr anchor="ctr">
            <a:normAutofit lnSpcReduction="10000"/>
          </a:bodyPr>
          <a:lstStyle/>
          <a:p>
            <a:pPr marL="0" indent="0" algn="ctr">
              <a:buNone/>
            </a:pPr>
            <a:r>
              <a:rPr lang="fr-BE" sz="4800" b="1" dirty="0"/>
              <a:t>Bornage ≠ clôture</a:t>
            </a:r>
          </a:p>
          <a:p>
            <a:pPr marL="0" indent="0">
              <a:buNone/>
            </a:pPr>
            <a:endParaRPr lang="fr-BE" sz="2000" dirty="0"/>
          </a:p>
          <a:p>
            <a:endParaRPr lang="fr-BE" sz="2000" dirty="0"/>
          </a:p>
          <a:p>
            <a:pPr marL="0" indent="0">
              <a:buNone/>
            </a:pPr>
            <a:r>
              <a:rPr lang="fr-BE" sz="2000" dirty="0"/>
              <a:t>Dans le livre 3 : droit de se clore est prévu avant le bornage (inverse dans l’ancien code civil): </a:t>
            </a:r>
          </a:p>
          <a:p>
            <a:pPr marL="0" indent="0">
              <a:buNone/>
            </a:pPr>
            <a:endParaRPr lang="fr-BE" sz="2000" dirty="0"/>
          </a:p>
          <a:p>
            <a:pPr marL="0" indent="0">
              <a:buNone/>
            </a:pPr>
            <a:r>
              <a:rPr lang="fr-FR" dirty="0"/>
              <a:t> </a:t>
            </a:r>
            <a:r>
              <a:rPr lang="fr-FR" u="sng" dirty="0">
                <a:hlinkClick r:id="rId2"/>
              </a:rPr>
              <a:t>Art.</a:t>
            </a:r>
            <a:r>
              <a:rPr lang="fr-FR" dirty="0"/>
              <a:t> </a:t>
            </a:r>
            <a:r>
              <a:rPr lang="fr-FR" u="sng" dirty="0">
                <a:hlinkClick r:id="rId3"/>
              </a:rPr>
              <a:t>646</a:t>
            </a:r>
            <a:r>
              <a:rPr lang="fr-FR" dirty="0"/>
              <a:t>. Tout propriétaire peut obliger son voisin au bornage de leurs propriétés contiguës. Le bornage se fait à frais communs.</a:t>
            </a:r>
            <a:br>
              <a:rPr lang="fr-FR" sz="2400" dirty="0"/>
            </a:br>
            <a:br>
              <a:rPr lang="fr-FR" sz="2400" dirty="0"/>
            </a:br>
            <a:r>
              <a:rPr lang="fr-FR" dirty="0"/>
              <a:t>  </a:t>
            </a:r>
            <a:r>
              <a:rPr lang="fr-FR" u="sng" dirty="0">
                <a:hlinkClick r:id="rId4"/>
              </a:rPr>
              <a:t>Art.</a:t>
            </a:r>
            <a:r>
              <a:rPr lang="fr-FR" dirty="0"/>
              <a:t> </a:t>
            </a:r>
            <a:r>
              <a:rPr lang="fr-FR" u="sng" dirty="0">
                <a:hlinkClick r:id="rId5"/>
              </a:rPr>
              <a:t>647</a:t>
            </a:r>
            <a:r>
              <a:rPr lang="fr-FR" dirty="0"/>
              <a:t>. Tout propriétaire peut clore son héritage, sauf l'exception portée en l'article 682.</a:t>
            </a:r>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CA79BF2-FFD4-627F-9FB2-D6C191F1D889}"/>
              </a:ext>
            </a:extLst>
          </p:cNvPr>
          <p:cNvPicPr>
            <a:picLocks noChangeAspect="1"/>
          </p:cNvPicPr>
          <p:nvPr/>
        </p:nvPicPr>
        <p:blipFill rotWithShape="1">
          <a:blip r:embed="rId6"/>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08AB6699-9659-6FBA-5AC5-1812FE16190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7"/>
              </a:rPr>
              <a:t>l</a:t>
            </a:r>
            <a:r>
              <a:rPr lang="fr-BE" sz="1400" b="1" dirty="0" err="1">
                <a:solidFill>
                  <a:srgbClr val="FF0000"/>
                </a:solidFill>
                <a:effectLst>
                  <a:outerShdw blurRad="38100" dist="38100" dir="2700000" algn="tl">
                    <a:srgbClr val="000000">
                      <a:alpha val="43137"/>
                    </a:srgbClr>
                  </a:outerShdw>
                </a:effectLst>
                <a:hlinkClick r:id="rId7"/>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356679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Droit de se clore dans le livre 3 : 3.61 § 1</a:t>
            </a:r>
            <a:r>
              <a:rPr lang="fr-BE" sz="4800" baseline="30000" dirty="0">
                <a:solidFill>
                  <a:schemeClr val="bg1"/>
                </a:solidFill>
              </a:rPr>
              <a:t>er</a:t>
            </a:r>
            <a:r>
              <a:rPr lang="fr-BE" sz="4800" dirty="0">
                <a:solidFill>
                  <a:schemeClr val="bg1"/>
                </a:solidFill>
              </a:rPr>
              <a:t> </a:t>
            </a: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1800" b="1" u="sng" dirty="0"/>
              <a:t>Comment qualifier une clôture?</a:t>
            </a:r>
          </a:p>
          <a:p>
            <a:endParaRPr lang="fr-BE" sz="1800" dirty="0"/>
          </a:p>
          <a:p>
            <a:pPr marL="0" indent="0">
              <a:buNone/>
            </a:pPr>
            <a:r>
              <a:rPr lang="fr-BE" sz="1800" dirty="0"/>
              <a:t>Soit elle est </a:t>
            </a:r>
            <a:r>
              <a:rPr lang="fr-BE" sz="1800" b="1" dirty="0"/>
              <a:t>privative</a:t>
            </a:r>
            <a:r>
              <a:rPr lang="fr-BE" sz="1800" dirty="0"/>
              <a:t> car relève d’une prérogative du propriétaire immobilier </a:t>
            </a:r>
          </a:p>
          <a:p>
            <a:pPr marL="0" indent="0">
              <a:buNone/>
            </a:pPr>
            <a:r>
              <a:rPr lang="fr-BE" sz="1800" b="1" dirty="0">
                <a:highlight>
                  <a:srgbClr val="FFFF00"/>
                </a:highlight>
              </a:rPr>
              <a:t>Art. 3.61, §1</a:t>
            </a:r>
            <a:r>
              <a:rPr lang="fr-BE" sz="1800" b="1" baseline="30000" dirty="0">
                <a:highlight>
                  <a:srgbClr val="FFFF00"/>
                </a:highlight>
              </a:rPr>
              <a:t>er</a:t>
            </a:r>
            <a:r>
              <a:rPr lang="fr-BE" sz="1800" b="1" dirty="0">
                <a:highlight>
                  <a:srgbClr val="FFFF00"/>
                </a:highlight>
              </a:rPr>
              <a:t> </a:t>
            </a:r>
            <a:r>
              <a:rPr lang="fr-BE" sz="1800" b="1" dirty="0" err="1">
                <a:highlight>
                  <a:srgbClr val="FFFF00"/>
                </a:highlight>
              </a:rPr>
              <a:t>C.civ</a:t>
            </a:r>
            <a:r>
              <a:rPr lang="fr-BE" sz="1800" dirty="0">
                <a:highlight>
                  <a:srgbClr val="FFFF00"/>
                </a:highlight>
              </a:rPr>
              <a:t>. </a:t>
            </a:r>
            <a:r>
              <a:rPr lang="fr-BE" sz="1800" dirty="0"/>
              <a:t>: « </a:t>
            </a:r>
            <a:r>
              <a:rPr lang="fr-FR" sz="1800" i="1" dirty="0"/>
              <a:t>Tout propriétaire peut </a:t>
            </a:r>
            <a:r>
              <a:rPr lang="fr-FR" sz="1800" b="1" i="1" dirty="0">
                <a:solidFill>
                  <a:srgbClr val="FF0000"/>
                </a:solidFill>
              </a:rPr>
              <a:t>clôturer sa parcelle </a:t>
            </a:r>
            <a:r>
              <a:rPr lang="fr-FR" sz="1800" i="1" dirty="0"/>
              <a:t>conformément aux </a:t>
            </a:r>
            <a:r>
              <a:rPr lang="fr-FR" sz="1800" b="1" i="1" dirty="0">
                <a:solidFill>
                  <a:srgbClr val="FF0000"/>
                </a:solidFill>
              </a:rPr>
              <a:t>prescriptions légales et réglementaires jusqu'à la limite de celle-ci sans porter atteinte aux droits de tiers.</a:t>
            </a:r>
            <a:r>
              <a:rPr lang="fr-FR" sz="1800" i="1" dirty="0"/>
              <a:t> Les </a:t>
            </a:r>
            <a:r>
              <a:rPr lang="fr-FR" sz="1800" b="1" i="1" dirty="0">
                <a:solidFill>
                  <a:srgbClr val="FF0000"/>
                </a:solidFill>
              </a:rPr>
              <a:t>dispositions relatives à la clôture mitoyenne sont énoncées au titre 5 relatif aux relations de voisinage </a:t>
            </a:r>
            <a:r>
              <a:rPr lang="fr-FR" sz="1800" dirty="0"/>
              <a:t>» </a:t>
            </a:r>
            <a:endParaRPr lang="fr-BE" sz="1800" dirty="0"/>
          </a:p>
          <a:p>
            <a:pPr marL="0" indent="0">
              <a:buNone/>
            </a:pPr>
            <a:r>
              <a:rPr lang="fr-BE" sz="1800" dirty="0">
                <a:highlight>
                  <a:srgbClr val="FFFF00"/>
                </a:highlight>
              </a:rPr>
              <a:t>+ art. 30 et 34 Code rural </a:t>
            </a:r>
          </a:p>
          <a:p>
            <a:pPr marL="0" indent="0">
              <a:buNone/>
            </a:pPr>
            <a:endParaRPr lang="fr-BE" sz="1800" dirty="0">
              <a:highlight>
                <a:srgbClr val="FFFF00"/>
              </a:highlight>
            </a:endParaRPr>
          </a:p>
          <a:p>
            <a:pPr marL="0" indent="0">
              <a:buNone/>
            </a:pPr>
            <a:r>
              <a:rPr lang="fr-BE" sz="1800" dirty="0"/>
              <a:t>Soit elle est </a:t>
            </a:r>
            <a:r>
              <a:rPr lang="fr-BE" sz="1800" b="1" dirty="0"/>
              <a:t>mitoyenne</a:t>
            </a:r>
            <a:r>
              <a:rPr lang="fr-BE" sz="1800" dirty="0"/>
              <a:t> : pas évoquée ici (slides de la formation précédente disponibles)</a:t>
            </a:r>
          </a:p>
          <a:p>
            <a:pPr marL="0" indent="0">
              <a:buNone/>
            </a:pPr>
            <a:endParaRPr lang="fr-BE" sz="2000" dirty="0"/>
          </a:p>
          <a:p>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835CD831-74F1-01BB-5311-F67366DEADAF}"/>
              </a:ext>
            </a:extLst>
          </p:cNvPr>
          <p:cNvSpPr/>
          <p:nvPr/>
        </p:nvSpPr>
        <p:spPr>
          <a:xfrm>
            <a:off x="5899589" y="1664971"/>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DA1D1A5B-5F18-2C6E-482F-F451B4660FCF}"/>
              </a:ext>
            </a:extLst>
          </p:cNvPr>
          <p:cNvSpPr/>
          <p:nvPr/>
        </p:nvSpPr>
        <p:spPr>
          <a:xfrm>
            <a:off x="5899590" y="4783837"/>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431542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7E4F71-A585-9C66-EBC5-05CE0E9CC2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85B34C-F86E-5975-9CFB-C93040E4D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0FB429-BD55-34EF-B6B7-914D97C11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AD6EFE-68DA-BC3B-16B4-CC0C9D3E8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CBE2B34-3A01-D7A5-826F-C28F9575C7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B14BDEB-4D96-904A-34C4-5B86418F1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14F5AA4-AB3B-F60A-1200-385F893B9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6DA8C01-8F37-F02D-A9D8-AC3959B096D2}"/>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Droit de se clore dans le livre 3 : 3.61 § 1</a:t>
            </a:r>
            <a:r>
              <a:rPr lang="fr-BE" sz="4800" baseline="30000" dirty="0">
                <a:solidFill>
                  <a:schemeClr val="bg1"/>
                </a:solidFill>
              </a:rPr>
              <a:t>er</a:t>
            </a:r>
            <a:r>
              <a:rPr lang="fr-BE" sz="4800" dirty="0">
                <a:solidFill>
                  <a:schemeClr val="bg1"/>
                </a:solidFill>
              </a:rPr>
              <a:t> </a:t>
            </a:r>
          </a:p>
        </p:txBody>
      </p:sp>
      <p:sp>
        <p:nvSpPr>
          <p:cNvPr id="3" name="Espace réservé du contenu 2">
            <a:extLst>
              <a:ext uri="{FF2B5EF4-FFF2-40B4-BE49-F238E27FC236}">
                <a16:creationId xmlns:a16="http://schemas.microsoft.com/office/drawing/2014/main" id="{771AB9D1-0B84-BCC3-A976-E8882C9DE3D1}"/>
              </a:ext>
            </a:extLst>
          </p:cNvPr>
          <p:cNvSpPr>
            <a:spLocks noGrp="1"/>
          </p:cNvSpPr>
          <p:nvPr>
            <p:ph idx="1"/>
          </p:nvPr>
        </p:nvSpPr>
        <p:spPr>
          <a:xfrm>
            <a:off x="6503158" y="649480"/>
            <a:ext cx="4862447" cy="5546047"/>
          </a:xfrm>
        </p:spPr>
        <p:txBody>
          <a:bodyPr anchor="ctr">
            <a:normAutofit/>
          </a:bodyPr>
          <a:lstStyle/>
          <a:p>
            <a:r>
              <a:rPr lang="fr-BE" sz="1800" b="1" u="sng" dirty="0"/>
              <a:t>Importance de qualifier la clôture</a:t>
            </a:r>
          </a:p>
          <a:p>
            <a:endParaRPr lang="fr-BE" sz="1800" dirty="0"/>
          </a:p>
          <a:p>
            <a:pPr marL="0" indent="0">
              <a:buNone/>
            </a:pPr>
            <a:r>
              <a:rPr lang="fr-BE" sz="1800" dirty="0"/>
              <a:t>Si la clôture est privative, le bornage reste pertinent : on ne sait pas à quelle distance de la limite elle a été placée</a:t>
            </a:r>
          </a:p>
          <a:p>
            <a:pPr marL="0" indent="0">
              <a:buNone/>
            </a:pPr>
            <a:endParaRPr lang="fr-BE" sz="1800" dirty="0">
              <a:highlight>
                <a:srgbClr val="FFFF00"/>
              </a:highlight>
            </a:endParaRPr>
          </a:p>
          <a:p>
            <a:pPr marL="0" indent="0">
              <a:buNone/>
            </a:pPr>
            <a:r>
              <a:rPr lang="fr-BE" sz="1800" dirty="0"/>
              <a:t>Si la clôture est </a:t>
            </a:r>
            <a:r>
              <a:rPr lang="fr-BE" sz="1800" b="1" dirty="0"/>
              <a:t>mitoyenne</a:t>
            </a:r>
            <a:r>
              <a:rPr lang="fr-BE" sz="1800" dirty="0"/>
              <a:t> : elle matérialise la limite et le bornage est alors </a:t>
            </a:r>
            <a:r>
              <a:rPr lang="fr-BE" sz="1800" b="1" dirty="0"/>
              <a:t>inutile</a:t>
            </a:r>
          </a:p>
          <a:p>
            <a:pPr marL="0" indent="0">
              <a:buNone/>
            </a:pPr>
            <a:r>
              <a:rPr lang="fr-BE" sz="1200" dirty="0"/>
              <a:t>(</a:t>
            </a:r>
            <a:r>
              <a:rPr lang="fr-BE" sz="1200" dirty="0" err="1"/>
              <a:t>Civ</a:t>
            </a:r>
            <a:r>
              <a:rPr lang="fr-BE" sz="1200" dirty="0"/>
              <a:t>. Anvers, 14 novembre 2013, T.B.O., 2014, liv. 1, 32.</a:t>
            </a:r>
          </a:p>
          <a:p>
            <a:pPr marL="0" indent="0">
              <a:buNone/>
            </a:pPr>
            <a:r>
              <a:rPr lang="fr-BE" sz="1200" dirty="0" err="1"/>
              <a:t>Civ</a:t>
            </a:r>
            <a:r>
              <a:rPr lang="fr-BE" sz="1200" dirty="0"/>
              <a:t>. Verviers, 3 octobre 1990, J.L.M.B., 1991, p. 56, )</a:t>
            </a:r>
          </a:p>
          <a:p>
            <a:r>
              <a:rPr lang="fr-BE" sz="2000" dirty="0"/>
              <a:t>Il faut donc se poser la question en amont </a:t>
            </a:r>
          </a:p>
        </p:txBody>
      </p:sp>
      <p:sp>
        <p:nvSpPr>
          <p:cNvPr id="11" name="Rectangle 10">
            <a:extLst>
              <a:ext uri="{FF2B5EF4-FFF2-40B4-BE49-F238E27FC236}">
                <a16:creationId xmlns:a16="http://schemas.microsoft.com/office/drawing/2014/main" id="{58E43F3F-D13B-094D-6E9D-D090E75AFE31}"/>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852EA3D5-8828-1202-E99F-2EA723EEE4BA}"/>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D899A796-F12C-0F50-41C9-4BF987A023F4}"/>
              </a:ext>
            </a:extLst>
          </p:cNvPr>
          <p:cNvSpPr/>
          <p:nvPr/>
        </p:nvSpPr>
        <p:spPr>
          <a:xfrm>
            <a:off x="5899589" y="1664971"/>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
        <p:nvSpPr>
          <p:cNvPr id="5" name="Flèche : droite 4">
            <a:extLst>
              <a:ext uri="{FF2B5EF4-FFF2-40B4-BE49-F238E27FC236}">
                <a16:creationId xmlns:a16="http://schemas.microsoft.com/office/drawing/2014/main" id="{A28CE9B6-85BF-1300-B0D8-17335FD2570A}"/>
              </a:ext>
            </a:extLst>
          </p:cNvPr>
          <p:cNvSpPr/>
          <p:nvPr/>
        </p:nvSpPr>
        <p:spPr>
          <a:xfrm>
            <a:off x="5899590" y="4783837"/>
            <a:ext cx="551379"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dirty="0"/>
          </a:p>
        </p:txBody>
      </p:sp>
    </p:spTree>
    <p:extLst>
      <p:ext uri="{BB962C8B-B14F-4D97-AF65-F5344CB8AC3E}">
        <p14:creationId xmlns:p14="http://schemas.microsoft.com/office/powerpoint/2010/main" val="2669808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C401CB-8CAC-D060-3E07-909FE519450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59D215-3085-AC74-40DD-0E1DC2F78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B33720-8480-39B0-3F88-06934D2DC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F2758B-1106-927B-5B75-F9A5BA194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85F4E13-0022-7B15-C334-DA339C1D4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9F667FF-175A-0EEB-4EA6-6A680A2AC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C952EBC-CF28-81CE-307C-FAAF4EA6A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27183B2B-A86A-44B3-FA18-49FEE160CF14}"/>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Le Bornage avant le 1</a:t>
            </a:r>
            <a:r>
              <a:rPr lang="fr-BE" sz="4800" baseline="30000" dirty="0">
                <a:solidFill>
                  <a:schemeClr val="bg1"/>
                </a:solidFill>
              </a:rPr>
              <a:t>er</a:t>
            </a:r>
            <a:r>
              <a:rPr lang="fr-BE" sz="4800" dirty="0">
                <a:solidFill>
                  <a:schemeClr val="bg1"/>
                </a:solidFill>
              </a:rPr>
              <a:t> septembre 2021 (voire après ?)</a:t>
            </a:r>
          </a:p>
        </p:txBody>
      </p:sp>
      <p:sp>
        <p:nvSpPr>
          <p:cNvPr id="3" name="Espace réservé du contenu 2">
            <a:extLst>
              <a:ext uri="{FF2B5EF4-FFF2-40B4-BE49-F238E27FC236}">
                <a16:creationId xmlns:a16="http://schemas.microsoft.com/office/drawing/2014/main" id="{30508283-2742-3AA9-0881-471A1E50CDBD}"/>
              </a:ext>
            </a:extLst>
          </p:cNvPr>
          <p:cNvSpPr>
            <a:spLocks noGrp="1"/>
          </p:cNvSpPr>
          <p:nvPr>
            <p:ph idx="1"/>
          </p:nvPr>
        </p:nvSpPr>
        <p:spPr>
          <a:xfrm>
            <a:off x="6503158" y="649480"/>
            <a:ext cx="4862447" cy="5546047"/>
          </a:xfrm>
        </p:spPr>
        <p:txBody>
          <a:bodyPr anchor="ctr">
            <a:normAutofit/>
          </a:bodyPr>
          <a:lstStyle/>
          <a:p>
            <a:r>
              <a:rPr lang="fr-BE" sz="1800" b="1" dirty="0"/>
              <a:t>Dispositions éparpillées entre le Code civil et le Code rural (abrogées depuis le 01.09.2021) :</a:t>
            </a:r>
          </a:p>
          <a:p>
            <a:pPr marL="0" indent="0">
              <a:buNone/>
            </a:pPr>
            <a:r>
              <a:rPr lang="fr-FR" sz="1800" u="sng" dirty="0">
                <a:hlinkClick r:id="rId2"/>
              </a:rPr>
              <a:t>Code Civil (ancien)</a:t>
            </a:r>
          </a:p>
          <a:p>
            <a:pPr marL="0" indent="0">
              <a:buNone/>
            </a:pPr>
            <a:r>
              <a:rPr lang="fr-FR" sz="1800" u="sng" dirty="0">
                <a:hlinkClick r:id="rId2"/>
              </a:rPr>
              <a:t>Art.</a:t>
            </a:r>
            <a:r>
              <a:rPr lang="fr-FR" sz="1800" dirty="0"/>
              <a:t> </a:t>
            </a:r>
            <a:r>
              <a:rPr lang="fr-FR" sz="1800" u="sng" dirty="0">
                <a:hlinkClick r:id="rId3"/>
              </a:rPr>
              <a:t>646</a:t>
            </a:r>
            <a:r>
              <a:rPr lang="fr-FR" sz="1800" dirty="0"/>
              <a:t>. Tout propriétaire peut obliger son voisin au bornage de leurs propriétés contiguës. Le bornage se fait à frais communs.</a:t>
            </a:r>
            <a:br>
              <a:rPr lang="fr-FR" sz="1800" dirty="0"/>
            </a:br>
            <a:r>
              <a:rPr lang="fr-FR" sz="1800" dirty="0"/>
              <a:t>(bornage amiable)</a:t>
            </a:r>
          </a:p>
          <a:p>
            <a:pPr marL="0" indent="0">
              <a:buNone/>
            </a:pPr>
            <a:r>
              <a:rPr lang="fr-FR" sz="1800" b="1" dirty="0"/>
              <a:t>Code rural</a:t>
            </a:r>
          </a:p>
          <a:p>
            <a:pPr marL="0" indent="0">
              <a:buNone/>
            </a:pPr>
            <a:r>
              <a:rPr lang="fr-FR" sz="1800" dirty="0"/>
              <a:t> </a:t>
            </a:r>
            <a:r>
              <a:rPr lang="fr-FR" sz="1800" u="sng" dirty="0">
                <a:hlinkClick r:id="rId4"/>
              </a:rPr>
              <a:t>Art.</a:t>
            </a:r>
            <a:r>
              <a:rPr lang="fr-FR" sz="1800" dirty="0"/>
              <a:t> </a:t>
            </a:r>
            <a:r>
              <a:rPr lang="fr-FR" sz="1800" u="sng" dirty="0">
                <a:hlinkClick r:id="rId5"/>
              </a:rPr>
              <a:t>38</a:t>
            </a:r>
            <a:r>
              <a:rPr lang="fr-FR" sz="1800" dirty="0"/>
              <a:t>. Le bornage prévu par le Code civil est constaté sur le terrain de la manière et avec les signes extérieurs convenus entre les parties intéressées et, en outre, par des procès-verbaux et par des plans cotés en double expédition, signés par les parties et dont celles-ci restent en possession pour leur servir de titres. </a:t>
            </a:r>
            <a:endParaRPr lang="fr-BE" sz="1800" dirty="0"/>
          </a:p>
        </p:txBody>
      </p:sp>
      <p:sp>
        <p:nvSpPr>
          <p:cNvPr id="11" name="Rectangle 10">
            <a:extLst>
              <a:ext uri="{FF2B5EF4-FFF2-40B4-BE49-F238E27FC236}">
                <a16:creationId xmlns:a16="http://schemas.microsoft.com/office/drawing/2014/main" id="{C70DB8E7-C2EB-9088-8DAE-67DAC414A462}"/>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6"/>
              </a:rPr>
              <a:t>l</a:t>
            </a:r>
            <a:r>
              <a:rPr lang="fr-BE" sz="1400" b="1" dirty="0" err="1">
                <a:solidFill>
                  <a:srgbClr val="FF0000"/>
                </a:solidFill>
                <a:effectLst>
                  <a:outerShdw blurRad="38100" dist="38100" dir="2700000" algn="tl">
                    <a:srgbClr val="000000">
                      <a:alpha val="43137"/>
                    </a:srgbClr>
                  </a:outerShdw>
                </a:effectLst>
                <a:hlinkClick r:id="rId6"/>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716CAE9-C4FB-4272-126F-02C808B4AF1E}"/>
              </a:ext>
            </a:extLst>
          </p:cNvPr>
          <p:cNvPicPr>
            <a:picLocks noChangeAspect="1"/>
          </p:cNvPicPr>
          <p:nvPr/>
        </p:nvPicPr>
        <p:blipFill rotWithShape="1">
          <a:blip r:embed="rId7"/>
          <a:srcRect b="39790"/>
          <a:stretch/>
        </p:blipFill>
        <p:spPr>
          <a:xfrm>
            <a:off x="-19873" y="6252262"/>
            <a:ext cx="1692536" cy="509541"/>
          </a:xfrm>
          <a:prstGeom prst="rect">
            <a:avLst/>
          </a:prstGeom>
        </p:spPr>
      </p:pic>
    </p:spTree>
    <p:extLst>
      <p:ext uri="{BB962C8B-B14F-4D97-AF65-F5344CB8AC3E}">
        <p14:creationId xmlns:p14="http://schemas.microsoft.com/office/powerpoint/2010/main" val="114557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re 1">
            <a:extLst>
              <a:ext uri="{FF2B5EF4-FFF2-40B4-BE49-F238E27FC236}">
                <a16:creationId xmlns:a16="http://schemas.microsoft.com/office/drawing/2014/main" id="{AEF1D122-9CD1-484F-B866-9E21DAD62B39}"/>
              </a:ext>
            </a:extLst>
          </p:cNvPr>
          <p:cNvSpPr>
            <a:spLocks noGrp="1"/>
          </p:cNvSpPr>
          <p:nvPr>
            <p:ph type="ctrTitle"/>
          </p:nvPr>
        </p:nvSpPr>
        <p:spPr>
          <a:xfrm>
            <a:off x="1350682" y="702449"/>
            <a:ext cx="10053763" cy="2928470"/>
          </a:xfrm>
        </p:spPr>
        <p:txBody>
          <a:bodyPr anchor="b">
            <a:normAutofit fontScale="90000"/>
          </a:bodyPr>
          <a:lstStyle/>
          <a:p>
            <a:pPr algn="l"/>
            <a:r>
              <a:rPr lang="fr-BE" sz="8800" dirty="0">
                <a:solidFill>
                  <a:srgbClr val="FFFFFF"/>
                </a:solidFill>
              </a:rPr>
              <a:t>Le bornage et l’abornement, quatre ans après la réforme </a:t>
            </a:r>
          </a:p>
        </p:txBody>
      </p:sp>
      <p:sp>
        <p:nvSpPr>
          <p:cNvPr id="3" name="Sous-titre 2">
            <a:extLst>
              <a:ext uri="{FF2B5EF4-FFF2-40B4-BE49-F238E27FC236}">
                <a16:creationId xmlns:a16="http://schemas.microsoft.com/office/drawing/2014/main" id="{F2D3CEF9-024F-4FA2-8F9B-F3BFA8D8AB89}"/>
              </a:ext>
            </a:extLst>
          </p:cNvPr>
          <p:cNvSpPr>
            <a:spLocks noGrp="1"/>
          </p:cNvSpPr>
          <p:nvPr>
            <p:ph type="subTitle" idx="1"/>
          </p:nvPr>
        </p:nvSpPr>
        <p:spPr>
          <a:xfrm>
            <a:off x="1350682" y="4870824"/>
            <a:ext cx="10005951" cy="1458258"/>
          </a:xfrm>
        </p:spPr>
        <p:txBody>
          <a:bodyPr anchor="ctr">
            <a:normAutofit fontScale="92500" lnSpcReduction="20000"/>
          </a:bodyPr>
          <a:lstStyle/>
          <a:p>
            <a:pPr algn="l"/>
            <a:r>
              <a:rPr lang="fr-BE" dirty="0"/>
              <a:t>Formation hybride à destination des géomètres, architectes et agents immobiliers</a:t>
            </a:r>
          </a:p>
          <a:p>
            <a:pPr algn="l"/>
            <a:r>
              <a:rPr lang="fr-BE" dirty="0"/>
              <a:t>UCM – RESOLVED AVOCATS – ADVOCATEN</a:t>
            </a:r>
          </a:p>
          <a:p>
            <a:pPr algn="l"/>
            <a:r>
              <a:rPr lang="fr-BE" dirty="0"/>
              <a:t>3 février 2026</a:t>
            </a:r>
          </a:p>
          <a:p>
            <a:pPr algn="l"/>
            <a:r>
              <a:rPr lang="fr-BE" b="1" dirty="0">
                <a:solidFill>
                  <a:srgbClr val="FF0000"/>
                </a:solidFill>
              </a:rPr>
              <a:t>Laurent DELMOTTE (avocat – Resolved) et Roger-Henri MEURISSE (géomètre-expert)</a:t>
            </a:r>
          </a:p>
        </p:txBody>
      </p:sp>
    </p:spTree>
    <p:extLst>
      <p:ext uri="{BB962C8B-B14F-4D97-AF65-F5344CB8AC3E}">
        <p14:creationId xmlns:p14="http://schemas.microsoft.com/office/powerpoint/2010/main" val="370017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500"/>
                                  </p:stCondLst>
                                  <p:iterate type="wd">
                                    <p:tmPct val="15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1000"/>
                                  </p:stCondLst>
                                  <p:iterate type="wd">
                                    <p:tmPct val="15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000"/>
                                  </p:stCondLst>
                                  <p:iterate type="wd">
                                    <p:tmPct val="15000"/>
                                  </p:iterate>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5CB8B-F22D-6F32-80A3-B9972E23739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CA4F607-E1BC-3327-E493-5C76AC205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E7210-6747-C68D-F7B6-9AB786E1A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EF51FD2-AB26-41E1-8B57-4B32A3841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95125A7-9722-B61D-991A-98AE1B5E4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A063A8D-E0E6-8FC3-0F7A-8B590E424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6FF6C0-AF99-9E44-4E58-506B870E4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81AB9D1-3A14-6231-6B3D-C7306F706FBF}"/>
              </a:ext>
            </a:extLst>
          </p:cNvPr>
          <p:cNvSpPr>
            <a:spLocks noGrp="1"/>
          </p:cNvSpPr>
          <p:nvPr>
            <p:ph type="title"/>
          </p:nvPr>
        </p:nvSpPr>
        <p:spPr>
          <a:xfrm>
            <a:off x="675435" y="641343"/>
            <a:ext cx="4230100" cy="3769159"/>
          </a:xfrm>
        </p:spPr>
        <p:txBody>
          <a:bodyPr anchor="b">
            <a:noAutofit/>
          </a:bodyPr>
          <a:lstStyle/>
          <a:p>
            <a:r>
              <a:rPr lang="fr-BE" sz="4800" dirty="0">
                <a:solidFill>
                  <a:schemeClr val="bg1"/>
                </a:solidFill>
              </a:rPr>
              <a:t>Le Bornage avant le 1</a:t>
            </a:r>
            <a:r>
              <a:rPr lang="fr-BE" sz="4800" baseline="30000" dirty="0">
                <a:solidFill>
                  <a:schemeClr val="bg1"/>
                </a:solidFill>
              </a:rPr>
              <a:t>er</a:t>
            </a:r>
            <a:r>
              <a:rPr lang="fr-BE" sz="4800" dirty="0">
                <a:solidFill>
                  <a:schemeClr val="bg1"/>
                </a:solidFill>
              </a:rPr>
              <a:t> septembre 2021</a:t>
            </a:r>
          </a:p>
        </p:txBody>
      </p:sp>
      <p:sp>
        <p:nvSpPr>
          <p:cNvPr id="3" name="Espace réservé du contenu 2">
            <a:extLst>
              <a:ext uri="{FF2B5EF4-FFF2-40B4-BE49-F238E27FC236}">
                <a16:creationId xmlns:a16="http://schemas.microsoft.com/office/drawing/2014/main" id="{ADFD53F6-7268-A176-D312-92F7D7306D0D}"/>
              </a:ext>
            </a:extLst>
          </p:cNvPr>
          <p:cNvSpPr>
            <a:spLocks noGrp="1"/>
          </p:cNvSpPr>
          <p:nvPr>
            <p:ph idx="1"/>
          </p:nvPr>
        </p:nvSpPr>
        <p:spPr>
          <a:xfrm>
            <a:off x="6503158" y="649480"/>
            <a:ext cx="4862447" cy="5546047"/>
          </a:xfrm>
        </p:spPr>
        <p:txBody>
          <a:bodyPr anchor="ctr">
            <a:normAutofit fontScale="85000" lnSpcReduction="10000"/>
          </a:bodyPr>
          <a:lstStyle/>
          <a:p>
            <a:r>
              <a:rPr lang="fr-BE" sz="1800" dirty="0"/>
              <a:t>Dispositions éparpillées entre le Code civil et le Code rural (abrogées depuis le 01.09.2021) :</a:t>
            </a:r>
          </a:p>
          <a:p>
            <a:pPr marL="0" indent="0">
              <a:buNone/>
            </a:pPr>
            <a:r>
              <a:rPr lang="fr-FR" dirty="0"/>
              <a:t> </a:t>
            </a:r>
            <a:r>
              <a:rPr lang="fr-FR" u="sng" dirty="0">
                <a:hlinkClick r:id="rId2"/>
              </a:rPr>
              <a:t>Art.</a:t>
            </a:r>
            <a:r>
              <a:rPr lang="fr-FR" dirty="0"/>
              <a:t> </a:t>
            </a:r>
            <a:r>
              <a:rPr lang="fr-FR" u="sng" dirty="0">
                <a:hlinkClick r:id="rId3"/>
              </a:rPr>
              <a:t>39</a:t>
            </a:r>
            <a:r>
              <a:rPr lang="fr-FR" dirty="0"/>
              <a:t>. Dans le cas où le propriétaire d'un bien contigu à celui d'un propriétaire qui réclame le bornage, conformément à l'article 38, se refuserait, dans le délai déterminé par le juge de paix, à prendre part à l'opération du bornage, le juge pourra désigner un expert qui sera présent à l'opération et signera le procès-verbal, au lieu et place du propriétaire récalcitrant.</a:t>
            </a:r>
            <a:br>
              <a:rPr lang="fr-FR" sz="1800" dirty="0"/>
            </a:br>
            <a:r>
              <a:rPr lang="fr-FR" dirty="0"/>
              <a:t>  Cette disposition est applicable aux actions en bornage de propriétés contiguës à celles des communes, des provinces, de l'Etat et des établissements publics.</a:t>
            </a:r>
            <a:endParaRPr lang="fr-FR" sz="1800" dirty="0"/>
          </a:p>
        </p:txBody>
      </p:sp>
      <p:sp>
        <p:nvSpPr>
          <p:cNvPr id="11" name="Rectangle 10">
            <a:extLst>
              <a:ext uri="{FF2B5EF4-FFF2-40B4-BE49-F238E27FC236}">
                <a16:creationId xmlns:a16="http://schemas.microsoft.com/office/drawing/2014/main" id="{EEE6A545-CC98-DF81-F1EC-963C36A07381}"/>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FD46486-5267-A2E6-7C86-F3AE1B9C0F2C}"/>
              </a:ext>
            </a:extLst>
          </p:cNvPr>
          <p:cNvPicPr>
            <a:picLocks noChangeAspect="1"/>
          </p:cNvPicPr>
          <p:nvPr/>
        </p:nvPicPr>
        <p:blipFill rotWithShape="1">
          <a:blip r:embed="rId5"/>
          <a:srcRect b="39790"/>
          <a:stretch/>
        </p:blipFill>
        <p:spPr>
          <a:xfrm>
            <a:off x="-19873" y="6252262"/>
            <a:ext cx="1692536" cy="509541"/>
          </a:xfrm>
          <a:prstGeom prst="rect">
            <a:avLst/>
          </a:prstGeom>
        </p:spPr>
      </p:pic>
    </p:spTree>
    <p:extLst>
      <p:ext uri="{BB962C8B-B14F-4D97-AF65-F5344CB8AC3E}">
        <p14:creationId xmlns:p14="http://schemas.microsoft.com/office/powerpoint/2010/main" val="339598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F4961E-6942-2220-D287-28C9F1B89D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7D5540-114F-9B0F-78AD-6DD8D14E3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27177DC-82BE-280B-3C14-783B717C5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AE6765-F8A4-3D56-9087-B9C4F4D25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8833D0-0F72-BDB3-621B-E31B4DE93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01B33D3-F2DA-64A3-ED50-39522F924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5090AB7-199F-7B9E-F8ED-17386E0A10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D2F0AA6-0BB9-D6F1-D5D8-5EF4A1DA488C}"/>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FF487C18-3F2B-1832-7EAB-25F3E623C345}"/>
              </a:ext>
            </a:extLst>
          </p:cNvPr>
          <p:cNvSpPr>
            <a:spLocks noGrp="1"/>
          </p:cNvSpPr>
          <p:nvPr>
            <p:ph idx="1"/>
          </p:nvPr>
        </p:nvSpPr>
        <p:spPr>
          <a:xfrm>
            <a:off x="6503158" y="649480"/>
            <a:ext cx="4862447" cy="6448006"/>
          </a:xfrm>
        </p:spPr>
        <p:txBody>
          <a:bodyPr anchor="ctr">
            <a:normAutofit/>
          </a:bodyPr>
          <a:lstStyle/>
          <a:p>
            <a:pPr marL="0" indent="0">
              <a:buNone/>
            </a:pPr>
            <a:r>
              <a:rPr lang="fr-FR" dirty="0"/>
              <a:t> </a:t>
            </a:r>
          </a:p>
          <a:p>
            <a:pPr marL="0" indent="0">
              <a:buNone/>
            </a:pPr>
            <a:endParaRPr lang="fr-FR" dirty="0"/>
          </a:p>
          <a:p>
            <a:pPr marL="0" indent="0">
              <a:buNone/>
            </a:pPr>
            <a:r>
              <a:rPr lang="fr-FR" sz="2000" dirty="0"/>
              <a:t> </a:t>
            </a:r>
          </a:p>
          <a:p>
            <a:pPr marL="0" indent="0">
              <a:buNone/>
            </a:pPr>
            <a:r>
              <a:rPr lang="fr-FR" sz="2000" b="1" u="sng" dirty="0"/>
              <a:t>Art. 3.61. Etendue horizontale de la propriété foncière</a:t>
            </a:r>
            <a:br>
              <a:rPr lang="fr-FR" sz="2000" b="1" u="sng" dirty="0"/>
            </a:br>
            <a:r>
              <a:rPr lang="fr-FR" sz="2000" b="1" u="sng" dirty="0"/>
              <a:t>  </a:t>
            </a:r>
          </a:p>
          <a:p>
            <a:pPr marL="0" indent="0">
              <a:buNone/>
            </a:pPr>
            <a:r>
              <a:rPr lang="fr-FR" sz="2000" dirty="0"/>
              <a:t>§ 1er. (…) PM  </a:t>
            </a:r>
          </a:p>
          <a:p>
            <a:pPr marL="0" indent="0">
              <a:buNone/>
            </a:pPr>
            <a:r>
              <a:rPr lang="fr-FR" sz="2000" dirty="0"/>
              <a:t>§ 2. Les limites de la propriété foncière sont déterminées </a:t>
            </a:r>
            <a:r>
              <a:rPr lang="fr-FR" sz="2000" dirty="0">
                <a:solidFill>
                  <a:srgbClr val="FF0000"/>
                </a:solidFill>
              </a:rPr>
              <a:t>en premier lieu </a:t>
            </a:r>
            <a:r>
              <a:rPr lang="fr-FR" sz="2000" dirty="0"/>
              <a:t>par la </a:t>
            </a:r>
            <a:r>
              <a:rPr lang="fr-FR" sz="2000" dirty="0">
                <a:solidFill>
                  <a:srgbClr val="FF0000"/>
                </a:solidFill>
              </a:rPr>
              <a:t>prescription acquisitive</a:t>
            </a:r>
            <a:r>
              <a:rPr lang="fr-FR" sz="2000" dirty="0"/>
              <a:t>. A défaut, l'acte authentique de bornage détermine les limites de la parcelle, sauf contrat ultérieur modifiant la limite de la parcelle. A défaut de bornage, les limites de la parcelle sont déterminées par les titres de propriété. Si ceux-ci n'offrent pas non plus de réponse certaine, les limites de la parcelle sont établies selon l'état de la possession et les autres indices de fait, parmi lesquels la clôture de fait et les documents cadastraux.</a:t>
            </a:r>
            <a:endParaRPr lang="fr-BE" sz="2000" dirty="0"/>
          </a:p>
          <a:p>
            <a:endParaRPr lang="fr-BE" sz="1800" dirty="0"/>
          </a:p>
          <a:p>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724A8CAF-2ACA-C2A0-19DE-050FD2720C75}"/>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06516A85-7711-B54B-4150-2EDB20CB521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64661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F9E77E-27DF-186B-ED5E-BB680961E0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F3DC1EF-A15A-314E-F545-42DC29096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1AB83D-3479-0768-6FA9-F0F76ED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4D3A9D0-740E-1F29-A71B-BD000FBA9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AB9B989-AAF5-D139-1175-9A0123264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10408D8-DC0B-3295-83DC-C35860B6A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68A6620-1062-BCC6-3FBD-FC75800E8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E7F93D33-3641-C018-F212-CC738011D71B}"/>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BD16F9EF-B23C-9257-9660-6F7CA6945F39}"/>
              </a:ext>
            </a:extLst>
          </p:cNvPr>
          <p:cNvSpPr>
            <a:spLocks noGrp="1"/>
          </p:cNvSpPr>
          <p:nvPr>
            <p:ph idx="1"/>
          </p:nvPr>
        </p:nvSpPr>
        <p:spPr>
          <a:xfrm>
            <a:off x="6503158" y="649480"/>
            <a:ext cx="4862447" cy="6448006"/>
          </a:xfrm>
        </p:spPr>
        <p:txBody>
          <a:bodyPr anchor="ctr">
            <a:normAutofit fontScale="92500" lnSpcReduction="20000"/>
          </a:bodyPr>
          <a:lstStyle/>
          <a:p>
            <a:pPr marL="0" indent="0">
              <a:buNone/>
            </a:pPr>
            <a:r>
              <a:rPr lang="fr-FR" dirty="0"/>
              <a:t> </a:t>
            </a:r>
          </a:p>
          <a:p>
            <a:pPr marL="0" indent="0">
              <a:buNone/>
            </a:pPr>
            <a:endParaRPr lang="fr-FR" dirty="0"/>
          </a:p>
          <a:p>
            <a:pPr marL="0" indent="0">
              <a:buNone/>
            </a:pPr>
            <a:r>
              <a:rPr lang="fr-FR" sz="2000" dirty="0"/>
              <a:t> </a:t>
            </a:r>
          </a:p>
          <a:p>
            <a:pPr marL="0" indent="0">
              <a:buNone/>
            </a:pPr>
            <a:r>
              <a:rPr lang="fr-FR" sz="2000" b="1" u="sng" dirty="0"/>
              <a:t>Art. 3.61. Etendue horizontale de la propriété foncière</a:t>
            </a:r>
            <a:br>
              <a:rPr lang="fr-FR" sz="2000" b="1" u="sng" dirty="0"/>
            </a:br>
            <a:r>
              <a:rPr lang="fr-FR" sz="2000" b="1" u="sng" dirty="0"/>
              <a:t>  </a:t>
            </a:r>
          </a:p>
          <a:p>
            <a:pPr marL="0" indent="0">
              <a:buNone/>
            </a:pPr>
            <a:r>
              <a:rPr lang="fr-FR" sz="2000" dirty="0"/>
              <a:t>§ 1er. (…) PM  </a:t>
            </a:r>
          </a:p>
          <a:p>
            <a:pPr marL="0" indent="0">
              <a:buNone/>
            </a:pPr>
            <a:r>
              <a:rPr lang="fr-FR" sz="2000" dirty="0"/>
              <a:t>§ 2. Les limites de la propriété foncière sont déterminées </a:t>
            </a:r>
            <a:r>
              <a:rPr lang="fr-FR" sz="2000" dirty="0">
                <a:solidFill>
                  <a:srgbClr val="FF0000"/>
                </a:solidFill>
              </a:rPr>
              <a:t>en premier lieu par la prescription acquisitive</a:t>
            </a:r>
            <a:r>
              <a:rPr lang="fr-FR" sz="2000" dirty="0"/>
              <a:t>.</a:t>
            </a:r>
          </a:p>
          <a:p>
            <a:pPr marL="0" indent="0">
              <a:buNone/>
            </a:pPr>
            <a:endParaRPr lang="fr-FR" sz="2000" dirty="0"/>
          </a:p>
          <a:p>
            <a:pPr marL="0" indent="0">
              <a:buNone/>
            </a:pPr>
            <a:r>
              <a:rPr lang="fr-FR" sz="2000" dirty="0">
                <a:sym typeface="Wingdings" panose="05000000000000000000" pitchFamily="2" charset="2"/>
              </a:rPr>
              <a:t> Pas une réelle modification par rapport au droit antérieur mais nouveau dans la manière de l’exprimer</a:t>
            </a:r>
            <a:endParaRPr lang="fr-BE" sz="2000" dirty="0"/>
          </a:p>
          <a:p>
            <a:endParaRPr lang="fr-BE" sz="1800" dirty="0"/>
          </a:p>
          <a:p>
            <a:pPr>
              <a:buFont typeface="Wingdings" panose="05000000000000000000" pitchFamily="2" charset="2"/>
              <a:buChar char="è"/>
            </a:pPr>
            <a:r>
              <a:rPr lang="fr-BE" sz="2000" dirty="0">
                <a:sym typeface="Wingdings" panose="05000000000000000000" pitchFamily="2" charset="2"/>
              </a:rPr>
              <a:t>En matière de bornage, la prescription acquisitive est donc la première question à investiguer</a:t>
            </a:r>
          </a:p>
          <a:p>
            <a:pPr>
              <a:buFont typeface="Wingdings" panose="05000000000000000000" pitchFamily="2" charset="2"/>
              <a:buChar char="è"/>
            </a:pPr>
            <a:r>
              <a:rPr lang="fr-BE" sz="2000" dirty="0">
                <a:sym typeface="Wingdings" panose="05000000000000000000" pitchFamily="2" charset="2"/>
              </a:rPr>
              <a:t>Importance pratique tant pour le bornage amiable que pour le bornage judiciaire</a:t>
            </a:r>
          </a:p>
          <a:p>
            <a:pPr>
              <a:buFont typeface="Wingdings" panose="05000000000000000000" pitchFamily="2" charset="2"/>
              <a:buChar char="è"/>
            </a:pPr>
            <a:r>
              <a:rPr lang="fr-BE" sz="2000" dirty="0">
                <a:sym typeface="Wingdings" panose="05000000000000000000" pitchFamily="2" charset="2"/>
              </a:rPr>
              <a:t>Les slides qui suivent sont consacrés à la prescription acquisitive</a:t>
            </a:r>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F94A958C-C68A-D1D2-9F45-53DBEC0FF254}"/>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52E9195C-C256-EF27-3368-69DFBEC6579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79659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E4AFC0-F07E-294A-823D-84FA4FB6B8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2D4B72-46EC-4CC3-4CC5-25CB40C84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6BA4F9-3EC2-C102-CC44-DF20A4111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F8C5B06-C138-7B4A-B2F0-EC74E533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10817E-CA53-B51C-C122-0E9FF7E9E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2660B6C-CBFF-49BE-7292-747E4868B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A25F06A-766C-855F-03EE-EF73ED253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C202224-580D-A1D7-445D-E48AEA48ADDC}"/>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3D752888-2631-A26B-702C-865A0197D635}"/>
              </a:ext>
            </a:extLst>
          </p:cNvPr>
          <p:cNvSpPr>
            <a:spLocks noGrp="1"/>
          </p:cNvSpPr>
          <p:nvPr>
            <p:ph idx="1"/>
          </p:nvPr>
        </p:nvSpPr>
        <p:spPr>
          <a:xfrm>
            <a:off x="6465642" y="204996"/>
            <a:ext cx="4862447" cy="6448006"/>
          </a:xfrm>
        </p:spPr>
        <p:txBody>
          <a:bodyPr anchor="ctr">
            <a:normAutofit fontScale="40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a:buFontTx/>
              <a:buChar char="-"/>
            </a:pPr>
            <a:r>
              <a:rPr lang="fr-FR" sz="9600" u="sng" dirty="0">
                <a:solidFill>
                  <a:srgbClr val="000000"/>
                </a:solidFill>
              </a:rPr>
              <a:t>Prescription acquisitive  (en matière immobilière)</a:t>
            </a:r>
          </a:p>
          <a:p>
            <a:pPr>
              <a:buFontTx/>
              <a:buChar char="-"/>
            </a:pPr>
            <a:r>
              <a:rPr lang="fr-FR" sz="7200" u="sng" dirty="0">
                <a:solidFill>
                  <a:srgbClr val="000000"/>
                </a:solidFill>
              </a:rPr>
              <a:t>  Art. 3.26. Prescription acquisitive des droits réels en général</a:t>
            </a:r>
            <a:endParaRPr lang="fr-FR" sz="7200" u="sng" dirty="0">
              <a:solidFill>
                <a:srgbClr val="000000"/>
              </a:solidFill>
              <a:effectLst>
                <a:outerShdw blurRad="38100" dist="38100" dir="2700000" algn="tl">
                  <a:srgbClr val="000000">
                    <a:alpha val="43137"/>
                  </a:srgbClr>
                </a:outerShdw>
              </a:effectLst>
            </a:endParaRPr>
          </a:p>
          <a:p>
            <a:pPr marL="0" indent="0">
              <a:buNone/>
            </a:pPr>
            <a:r>
              <a:rPr lang="fr-FR" sz="7200" dirty="0">
                <a:solidFill>
                  <a:srgbClr val="000000"/>
                </a:solidFill>
              </a:rPr>
              <a:t> </a:t>
            </a:r>
            <a:r>
              <a:rPr lang="fr-FR" sz="7200" dirty="0">
                <a:solidFill>
                  <a:srgbClr val="000000"/>
                </a:solidFill>
                <a:sym typeface="Wingdings" panose="05000000000000000000" pitchFamily="2" charset="2"/>
              </a:rPr>
              <a:t> ≠  prescription extinctive (extinction d’un droit par le non-usage) </a:t>
            </a:r>
          </a:p>
          <a:p>
            <a:pPr marL="0" indent="0">
              <a:buNone/>
            </a:pPr>
            <a:endParaRPr lang="fr-FR" sz="7200" dirty="0">
              <a:solidFill>
                <a:srgbClr val="000000"/>
              </a:solidFill>
              <a:sym typeface="Wingdings" panose="05000000000000000000" pitchFamily="2" charset="2"/>
            </a:endParaRPr>
          </a:p>
          <a:p>
            <a:pPr marL="0" indent="0">
              <a:buNone/>
            </a:pPr>
            <a:r>
              <a:rPr lang="fr-FR" sz="7200" dirty="0">
                <a:solidFill>
                  <a:srgbClr val="000000"/>
                </a:solidFill>
                <a:sym typeface="Wingdings" panose="05000000000000000000" pitchFamily="2" charset="2"/>
              </a:rPr>
              <a:t> Mode originaire d’acquisition de la propriété (ou d’un autre droit réel)</a:t>
            </a:r>
          </a:p>
          <a:p>
            <a:pPr marL="0" indent="0">
              <a:buNone/>
            </a:pPr>
            <a:endParaRPr lang="fr-FR" sz="7200" dirty="0">
              <a:solidFill>
                <a:srgbClr val="000000"/>
              </a:solidFill>
              <a:sym typeface="Wingdings" panose="05000000000000000000" pitchFamily="2" charset="2"/>
            </a:endParaRP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7FA6FF37-3384-0CFF-CA99-F8E8D008F290}"/>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7EDDA761-2B92-15CB-8AB0-950BED7E1E6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673635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1BAFA3-AD30-E332-90D4-557A86E7242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A6E0A0-1E0D-EE95-1320-27AE757D9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F036FF-204D-AC7B-D7A2-0BC68BE8B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BCF2C9-18C4-9D64-9152-10EC9238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56A209-A912-F5B3-B07B-F80018138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D0ED50A-E7FB-DCC2-BA8B-F099077DA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F07B341-E410-A129-C910-012D28AC6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9C63D8B-D5D1-1BA8-DF15-F54D3F8E2DA7}"/>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AF68DFF3-1338-CD00-D75A-54C18EF386A2}"/>
              </a:ext>
            </a:extLst>
          </p:cNvPr>
          <p:cNvSpPr>
            <a:spLocks noGrp="1"/>
          </p:cNvSpPr>
          <p:nvPr>
            <p:ph idx="1"/>
          </p:nvPr>
        </p:nvSpPr>
        <p:spPr>
          <a:xfrm>
            <a:off x="6503158" y="649480"/>
            <a:ext cx="4862447" cy="6448006"/>
          </a:xfrm>
        </p:spPr>
        <p:txBody>
          <a:bodyPr anchor="ctr">
            <a:normAutofit fontScale="77500" lnSpcReduction="20000"/>
          </a:bodyPr>
          <a:lstStyle/>
          <a:p>
            <a:pPr marL="0" indent="0">
              <a:buNone/>
            </a:pPr>
            <a:r>
              <a:rPr lang="fr-FR" dirty="0"/>
              <a:t> </a:t>
            </a:r>
          </a:p>
          <a:p>
            <a:pPr marL="0" indent="0">
              <a:buNone/>
            </a:pPr>
            <a:endParaRPr lang="fr-FR" dirty="0"/>
          </a:p>
          <a:p>
            <a:pPr marL="0" indent="0">
              <a:buNone/>
            </a:pPr>
            <a:r>
              <a:rPr lang="fr-FR" sz="2000" dirty="0"/>
              <a:t> </a:t>
            </a:r>
          </a:p>
          <a:p>
            <a:pPr>
              <a:buFontTx/>
              <a:buChar char="-"/>
            </a:pPr>
            <a:r>
              <a:rPr lang="fr-FR" sz="2300" b="1" u="sng" dirty="0">
                <a:solidFill>
                  <a:srgbClr val="000000"/>
                </a:solidFill>
              </a:rPr>
              <a:t>Prescription acquisitive - Usucapion (en matière immobilière)</a:t>
            </a:r>
          </a:p>
          <a:p>
            <a:pPr>
              <a:buFontTx/>
              <a:buChar char="-"/>
            </a:pPr>
            <a:r>
              <a:rPr lang="fr-FR" sz="2300" u="sng" dirty="0">
                <a:solidFill>
                  <a:srgbClr val="000000"/>
                </a:solidFill>
              </a:rPr>
              <a:t>  Art. 3.26. Prescription acquisitive des droits réels en général</a:t>
            </a:r>
            <a:br>
              <a:rPr lang="fr-FR" sz="2300" dirty="0">
                <a:effectLst>
                  <a:outerShdw blurRad="38100" dist="38100" dir="2700000" algn="tl">
                    <a:srgbClr val="000000">
                      <a:alpha val="43137"/>
                    </a:srgbClr>
                  </a:outerShdw>
                </a:effectLst>
              </a:rPr>
            </a:br>
            <a:r>
              <a:rPr lang="fr-FR" sz="2300" dirty="0">
                <a:solidFill>
                  <a:srgbClr val="000000"/>
                </a:solidFill>
              </a:rPr>
              <a:t>  Sans préjudice de l'article 3.118, la prescription acquisitive est un </a:t>
            </a:r>
            <a:r>
              <a:rPr lang="fr-FR" sz="2300" dirty="0">
                <a:solidFill>
                  <a:srgbClr val="FF0000"/>
                </a:solidFill>
              </a:rPr>
              <a:t>mode d'acquisition </a:t>
            </a:r>
            <a:r>
              <a:rPr lang="fr-FR" sz="2300" dirty="0">
                <a:solidFill>
                  <a:srgbClr val="000000"/>
                </a:solidFill>
              </a:rPr>
              <a:t>de la propriété d'un bien ou d'un droit réel d'usage par une possession, avec les qualités </a:t>
            </a:r>
            <a:r>
              <a:rPr lang="fr-FR" sz="2300" dirty="0">
                <a:solidFill>
                  <a:srgbClr val="FF0000"/>
                </a:solidFill>
              </a:rPr>
              <a:t>requises à l'article 3.21, prolongée </a:t>
            </a:r>
            <a:r>
              <a:rPr lang="fr-FR" sz="2300" dirty="0">
                <a:solidFill>
                  <a:srgbClr val="000000"/>
                </a:solidFill>
              </a:rPr>
              <a:t>pendant un certain temps.</a:t>
            </a:r>
            <a:br>
              <a:rPr lang="fr-FR" sz="2300" dirty="0"/>
            </a:br>
            <a:r>
              <a:rPr lang="fr-FR" sz="2300" dirty="0">
                <a:solidFill>
                  <a:srgbClr val="000000"/>
                </a:solidFill>
              </a:rPr>
              <a:t>  La prescription acquisitive est </a:t>
            </a:r>
            <a:r>
              <a:rPr lang="fr-FR" sz="2300" dirty="0">
                <a:solidFill>
                  <a:srgbClr val="FF0000"/>
                </a:solidFill>
              </a:rPr>
              <a:t>constatée par décision de justice, le possesseur étant demandeur ou défendeur, par un accord entre le titulaire dépossédé et le possesseur ou par une déclaration unilatérale du titulaire dépossédé</a:t>
            </a:r>
            <a:r>
              <a:rPr lang="fr-FR" sz="2300" dirty="0">
                <a:solidFill>
                  <a:srgbClr val="000000"/>
                </a:solidFill>
              </a:rPr>
              <a:t>. S'ils ont trait à des immeubles, la décision de justice ou, s'ils sont actés authentiquement, l'accord ou la déclaration </a:t>
            </a:r>
            <a:r>
              <a:rPr lang="fr-FR" sz="2300" dirty="0">
                <a:solidFill>
                  <a:srgbClr val="FF0000"/>
                </a:solidFill>
              </a:rPr>
              <a:t>sont transcrits dans les registres du bureau compétent de l'administration générale de la documentation patrimoniale, conformément à l'article 3.30.</a:t>
            </a:r>
            <a:br>
              <a:rPr lang="fr-FR" sz="2300" dirty="0">
                <a:solidFill>
                  <a:srgbClr val="FF0000"/>
                </a:solidFill>
              </a:rPr>
            </a:br>
            <a:r>
              <a:rPr lang="fr-FR" sz="2300" dirty="0">
                <a:solidFill>
                  <a:srgbClr val="000000"/>
                </a:solidFill>
              </a:rPr>
              <a:t>  Sans préjudice du même article, la prescription acquisitive produit ses effets à compter du jour où la possession utile a commencé.</a:t>
            </a:r>
            <a:br>
              <a:rPr lang="fr-FR" sz="2300" dirty="0"/>
            </a:br>
            <a:endParaRPr lang="fr-BE" sz="2300" dirty="0"/>
          </a:p>
          <a:p>
            <a:pPr marL="0" indent="0">
              <a:buNone/>
            </a:pPr>
            <a:endParaRPr lang="fr-BE" sz="23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9E45889-1018-C164-7881-5ECA19154A44}"/>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1D612A78-82FD-15BE-BC6E-099410B0BD6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769805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0A5D97-B238-E075-6243-D1C9FA6FBB3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29A3C1-F306-A3D8-BBDD-59194C20F1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F2EBAA2-9713-0D4D-5494-5183488CEE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6A37AEF-2A75-8F08-7FD8-F2BCF7A9E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7FEB7E7-0E58-BF51-1FE2-A44A8C6F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0BF4AB-1B67-B723-711D-C9BDA92B0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BE88110-6028-9318-DB7A-0B3B3780A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B4F48A2-D31D-45B0-D749-918A73B64EB1}"/>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3D80E7C6-ABA1-36C0-7FEC-53967647F9BD}"/>
              </a:ext>
            </a:extLst>
          </p:cNvPr>
          <p:cNvSpPr>
            <a:spLocks noGrp="1"/>
          </p:cNvSpPr>
          <p:nvPr>
            <p:ph idx="1"/>
          </p:nvPr>
        </p:nvSpPr>
        <p:spPr>
          <a:xfrm>
            <a:off x="6465642" y="204996"/>
            <a:ext cx="4862447" cy="6448006"/>
          </a:xfrm>
        </p:spPr>
        <p:txBody>
          <a:bodyPr anchor="ctr">
            <a:normAutofit fontScale="25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a:buFontTx/>
              <a:buChar char="-"/>
            </a:pPr>
            <a:r>
              <a:rPr lang="fr-FR" sz="7200" u="sng" dirty="0">
                <a:solidFill>
                  <a:srgbClr val="000000"/>
                </a:solidFill>
              </a:rPr>
              <a:t>Prescription acquisitive  (en matière immobilière)</a:t>
            </a:r>
          </a:p>
          <a:p>
            <a:pPr>
              <a:buFontTx/>
              <a:buChar char="-"/>
            </a:pPr>
            <a:r>
              <a:rPr lang="fr-FR" sz="7200" u="sng" dirty="0">
                <a:solidFill>
                  <a:srgbClr val="000000"/>
                </a:solidFill>
              </a:rPr>
              <a:t>  Art. 3.26. Prescription acquisitive des droits réels en général</a:t>
            </a:r>
            <a:endParaRPr lang="fr-FR" sz="7200" u="sng" dirty="0">
              <a:solidFill>
                <a:srgbClr val="000000"/>
              </a:solidFill>
              <a:effectLst>
                <a:outerShdw blurRad="38100" dist="38100" dir="2700000" algn="tl">
                  <a:srgbClr val="000000">
                    <a:alpha val="43137"/>
                  </a:srgbClr>
                </a:outerShdw>
              </a:effectLst>
            </a:endParaRPr>
          </a:p>
          <a:p>
            <a:pPr marL="0" indent="0">
              <a:buNone/>
            </a:pPr>
            <a:r>
              <a:rPr lang="fr-FR" sz="7200" dirty="0">
                <a:solidFill>
                  <a:srgbClr val="000000"/>
                </a:solidFill>
              </a:rPr>
              <a:t> </a:t>
            </a:r>
            <a:r>
              <a:rPr lang="fr-FR" sz="7200" dirty="0">
                <a:solidFill>
                  <a:srgbClr val="000000"/>
                </a:solidFill>
                <a:sym typeface="Wingdings" panose="05000000000000000000" pitchFamily="2" charset="2"/>
              </a:rPr>
              <a:t> on peut acquérir des droits réels par </a:t>
            </a:r>
            <a:r>
              <a:rPr lang="fr-FR" sz="7200" dirty="0">
                <a:solidFill>
                  <a:srgbClr val="FF0000"/>
                </a:solidFill>
                <a:sym typeface="Wingdings" panose="05000000000000000000" pitchFamily="2" charset="2"/>
              </a:rPr>
              <a:t>l’écoulement du temps </a:t>
            </a:r>
            <a:r>
              <a:rPr lang="fr-FR" sz="7200" dirty="0">
                <a:solidFill>
                  <a:srgbClr val="000000"/>
                </a:solidFill>
                <a:sym typeface="Wingdings" panose="05000000000000000000" pitchFamily="2" charset="2"/>
              </a:rPr>
              <a:t>: prescription acquisitive ou usucapion (obtenir par l’usage effectif)</a:t>
            </a:r>
          </a:p>
          <a:p>
            <a:pPr marL="0" indent="0">
              <a:buNone/>
            </a:pPr>
            <a:endParaRPr lang="fr-FR" sz="7200" dirty="0">
              <a:solidFill>
                <a:srgbClr val="000000"/>
              </a:solidFill>
              <a:sym typeface="Wingdings" panose="05000000000000000000" pitchFamily="2" charset="2"/>
            </a:endParaRPr>
          </a:p>
          <a:p>
            <a:pPr>
              <a:buFont typeface="Wingdings" panose="05000000000000000000" pitchFamily="2" charset="2"/>
              <a:buChar char="è"/>
            </a:pPr>
            <a:r>
              <a:rPr lang="fr-FR" sz="7200" dirty="0">
                <a:solidFill>
                  <a:srgbClr val="000000"/>
                </a:solidFill>
                <a:sym typeface="Wingdings" panose="05000000000000000000" pitchFamily="2" charset="2"/>
              </a:rPr>
              <a:t>Lien avec </a:t>
            </a:r>
            <a:r>
              <a:rPr lang="fr-FR" sz="7200" i="1" dirty="0">
                <a:solidFill>
                  <a:srgbClr val="000000"/>
                </a:solidFill>
                <a:sym typeface="Wingdings" panose="05000000000000000000" pitchFamily="2" charset="2"/>
              </a:rPr>
              <a:t>la possession (art. 3.18) </a:t>
            </a:r>
          </a:p>
          <a:p>
            <a:pPr marL="0" indent="0">
              <a:buNone/>
            </a:pPr>
            <a:r>
              <a:rPr lang="fr-FR" sz="7200" u="sng" dirty="0">
                <a:solidFill>
                  <a:srgbClr val="000000"/>
                </a:solidFill>
              </a:rPr>
              <a:t>Art. 3.18. Possession et détention: définition</a:t>
            </a:r>
            <a:br>
              <a:rPr lang="fr-FR" sz="7200" dirty="0"/>
            </a:br>
            <a:r>
              <a:rPr lang="fr-FR" sz="7200" dirty="0">
                <a:solidFill>
                  <a:srgbClr val="000000"/>
                </a:solidFill>
              </a:rPr>
              <a:t>  La possession </a:t>
            </a:r>
            <a:r>
              <a:rPr lang="fr-FR" sz="7200" dirty="0">
                <a:solidFill>
                  <a:srgbClr val="FF0000"/>
                </a:solidFill>
              </a:rPr>
              <a:t>est l'exercice </a:t>
            </a:r>
            <a:r>
              <a:rPr lang="fr-FR" sz="7200" u="sng" dirty="0">
                <a:solidFill>
                  <a:srgbClr val="FF0000"/>
                </a:solidFill>
              </a:rPr>
              <a:t>de fait</a:t>
            </a:r>
            <a:r>
              <a:rPr lang="fr-FR" sz="7200" dirty="0">
                <a:solidFill>
                  <a:srgbClr val="FF0000"/>
                </a:solidFill>
              </a:rPr>
              <a:t> d'un droit, </a:t>
            </a:r>
            <a:r>
              <a:rPr lang="fr-FR" sz="7200" u="sng" dirty="0">
                <a:solidFill>
                  <a:srgbClr val="FF0000"/>
                </a:solidFill>
              </a:rPr>
              <a:t>comme si l'on en était titulaire</a:t>
            </a:r>
            <a:r>
              <a:rPr lang="fr-FR" sz="7200" dirty="0">
                <a:solidFill>
                  <a:srgbClr val="FF0000"/>
                </a:solidFill>
              </a:rPr>
              <a:t>, soit par soi-même, soit par l'intermédiaire d'un tiers</a:t>
            </a:r>
            <a:r>
              <a:rPr lang="fr-FR" sz="7200" dirty="0">
                <a:solidFill>
                  <a:srgbClr val="000000"/>
                </a:solidFill>
              </a:rPr>
              <a:t>.</a:t>
            </a:r>
            <a:br>
              <a:rPr lang="fr-FR" sz="7200" dirty="0"/>
            </a:br>
            <a:r>
              <a:rPr lang="fr-FR" sz="7200" dirty="0">
                <a:solidFill>
                  <a:srgbClr val="000000"/>
                </a:solidFill>
              </a:rPr>
              <a:t>  Celui qui a l'exercice de fait du droit est présumé être possesseur, sauf preuve contraire. Une obligation de restitution du droit possédé exclut l'intention d'en être titulaire.</a:t>
            </a:r>
            <a:br>
              <a:rPr lang="fr-FR" sz="7200" dirty="0"/>
            </a:br>
            <a:r>
              <a:rPr lang="fr-FR" sz="7200" dirty="0">
                <a:solidFill>
                  <a:srgbClr val="000000"/>
                </a:solidFill>
              </a:rPr>
              <a:t>  Si cette intention fait défaut en vertu d'un acte juridique ou d'un titre légal ou judiciaire, il y a détention dudit droit.</a:t>
            </a:r>
            <a:br>
              <a:rPr lang="fr-FR" sz="7200" dirty="0"/>
            </a:br>
            <a:r>
              <a:rPr lang="fr-FR" sz="7200" dirty="0">
                <a:solidFill>
                  <a:srgbClr val="000000"/>
                </a:solidFill>
              </a:rPr>
              <a:t>  Les actes de simple tolérance ne fondent ni possession, ni détention.</a:t>
            </a:r>
          </a:p>
          <a:p>
            <a:pPr marL="0" indent="0">
              <a:buNone/>
            </a:pPr>
            <a:r>
              <a:rPr lang="fr-FR" sz="7200" dirty="0">
                <a:solidFill>
                  <a:srgbClr val="000000"/>
                </a:solidFill>
                <a:sym typeface="Wingdings" panose="05000000000000000000" pitchFamily="2" charset="2"/>
              </a:rPr>
              <a:t>=&gt;  Illustration (pour un immeuble) : « se comporter comme » le propriétaire (même si l’on sait qu’on ne l’est pas – question – différente - de la bonne ou de a mauvaise foi)</a:t>
            </a:r>
            <a:endParaRPr lang="fr-FR" sz="7200" dirty="0">
              <a:solidFill>
                <a:srgbClr val="000000"/>
              </a:solidFill>
            </a:endParaRP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4730C8D6-38BA-017C-B7C2-6189B171B4DB}"/>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33CFC675-FCC0-73C9-06A1-4103A85E31B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18726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DADDAA-7EAD-DF66-39C3-7F4FBF1DAD0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D282F75-87F7-2386-21AF-662B02DB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C96A65-3CDD-DB2D-0738-7656A6DDC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50E542-6C57-DB30-0FB3-63F0E47C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4960504-595B-6633-04FA-BF21C8EB9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F15D13A-71FF-1A87-165A-AEA611237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8F2C1E-A2DA-8D50-64D1-2C9A3882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4ACAC12E-410B-854D-60EB-8B0B41CDE436}"/>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3563850A-6D5D-CAD0-BA00-A76D1960714C}"/>
              </a:ext>
            </a:extLst>
          </p:cNvPr>
          <p:cNvSpPr>
            <a:spLocks noGrp="1"/>
          </p:cNvSpPr>
          <p:nvPr>
            <p:ph idx="1"/>
          </p:nvPr>
        </p:nvSpPr>
        <p:spPr>
          <a:xfrm>
            <a:off x="6465642" y="204996"/>
            <a:ext cx="4862447" cy="6448006"/>
          </a:xfrm>
        </p:spPr>
        <p:txBody>
          <a:bodyPr anchor="ctr">
            <a:normAutofit fontScale="325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marL="0" indent="0">
              <a:buNone/>
            </a:pPr>
            <a:r>
              <a:rPr lang="fr-BE" sz="7200" b="1" u="sng" dirty="0">
                <a:highlight>
                  <a:srgbClr val="FFFF00"/>
                </a:highlight>
              </a:rPr>
              <a:t>prescription acquisitive </a:t>
            </a:r>
            <a:r>
              <a:rPr lang="fr-BE" sz="7200" b="1" u="sng" dirty="0"/>
              <a:t>(usucapion)</a:t>
            </a:r>
          </a:p>
          <a:p>
            <a:pPr marL="0" indent="0">
              <a:buNone/>
            </a:pPr>
            <a:r>
              <a:rPr lang="fr-BE" sz="7200" b="1" u="sng" dirty="0"/>
              <a:t>Art. 3.21 </a:t>
            </a:r>
            <a:r>
              <a:rPr lang="fr-BE" sz="7200" b="1" u="sng" dirty="0" err="1"/>
              <a:t>C.civ</a:t>
            </a:r>
            <a:r>
              <a:rPr lang="fr-BE" sz="7200" b="1" u="sng" dirty="0"/>
              <a:t>. : « </a:t>
            </a:r>
            <a:r>
              <a:rPr lang="fr-FR" sz="7200" i="1" dirty="0"/>
              <a:t>Sous réserve des articles 3.25 et 3.28, la </a:t>
            </a:r>
            <a:r>
              <a:rPr lang="fr-FR" sz="7200" b="1" i="1" dirty="0">
                <a:solidFill>
                  <a:srgbClr val="FF0000"/>
                </a:solidFill>
              </a:rPr>
              <a:t>possession</a:t>
            </a:r>
            <a:r>
              <a:rPr lang="fr-FR" sz="7200" i="1" dirty="0"/>
              <a:t> ne produit ses effets que si elle est </a:t>
            </a:r>
            <a:r>
              <a:rPr lang="fr-FR" sz="7200" b="1" i="1" dirty="0">
                <a:solidFill>
                  <a:srgbClr val="FF0000"/>
                </a:solidFill>
              </a:rPr>
              <a:t>continue</a:t>
            </a:r>
            <a:r>
              <a:rPr lang="fr-FR" sz="7200" i="1" dirty="0"/>
              <a:t>, </a:t>
            </a:r>
            <a:r>
              <a:rPr lang="fr-FR" sz="7200" b="1" i="1" dirty="0">
                <a:solidFill>
                  <a:srgbClr val="FF0000"/>
                </a:solidFill>
              </a:rPr>
              <a:t>paisible</a:t>
            </a:r>
            <a:r>
              <a:rPr lang="fr-FR" sz="7200" i="1" dirty="0"/>
              <a:t>, </a:t>
            </a:r>
            <a:r>
              <a:rPr lang="fr-FR" sz="7200" b="1" i="1" dirty="0">
                <a:solidFill>
                  <a:srgbClr val="FF0000"/>
                </a:solidFill>
              </a:rPr>
              <a:t>publique</a:t>
            </a:r>
            <a:r>
              <a:rPr lang="fr-FR" sz="7200" i="1" dirty="0"/>
              <a:t> et </a:t>
            </a:r>
            <a:r>
              <a:rPr lang="fr-FR" sz="7200" b="1" i="1" dirty="0">
                <a:solidFill>
                  <a:srgbClr val="FF0000"/>
                </a:solidFill>
              </a:rPr>
              <a:t>non équivoque</a:t>
            </a:r>
            <a:r>
              <a:rPr lang="fr-FR" sz="7200" i="1" dirty="0">
                <a:solidFill>
                  <a:srgbClr val="FF0000"/>
                </a:solidFill>
              </a:rPr>
              <a:t>.</a:t>
            </a:r>
            <a:r>
              <a:rPr lang="fr-FR" sz="7200" i="1" dirty="0"/>
              <a:t> Ces qualités sont présumées, sauf preuve contraire. </a:t>
            </a:r>
          </a:p>
          <a:p>
            <a:pPr marL="0" indent="0">
              <a:buNone/>
            </a:pPr>
            <a:r>
              <a:rPr lang="fr-FR" sz="7200" i="1" dirty="0"/>
              <a:t>Une possession viciée ne commence à produire ses effets que lorsque le vice a cessé. </a:t>
            </a:r>
            <a:r>
              <a:rPr lang="fr-FR" sz="7200" dirty="0"/>
              <a:t>» </a:t>
            </a:r>
          </a:p>
          <a:p>
            <a:pPr marL="0" indent="0">
              <a:buNone/>
            </a:pPr>
            <a:endParaRPr lang="fr-FR" sz="7200" dirty="0"/>
          </a:p>
          <a:p>
            <a:pPr marL="0" indent="0">
              <a:buNone/>
            </a:pPr>
            <a:r>
              <a:rPr lang="fr-FR" sz="7200" dirty="0"/>
              <a:t>La possession doit être </a:t>
            </a:r>
            <a:r>
              <a:rPr lang="fr-FR" sz="7200" b="1" dirty="0"/>
              <a:t>utile.</a:t>
            </a:r>
          </a:p>
          <a:p>
            <a:pPr marL="0" indent="0">
              <a:buNone/>
            </a:pPr>
            <a:r>
              <a:rPr lang="fr-FR" sz="7200" dirty="0"/>
              <a:t>Condition de publicité suppose que propriétaire puisse </a:t>
            </a:r>
            <a:r>
              <a:rPr lang="fr-FR" sz="7200" b="1" dirty="0"/>
              <a:t>voir</a:t>
            </a:r>
            <a:r>
              <a:rPr lang="fr-FR" sz="7200" dirty="0"/>
              <a:t> et constater possession exercée par voisin et s’y opposer (Cass., 19 juin 2009</a:t>
            </a:r>
            <a:r>
              <a:rPr lang="fr-FR" sz="7200" i="1" dirty="0"/>
              <a:t>, Pas</a:t>
            </a:r>
            <a:r>
              <a:rPr lang="fr-FR" sz="7200" dirty="0"/>
              <a:t>., 2009, I, p.1598) + </a:t>
            </a:r>
            <a:r>
              <a:rPr lang="fr-FR" sz="7200" b="1" dirty="0"/>
              <a:t>juge vérifie si agissements voisin = possession non équivoque </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7BCA678D-A6FB-556E-CA87-100AE24D677C}"/>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F43B884-EB92-C5DC-098B-238487DCC27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654446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1D9D72-B853-A958-8BFA-55E5301C02D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3A99E7-B5AA-EBED-EF03-C9A1790E3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7E1537-9282-683A-F1F2-DA170F6B5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BC40A1D-B700-3837-0D93-B3BD875DD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3A7D56-E87F-141B-0DC7-D91FE2AE0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CF48363-09B5-F48E-55C9-31A15DB5C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0672C1A-4BB8-26BB-E8BD-A954D5D30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68EC388-37CB-C5A3-3BDF-34B2B226E900}"/>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12AAA55C-3802-551D-0F91-CDF33335DDFC}"/>
              </a:ext>
            </a:extLst>
          </p:cNvPr>
          <p:cNvSpPr>
            <a:spLocks noGrp="1"/>
          </p:cNvSpPr>
          <p:nvPr>
            <p:ph idx="1"/>
          </p:nvPr>
        </p:nvSpPr>
        <p:spPr>
          <a:xfrm>
            <a:off x="6465642" y="204996"/>
            <a:ext cx="4862447" cy="6448006"/>
          </a:xfrm>
        </p:spPr>
        <p:txBody>
          <a:bodyPr anchor="ctr">
            <a:normAutofit fontScale="25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pPr>
              <a:buFontTx/>
              <a:buChar char="-"/>
            </a:pPr>
            <a:r>
              <a:rPr lang="fr-FR" sz="7200" u="sng" dirty="0">
                <a:solidFill>
                  <a:srgbClr val="000000"/>
                </a:solidFill>
              </a:rPr>
              <a:t>Prescription acquisitive  (en matière immobilière)</a:t>
            </a:r>
          </a:p>
          <a:p>
            <a:pPr>
              <a:buFontTx/>
              <a:buChar char="-"/>
            </a:pPr>
            <a:r>
              <a:rPr lang="fr-FR" sz="7200" u="sng" dirty="0">
                <a:solidFill>
                  <a:srgbClr val="000000"/>
                </a:solidFill>
              </a:rPr>
              <a:t> La possession, pour permettre de prescrire doit être </a:t>
            </a:r>
            <a:r>
              <a:rPr lang="fr-FR" sz="7200" i="1" u="sng" dirty="0">
                <a:solidFill>
                  <a:srgbClr val="FF0000"/>
                </a:solidFill>
              </a:rPr>
              <a:t>utile</a:t>
            </a:r>
            <a:r>
              <a:rPr lang="fr-FR" sz="7200" u="sng" dirty="0">
                <a:solidFill>
                  <a:srgbClr val="000000"/>
                </a:solidFill>
              </a:rPr>
              <a:t>, soit :</a:t>
            </a:r>
          </a:p>
          <a:p>
            <a:pPr marL="0" indent="0">
              <a:buNone/>
            </a:pPr>
            <a:r>
              <a:rPr lang="fr-FR" sz="7200" dirty="0">
                <a:solidFill>
                  <a:srgbClr val="000000"/>
                </a:solidFill>
              </a:rPr>
              <a:t>1.1. Continue : avec une fréquence équivalente à celle du propriétaire (≠ continuelle ex : jachère)</a:t>
            </a:r>
          </a:p>
          <a:p>
            <a:pPr marL="0" indent="0">
              <a:buNone/>
            </a:pPr>
            <a:r>
              <a:rPr lang="fr-FR" sz="7200" dirty="0">
                <a:solidFill>
                  <a:srgbClr val="000000"/>
                </a:solidFill>
              </a:rPr>
              <a:t>1.2. Publique  : ostensible (par opposition à clandestine ex: peut être clandestine la possession en sous-sol)</a:t>
            </a:r>
          </a:p>
          <a:p>
            <a:pPr marL="0" indent="0">
              <a:buNone/>
            </a:pPr>
            <a:r>
              <a:rPr lang="fr-FR" sz="7200" dirty="0">
                <a:solidFill>
                  <a:srgbClr val="000000"/>
                </a:solidFill>
              </a:rPr>
              <a:t>1.3. Paisible (exclut la « violence », notion controversée : ex : l’envoi de courriers simples vicie la possession pour certains juges mais pas pour d’autres )</a:t>
            </a:r>
          </a:p>
          <a:p>
            <a:pPr marL="0" indent="0">
              <a:buNone/>
            </a:pPr>
            <a:r>
              <a:rPr lang="fr-FR" sz="7200" dirty="0">
                <a:solidFill>
                  <a:srgbClr val="000000"/>
                </a:solidFill>
              </a:rPr>
              <a:t>1.4. Non équivoque : notion également controversée, p. ex dans le contexte familial de cohabitation (se comporte-t-on comme propriétaire ou simple usager ?) : cas par cas</a:t>
            </a:r>
          </a:p>
          <a:p>
            <a:pPr marL="0" indent="0">
              <a:buNone/>
            </a:pPr>
            <a:endParaRPr lang="fr-FR" sz="7200" dirty="0">
              <a:solidFill>
                <a:srgbClr val="000000"/>
              </a:solidFill>
            </a:endParaRPr>
          </a:p>
          <a:p>
            <a:pPr marL="0" indent="0">
              <a:buNone/>
            </a:pPr>
            <a:r>
              <a:rPr lang="fr-FR" sz="7200" dirty="0">
                <a:solidFill>
                  <a:srgbClr val="000000"/>
                </a:solidFill>
              </a:rPr>
              <a:t>! Ces qualités sont </a:t>
            </a:r>
            <a:r>
              <a:rPr lang="fr-FR" sz="7200" dirty="0">
                <a:solidFill>
                  <a:srgbClr val="FF0000"/>
                </a:solidFill>
              </a:rPr>
              <a:t>présumées</a:t>
            </a:r>
            <a:r>
              <a:rPr lang="fr-FR" sz="7200" dirty="0">
                <a:solidFill>
                  <a:srgbClr val="000000"/>
                </a:solidFill>
              </a:rPr>
              <a:t>, c’est à celui qui le conteste de le prouver</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A8AD23C5-DE11-AC99-21EE-9371AF35B1E4}"/>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6F635B24-1831-CE0D-B6B2-8BB1B14B1A5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23841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A02CA6-62B2-90F6-9A8C-42B963C957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42E9B8-DCB1-40E1-C525-B2FFA08B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7496A9-B2D4-C7AE-6A4D-B7C318D55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6ED255-270C-B169-A0AC-127F3B461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94913FB-63EA-F6B3-A774-A87B083FD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9F1EA4-EA59-7303-EB90-35F513C94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2958D2-3F23-2AD8-310E-77328B680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36E31F9-9AC0-4D2E-58AB-C5CCE08F2945}"/>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B176BC76-E859-F63B-CA09-06353732631A}"/>
              </a:ext>
            </a:extLst>
          </p:cNvPr>
          <p:cNvSpPr>
            <a:spLocks noGrp="1"/>
          </p:cNvSpPr>
          <p:nvPr>
            <p:ph idx="1"/>
          </p:nvPr>
        </p:nvSpPr>
        <p:spPr>
          <a:xfrm>
            <a:off x="6465642" y="204996"/>
            <a:ext cx="4862447" cy="6448006"/>
          </a:xfrm>
        </p:spPr>
        <p:txBody>
          <a:bodyPr anchor="ctr">
            <a:normAutofit fontScale="25000" lnSpcReduction="20000"/>
          </a:bodyPr>
          <a:lstStyle/>
          <a:p>
            <a:pPr marL="0" indent="0">
              <a:buNone/>
            </a:pPr>
            <a:r>
              <a:rPr lang="fr-FR" dirty="0"/>
              <a:t> </a:t>
            </a:r>
          </a:p>
          <a:p>
            <a:pPr marL="0" indent="0">
              <a:buNone/>
            </a:pPr>
            <a:endParaRPr lang="fr-FR" dirty="0"/>
          </a:p>
          <a:p>
            <a:pPr marL="0" indent="0">
              <a:buNone/>
            </a:pPr>
            <a:r>
              <a:rPr lang="fr-FR" sz="2000" dirty="0"/>
              <a:t> </a:t>
            </a:r>
            <a:endParaRPr lang="fr-FR" sz="7200" dirty="0"/>
          </a:p>
          <a:p>
            <a:r>
              <a:rPr lang="fr-BE" sz="8000" b="1" u="sng" dirty="0">
                <a:highlight>
                  <a:srgbClr val="FFFF00"/>
                </a:highlight>
              </a:rPr>
              <a:t>prescription acquisitive </a:t>
            </a:r>
            <a:r>
              <a:rPr lang="fr-BE" sz="8000" b="1" u="sng" dirty="0"/>
              <a:t>(usucapion)</a:t>
            </a:r>
          </a:p>
          <a:p>
            <a:pPr marL="0" indent="0">
              <a:buNone/>
            </a:pPr>
            <a:r>
              <a:rPr lang="fr-BE" sz="8000" dirty="0"/>
              <a:t>Délai ?</a:t>
            </a:r>
          </a:p>
          <a:p>
            <a:pPr marL="0" indent="0">
              <a:buNone/>
            </a:pPr>
            <a:r>
              <a:rPr lang="fr-FR" sz="8000" b="1" dirty="0"/>
              <a:t>Art. 3.22 </a:t>
            </a:r>
            <a:r>
              <a:rPr lang="fr-FR" sz="8000" b="1" dirty="0" err="1"/>
              <a:t>C.civ</a:t>
            </a:r>
            <a:r>
              <a:rPr lang="fr-FR" sz="8000" dirty="0"/>
              <a:t>. : « </a:t>
            </a:r>
            <a:r>
              <a:rPr lang="fr-FR" sz="8000" i="1" dirty="0"/>
              <a:t>Le possesseur est de </a:t>
            </a:r>
            <a:r>
              <a:rPr lang="fr-FR" sz="8000" b="1" i="1" dirty="0">
                <a:solidFill>
                  <a:srgbClr val="FF0000"/>
                </a:solidFill>
              </a:rPr>
              <a:t>bonne foi </a:t>
            </a:r>
            <a:r>
              <a:rPr lang="fr-FR" sz="8000" i="1" dirty="0"/>
              <a:t>s'il peut </a:t>
            </a:r>
            <a:r>
              <a:rPr lang="fr-FR" sz="8000" b="1" i="1" dirty="0">
                <a:solidFill>
                  <a:srgbClr val="FF0000"/>
                </a:solidFill>
              </a:rPr>
              <a:t>légitimement se croire titulaire du droit qu'il possède</a:t>
            </a:r>
            <a:r>
              <a:rPr lang="fr-FR" sz="8000" i="1" dirty="0"/>
              <a:t>. La </a:t>
            </a:r>
            <a:r>
              <a:rPr lang="fr-FR" sz="8000" b="1" i="1" dirty="0">
                <a:solidFill>
                  <a:srgbClr val="FF0000"/>
                </a:solidFill>
              </a:rPr>
              <a:t>bonne foi est présumée</a:t>
            </a:r>
            <a:r>
              <a:rPr lang="fr-FR" sz="8000" i="1" dirty="0"/>
              <a:t>, </a:t>
            </a:r>
            <a:r>
              <a:rPr lang="fr-FR" sz="8000" b="1" i="1" dirty="0">
                <a:solidFill>
                  <a:srgbClr val="FF0000"/>
                </a:solidFill>
              </a:rPr>
              <a:t>sauf preuve contraire</a:t>
            </a:r>
            <a:r>
              <a:rPr lang="fr-FR" sz="8000" i="1" dirty="0"/>
              <a:t>.</a:t>
            </a:r>
            <a:r>
              <a:rPr lang="fr-FR" sz="8000" dirty="0"/>
              <a:t> » </a:t>
            </a:r>
          </a:p>
          <a:p>
            <a:pPr marL="0" indent="0">
              <a:buNone/>
            </a:pPr>
            <a:r>
              <a:rPr lang="fr-FR" sz="8000" b="1" dirty="0">
                <a:highlight>
                  <a:srgbClr val="FFFFFF"/>
                </a:highlight>
              </a:rPr>
              <a:t>Art. 3.27 </a:t>
            </a:r>
            <a:r>
              <a:rPr lang="fr-FR" sz="8000" b="1" dirty="0" err="1">
                <a:highlight>
                  <a:srgbClr val="FFFFFF"/>
                </a:highlight>
              </a:rPr>
              <a:t>C.civ</a:t>
            </a:r>
            <a:r>
              <a:rPr lang="fr-FR" sz="8000" b="1" dirty="0">
                <a:highlight>
                  <a:srgbClr val="FFFFFF"/>
                </a:highlight>
              </a:rPr>
              <a:t>. </a:t>
            </a:r>
            <a:r>
              <a:rPr lang="fr-FR" sz="8000" dirty="0">
                <a:highlight>
                  <a:srgbClr val="FFFFFF"/>
                </a:highlight>
              </a:rPr>
              <a:t>: « </a:t>
            </a:r>
            <a:r>
              <a:rPr lang="fr-FR" sz="8000" i="1" dirty="0"/>
              <a:t>Le délai de prescription acquisitive est de </a:t>
            </a:r>
            <a:r>
              <a:rPr lang="fr-FR" sz="8000" b="1" i="1" dirty="0">
                <a:solidFill>
                  <a:srgbClr val="FF0000"/>
                </a:solidFill>
              </a:rPr>
              <a:t>dix ans</a:t>
            </a:r>
            <a:r>
              <a:rPr lang="fr-FR" sz="8000" i="1" dirty="0"/>
              <a:t>. Toutefois, si le possesseur est de </a:t>
            </a:r>
            <a:r>
              <a:rPr lang="fr-FR" sz="8000" b="1" i="1" dirty="0">
                <a:solidFill>
                  <a:srgbClr val="FF0000"/>
                </a:solidFill>
              </a:rPr>
              <a:t>mauvaise foi </a:t>
            </a:r>
            <a:r>
              <a:rPr lang="fr-FR" sz="8000" i="1" dirty="0"/>
              <a:t>lors de son entrée en possession, le délai de prescription acquisitive est de </a:t>
            </a:r>
            <a:r>
              <a:rPr lang="fr-FR" sz="8000" b="1" i="1" dirty="0">
                <a:solidFill>
                  <a:srgbClr val="FF0000"/>
                </a:solidFill>
              </a:rPr>
              <a:t>trente ans</a:t>
            </a:r>
            <a:r>
              <a:rPr lang="fr-FR" sz="8000" i="1" dirty="0"/>
              <a:t>. </a:t>
            </a:r>
          </a:p>
          <a:p>
            <a:pPr marL="0" indent="0">
              <a:buNone/>
            </a:pPr>
            <a:r>
              <a:rPr lang="fr-FR" sz="8000" i="1" dirty="0"/>
              <a:t>Le délai de prescription est suspendu par la privation de la possession visée à l'article 3.19, § 3, 4°, et pour la durée totale de celle-ci, si cette privation dure plus d'un an. Il est aussi interrompu ou suspendu conformément aux dispositions du Code civil</a:t>
            </a:r>
            <a:r>
              <a:rPr lang="fr-FR" sz="8000" dirty="0"/>
              <a:t>. »</a:t>
            </a:r>
          </a:p>
          <a:p>
            <a:pPr marL="0" indent="0">
              <a:buNone/>
            </a:pPr>
            <a:r>
              <a:rPr lang="fr-FR" sz="8000" dirty="0">
                <a:highlight>
                  <a:srgbClr val="FFFFFF"/>
                </a:highlight>
              </a:rPr>
              <a:t>+ </a:t>
            </a:r>
            <a:r>
              <a:rPr lang="fr-FR" sz="8000" dirty="0">
                <a:solidFill>
                  <a:srgbClr val="FF0000"/>
                </a:solidFill>
                <a:highlight>
                  <a:srgbClr val="FFFFFF"/>
                </a:highlight>
              </a:rPr>
              <a:t>nouveau régime</a:t>
            </a:r>
            <a:r>
              <a:rPr lang="fr-FR" sz="8000" dirty="0">
                <a:highlight>
                  <a:srgbClr val="FFFFFF"/>
                </a:highlight>
              </a:rPr>
              <a:t>, possesseur de mitoyenneté peut être de bonne foi même </a:t>
            </a:r>
            <a:r>
              <a:rPr lang="fr-FR" sz="8000" b="1" dirty="0">
                <a:highlight>
                  <a:srgbClr val="FFFFFF"/>
                </a:highlight>
              </a:rPr>
              <a:t>sans</a:t>
            </a:r>
            <a:r>
              <a:rPr lang="fr-FR" sz="8000" dirty="0">
                <a:highlight>
                  <a:srgbClr val="FFFFFF"/>
                </a:highlight>
              </a:rPr>
              <a:t> « </a:t>
            </a:r>
            <a:r>
              <a:rPr lang="fr-FR" sz="8000" i="1" dirty="0">
                <a:highlight>
                  <a:srgbClr val="FFFFFF"/>
                </a:highlight>
              </a:rPr>
              <a:t>juste titre </a:t>
            </a:r>
            <a:r>
              <a:rPr lang="fr-FR" sz="8000" dirty="0">
                <a:highlight>
                  <a:srgbClr val="FFFFFF"/>
                </a:highlight>
              </a:rPr>
              <a:t>» (alors que prévu par </a:t>
            </a:r>
            <a:r>
              <a:rPr lang="fr-FR" sz="8000" b="1" dirty="0">
                <a:highlight>
                  <a:srgbClr val="FFFF00"/>
                </a:highlight>
              </a:rPr>
              <a:t>art. 2265 ancien </a:t>
            </a:r>
            <a:r>
              <a:rPr lang="fr-FR" sz="8000" b="1" dirty="0" err="1">
                <a:highlight>
                  <a:srgbClr val="FFFF00"/>
                </a:highlight>
              </a:rPr>
              <a:t>C.civ</a:t>
            </a:r>
            <a:r>
              <a:rPr lang="fr-FR" sz="8000" dirty="0">
                <a:highlight>
                  <a:srgbClr val="FFFF00"/>
                </a:highlight>
              </a:rPr>
              <a:t>.)</a:t>
            </a:r>
          </a:p>
          <a:p>
            <a:pPr marL="0" indent="0">
              <a:buNone/>
            </a:pPr>
            <a:endParaRPr lang="fr-BE" sz="8000" dirty="0"/>
          </a:p>
          <a:p>
            <a:pPr marL="0" indent="0">
              <a:buNone/>
            </a:pPr>
            <a:endParaRPr lang="fr-BE" sz="1900" dirty="0"/>
          </a:p>
        </p:txBody>
      </p:sp>
      <p:pic>
        <p:nvPicPr>
          <p:cNvPr id="11" name="Image 10">
            <a:extLst>
              <a:ext uri="{FF2B5EF4-FFF2-40B4-BE49-F238E27FC236}">
                <a16:creationId xmlns:a16="http://schemas.microsoft.com/office/drawing/2014/main" id="{0FD1C540-B471-A12C-73E8-54F948C2FE29}"/>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A3DAA5D5-62E3-6150-4AE7-1381BC01A14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426570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47F5D5-4846-5A08-9E21-55F4375C9B4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47079B-BBFB-C8D4-8DF3-6F0DDCA5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7A51D0-4AF6-BDDA-CD12-081D90317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F0F0C08-31B6-B5AA-49B3-1E46FD95B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4D509C-B4ED-B189-778C-BE8FE2986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0DB548A-E5D3-FF79-D6C0-525E7B9F1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E191E37-89DA-E10B-20D2-935FF7F96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2692F52-CCA4-35A6-0535-DE910C0CFABB}"/>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Le Bornage dans le livre 3 : art. 3.61, §§ 2 à 5</a:t>
            </a:r>
          </a:p>
        </p:txBody>
      </p:sp>
      <p:sp>
        <p:nvSpPr>
          <p:cNvPr id="3" name="Espace réservé du contenu 2">
            <a:extLst>
              <a:ext uri="{FF2B5EF4-FFF2-40B4-BE49-F238E27FC236}">
                <a16:creationId xmlns:a16="http://schemas.microsoft.com/office/drawing/2014/main" id="{4F9C4BF1-DF5F-683A-2405-1FCB870E7F64}"/>
              </a:ext>
            </a:extLst>
          </p:cNvPr>
          <p:cNvSpPr>
            <a:spLocks noGrp="1"/>
          </p:cNvSpPr>
          <p:nvPr>
            <p:ph idx="1"/>
          </p:nvPr>
        </p:nvSpPr>
        <p:spPr>
          <a:xfrm>
            <a:off x="6465642" y="204996"/>
            <a:ext cx="4862447" cy="6448006"/>
          </a:xfrm>
        </p:spPr>
        <p:txBody>
          <a:bodyPr anchor="ctr">
            <a:normAutofit fontScale="85000" lnSpcReduction="20000"/>
          </a:bodyPr>
          <a:lstStyle/>
          <a:p>
            <a:pPr marL="0" indent="0">
              <a:buNone/>
            </a:pPr>
            <a:r>
              <a:rPr lang="fr-FR" sz="4200" dirty="0"/>
              <a:t> </a:t>
            </a:r>
          </a:p>
          <a:p>
            <a:pPr marL="0" indent="0">
              <a:buNone/>
            </a:pPr>
            <a:endParaRPr lang="fr-FR" sz="4200" dirty="0"/>
          </a:p>
          <a:p>
            <a:pPr marL="0" indent="0">
              <a:buNone/>
            </a:pPr>
            <a:r>
              <a:rPr lang="fr-FR" sz="4200" dirty="0"/>
              <a:t> </a:t>
            </a:r>
          </a:p>
          <a:p>
            <a:pPr>
              <a:buFontTx/>
              <a:buChar char="-"/>
            </a:pPr>
            <a:r>
              <a:rPr lang="fr-FR" sz="4200" u="sng" dirty="0">
                <a:solidFill>
                  <a:srgbClr val="000000"/>
                </a:solidFill>
              </a:rPr>
              <a:t>Prescription acquisitive (en matière immobilière)</a:t>
            </a:r>
          </a:p>
          <a:p>
            <a:pPr>
              <a:buFontTx/>
              <a:buChar char="-"/>
            </a:pPr>
            <a:r>
              <a:rPr lang="fr-FR" sz="4200" dirty="0">
                <a:solidFill>
                  <a:srgbClr val="000000"/>
                </a:solidFill>
                <a:effectLst>
                  <a:outerShdw blurRad="38100" dist="38100" dir="2700000" algn="tl">
                    <a:srgbClr val="000000">
                      <a:alpha val="43137"/>
                    </a:srgbClr>
                  </a:outerShdw>
                </a:effectLst>
              </a:rPr>
              <a:t>  </a:t>
            </a:r>
            <a:r>
              <a:rPr lang="fr-FR" sz="4200" dirty="0">
                <a:solidFill>
                  <a:srgbClr val="000000"/>
                </a:solidFill>
              </a:rPr>
              <a:t>Art. 3.27. </a:t>
            </a:r>
            <a:r>
              <a:rPr lang="fr-FR" sz="4200" dirty="0">
                <a:solidFill>
                  <a:srgbClr val="FF0000"/>
                </a:solidFill>
              </a:rPr>
              <a:t>Délais</a:t>
            </a:r>
            <a:r>
              <a:rPr lang="fr-FR" sz="4200" dirty="0">
                <a:solidFill>
                  <a:srgbClr val="000000"/>
                </a:solidFill>
              </a:rPr>
              <a:t> de la prescription acquisitive</a:t>
            </a:r>
            <a:br>
              <a:rPr lang="fr-FR" sz="4200" dirty="0"/>
            </a:br>
            <a:r>
              <a:rPr lang="fr-FR" sz="4200" dirty="0">
                <a:solidFill>
                  <a:srgbClr val="000000"/>
                </a:solidFill>
              </a:rPr>
              <a:t>  </a:t>
            </a:r>
            <a:r>
              <a:rPr lang="fr-BE" sz="4200" dirty="0">
                <a:sym typeface="Wingdings" panose="05000000000000000000" pitchFamily="2" charset="2"/>
              </a:rPr>
              <a:t> Plus de délai de 20 ans, on passe de trois (30, 20, 10 ans) à deux délais (30 ans et 10 ans)</a:t>
            </a:r>
            <a:endParaRPr lang="fr-BE" sz="4200" dirty="0"/>
          </a:p>
          <a:p>
            <a:pPr marL="0" indent="0">
              <a:buNone/>
            </a:pPr>
            <a:r>
              <a:rPr lang="fr-BE" sz="4200" dirty="0">
                <a:sym typeface="Wingdings" panose="05000000000000000000" pitchFamily="2" charset="2"/>
              </a:rPr>
              <a:t> Matière complexe, la prudence est de mise</a:t>
            </a:r>
            <a:endParaRPr lang="fr-BE" sz="42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9A6F469-A244-1D34-63BF-1FE9A02F285A}"/>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5D350B3E-B738-22FA-F211-86884D7C625A}"/>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02070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F6EC-B0D6-8276-8BC6-581BF8544245}"/>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1E34DDF-FA98-5B0E-00CF-29C8DF46529E}"/>
              </a:ext>
            </a:extLst>
          </p:cNvPr>
          <p:cNvSpPr>
            <a:spLocks noGrp="1"/>
          </p:cNvSpPr>
          <p:nvPr>
            <p:ph type="title"/>
          </p:nvPr>
        </p:nvSpPr>
        <p:spPr/>
        <p:txBody>
          <a:bodyPr/>
          <a:lstStyle/>
          <a:p>
            <a:r>
              <a:rPr lang="fr-FR" dirty="0"/>
              <a:t>Notes liminaires</a:t>
            </a:r>
            <a:endParaRPr lang="fr-BE" dirty="0"/>
          </a:p>
        </p:txBody>
      </p:sp>
      <p:sp>
        <p:nvSpPr>
          <p:cNvPr id="6" name="Espace réservé du contenu 5">
            <a:extLst>
              <a:ext uri="{FF2B5EF4-FFF2-40B4-BE49-F238E27FC236}">
                <a16:creationId xmlns:a16="http://schemas.microsoft.com/office/drawing/2014/main" id="{082AEE25-79A8-2BC4-B4BE-D75A53232320}"/>
              </a:ext>
            </a:extLst>
          </p:cNvPr>
          <p:cNvSpPr>
            <a:spLocks noGrp="1"/>
          </p:cNvSpPr>
          <p:nvPr>
            <p:ph idx="1"/>
          </p:nvPr>
        </p:nvSpPr>
        <p:spPr/>
        <p:txBody>
          <a:bodyPr>
            <a:normAutofit/>
          </a:bodyPr>
          <a:lstStyle/>
          <a:p>
            <a:r>
              <a:rPr lang="fr-FR" sz="4000" dirty="0"/>
              <a:t>Nous ne traiterons que l’étendue horizontale de la propriété.</a:t>
            </a:r>
          </a:p>
          <a:p>
            <a:r>
              <a:rPr lang="fr-FR" sz="4000" dirty="0"/>
              <a:t>La propriété en volume pourrait à elle seule faire l’objet d’une formation. </a:t>
            </a:r>
          </a:p>
          <a:p>
            <a:endParaRPr lang="fr-FR" dirty="0"/>
          </a:p>
          <a:p>
            <a:endParaRPr lang="fr-FR" dirty="0"/>
          </a:p>
          <a:p>
            <a:endParaRPr lang="fr-FR" dirty="0"/>
          </a:p>
          <a:p>
            <a:endParaRPr lang="fr-BE" dirty="0"/>
          </a:p>
        </p:txBody>
      </p:sp>
      <p:sp>
        <p:nvSpPr>
          <p:cNvPr id="2" name="Espace réservé de la date 1">
            <a:extLst>
              <a:ext uri="{FF2B5EF4-FFF2-40B4-BE49-F238E27FC236}">
                <a16:creationId xmlns:a16="http://schemas.microsoft.com/office/drawing/2014/main" id="{3CE702B0-B91A-A375-C916-9065353E4E7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0CBACF5F-78B1-7844-AF13-3812AD3E4EA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BAA2B102-36CF-1A3B-025D-CD44B5DF441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15574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0DAA32-B9E3-0221-7B2C-69DEDF3226A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FB431-D9A2-62AC-9191-289CAD8A99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615641-BDC1-64EB-CB29-6460573CF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4208480-80BB-8094-CF66-755492AD78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65585-394F-7D87-C9F4-71EE83657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00B7F8E-E765-37A8-5764-54EBDE3EB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F82A0B-C2C2-BD21-13D7-EB8B6E4C1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46786FB-D32A-53EC-057B-BB2E035CF073}"/>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BE" sz="4000" dirty="0">
                <a:solidFill>
                  <a:srgbClr val="FFFFFF"/>
                </a:solidFill>
              </a:rPr>
              <a:t>Le Bornage dans le livre 3 : art. 3.61, §§ 2 à 5</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A4D08E0A-06E6-1DD5-8B44-E9F22EB4C770}"/>
              </a:ext>
            </a:extLst>
          </p:cNvPr>
          <p:cNvSpPr>
            <a:spLocks noGrp="1"/>
          </p:cNvSpPr>
          <p:nvPr>
            <p:ph idx="1"/>
          </p:nvPr>
        </p:nvSpPr>
        <p:spPr>
          <a:xfrm>
            <a:off x="6503158" y="649480"/>
            <a:ext cx="4862447" cy="5546047"/>
          </a:xfrm>
        </p:spPr>
        <p:txBody>
          <a:bodyPr anchor="ctr">
            <a:normAutofit fontScale="92500" lnSpcReduction="20000"/>
          </a:bodyPr>
          <a:lstStyle/>
          <a:p>
            <a:r>
              <a:rPr lang="fr-FR" sz="2300" b="1" u="sng" dirty="0">
                <a:highlight>
                  <a:srgbClr val="FFFFFF"/>
                </a:highlight>
              </a:rPr>
              <a:t>! Disposition transitoire :</a:t>
            </a:r>
          </a:p>
          <a:p>
            <a:pPr marL="0" indent="0">
              <a:buNone/>
            </a:pPr>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a:t>
            </a:r>
          </a:p>
          <a:p>
            <a:pPr marL="0" indent="0">
              <a:buNone/>
            </a:pPr>
            <a:br>
              <a:rPr lang="fr-FR" sz="2300" b="1" dirty="0"/>
            </a:br>
            <a:r>
              <a:rPr lang="fr-FR" sz="2300" b="1" i="0" dirty="0">
                <a:effectLst/>
                <a:highlight>
                  <a:srgbClr val="FFFFFF"/>
                </a:highlight>
              </a:rPr>
              <a:t>  § 2. Lorsque le délai de prescription a commencé à courir avant l'entrée en vigueur des nouveaux délais de prescription prévus par la présente loi, la prescription ne court qu'à compter de cette entrée en vigueur. </a:t>
            </a:r>
            <a:r>
              <a:rPr lang="fr-FR" sz="2300" b="1" i="0" dirty="0">
                <a:solidFill>
                  <a:srgbClr val="FF0000"/>
                </a:solidFill>
                <a:effectLst/>
                <a:highlight>
                  <a:srgbClr val="FFFFFF"/>
                </a:highlight>
              </a:rPr>
              <a:t>La durée totale du délai de prescription ne peut toutefois excéder celle qui était applicable avant l'entrée en vigueur de la présente loi </a:t>
            </a:r>
            <a:r>
              <a:rPr lang="fr-FR" sz="2300" i="0" dirty="0">
                <a:effectLst/>
                <a:highlight>
                  <a:srgbClr val="FFFFFF"/>
                </a:highlight>
              </a:rPr>
              <a:t>».</a:t>
            </a:r>
            <a:r>
              <a:rPr lang="fr-BE" sz="2400" b="1" dirty="0">
                <a:highlight>
                  <a:srgbClr val="FFFFFF"/>
                </a:highlight>
              </a:rPr>
              <a:t> </a:t>
            </a:r>
          </a:p>
          <a:p>
            <a:pPr marL="0" indent="0">
              <a:buNone/>
            </a:pPr>
            <a:r>
              <a:rPr lang="fr-BE" sz="2400" b="1" dirty="0">
                <a:highlight>
                  <a:srgbClr val="FFFFFF"/>
                </a:highlight>
              </a:rPr>
              <a:t>Exemples : </a:t>
            </a:r>
          </a:p>
          <a:p>
            <a:pPr marL="0" indent="0">
              <a:buNone/>
            </a:pPr>
            <a:r>
              <a:rPr lang="fr-BE" sz="2400" b="1" dirty="0">
                <a:highlight>
                  <a:srgbClr val="FFFFFF"/>
                </a:highlight>
              </a:rPr>
              <a:t>prescription de 20 ans commence en 2007 qui passe à 10 ans : acquise en ?</a:t>
            </a:r>
          </a:p>
          <a:p>
            <a:pPr marL="0" indent="0">
              <a:buNone/>
            </a:pPr>
            <a:r>
              <a:rPr lang="fr-BE" sz="2400" b="1" dirty="0">
                <a:highlight>
                  <a:srgbClr val="FFFFFF"/>
                </a:highlight>
              </a:rPr>
              <a:t>Prescription de 20 ans commence en 2019 qui passe à 10 ans : acquise en ? </a:t>
            </a:r>
          </a:p>
          <a:p>
            <a:pPr marL="0" indent="0">
              <a:buNone/>
            </a:pPr>
            <a:r>
              <a:rPr lang="fr-BE" sz="2400" b="1" dirty="0">
                <a:highlight>
                  <a:srgbClr val="FFFFFF"/>
                </a:highlight>
              </a:rPr>
              <a:t>Prescription de 30 ans qui commence en 1996 :  acquise en ? </a:t>
            </a:r>
            <a:endParaRPr lang="fr-BE" sz="1800" dirty="0">
              <a:highlight>
                <a:srgbClr val="FFFFFF"/>
              </a:highlight>
            </a:endParaRPr>
          </a:p>
          <a:p>
            <a:pPr marL="0" indent="0">
              <a:buNone/>
            </a:pPr>
            <a:endParaRPr lang="fr-FR" sz="2300" i="0" dirty="0">
              <a:effectLst/>
              <a:highlight>
                <a:srgbClr val="FFFFFF"/>
              </a:highlight>
            </a:endParaRPr>
          </a:p>
        </p:txBody>
      </p:sp>
      <p:sp>
        <p:nvSpPr>
          <p:cNvPr id="11" name="Rectangle 10">
            <a:extLst>
              <a:ext uri="{FF2B5EF4-FFF2-40B4-BE49-F238E27FC236}">
                <a16:creationId xmlns:a16="http://schemas.microsoft.com/office/drawing/2014/main" id="{0EEF56AC-1652-8257-EB55-B343C27B3AD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61104A5E-4905-A4E0-634B-152FD5F553E2}"/>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985262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BE" sz="4000" dirty="0">
                <a:solidFill>
                  <a:srgbClr val="FFFFFF"/>
                </a:solidFill>
              </a:rPr>
              <a:t>Le Bornage dans le livre 3 : art. 3.61, §§ 2 à 5</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300" b="1" u="sng" dirty="0">
                <a:highlight>
                  <a:srgbClr val="FFFFFF"/>
                </a:highlight>
              </a:rPr>
              <a:t>! Disposition transitoire :</a:t>
            </a:r>
          </a:p>
          <a:p>
            <a:pPr marL="0" indent="0">
              <a:buNone/>
            </a:pPr>
            <a:r>
              <a:rPr lang="fr-FR" sz="2300" b="1" u="sng" dirty="0">
                <a:highlight>
                  <a:srgbClr val="FFFFFF"/>
                </a:highlight>
              </a:rPr>
              <a:t>Art. 37 de la l</a:t>
            </a:r>
            <a:r>
              <a:rPr lang="fr-FR" sz="2300" b="1" i="0" u="sng" dirty="0">
                <a:effectLst/>
                <a:highlight>
                  <a:srgbClr val="FFFFFF"/>
                </a:highlight>
              </a:rPr>
              <a:t>oi du 4 février 2020 :</a:t>
            </a:r>
            <a:r>
              <a:rPr lang="fr-FR" sz="2300" i="0" dirty="0">
                <a:effectLst/>
                <a:highlight>
                  <a:srgbClr val="FFFFFF"/>
                </a:highlight>
              </a:rPr>
              <a:t> </a:t>
            </a:r>
          </a:p>
          <a:p>
            <a:pPr marL="0" indent="0">
              <a:buNone/>
            </a:pPr>
            <a:r>
              <a:rPr lang="fr-BE" sz="2600" b="1" dirty="0"/>
              <a:t>Ex : </a:t>
            </a:r>
          </a:p>
          <a:p>
            <a:pPr marL="0" indent="0">
              <a:buNone/>
            </a:pPr>
            <a:r>
              <a:rPr lang="fr-BE" sz="2600" b="1" dirty="0"/>
              <a:t>prescription de 20 ans commence en 2007 qui passe à 10 ans : acquise en 2027</a:t>
            </a:r>
          </a:p>
          <a:p>
            <a:pPr marL="0" indent="0">
              <a:buNone/>
            </a:pPr>
            <a:r>
              <a:rPr lang="fr-BE" sz="2600" b="1" dirty="0"/>
              <a:t>Prescription de 20 ans commence en 2019 qui passe à 10 ans : acquise en 2031 (! pas en 2039)</a:t>
            </a:r>
          </a:p>
          <a:p>
            <a:pPr marL="0" indent="0">
              <a:buNone/>
            </a:pPr>
            <a:r>
              <a:rPr lang="fr-BE" sz="2600" b="1" dirty="0"/>
              <a:t>Prescription de 30 ans qui commence en 1996 :  acquise en 2026 </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420802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31ECDA-BB5E-E333-D195-5AC404E4F3E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5BCA4D-8174-C70C-30FB-45FBE0BEB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71445BD-4838-8B9E-A57A-EE504C959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A3A180-27C1-F304-3EBF-B6CCDFDC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89BE74-8444-B150-65DF-168054559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CE8A07B-59F5-C8B4-61C5-16B1F25BF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5CFAD9E-878D-E827-FDFF-DF06D939F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4D63B54-D0DB-7207-EB7C-EE925A0DEC9D}"/>
              </a:ext>
            </a:extLst>
          </p:cNvPr>
          <p:cNvSpPr>
            <a:spLocks noGrp="1"/>
          </p:cNvSpPr>
          <p:nvPr>
            <p:ph type="title"/>
          </p:nvPr>
        </p:nvSpPr>
        <p:spPr>
          <a:xfrm>
            <a:off x="826396" y="586855"/>
            <a:ext cx="4230100" cy="3769159"/>
          </a:xfrm>
        </p:spPr>
        <p:txBody>
          <a:bodyPr anchor="b">
            <a:noAutofit/>
          </a:bodyPr>
          <a:lstStyle/>
          <a:p>
            <a:pPr lvl="0"/>
            <a:r>
              <a:rPr lang="fr-FR" sz="4000" dirty="0">
                <a:solidFill>
                  <a:schemeClr val="bg1"/>
                </a:solidFill>
                <a:effectLst/>
                <a:latin typeface="+mn-lt"/>
                <a:ea typeface="Times New Roman" panose="02020603050405020304" pitchFamily="18" charset="0"/>
              </a:rPr>
              <a:t> </a:t>
            </a:r>
            <a:r>
              <a:rPr lang="fr-BE" sz="4000" dirty="0">
                <a:solidFill>
                  <a:srgbClr val="FFFFFF"/>
                </a:solidFill>
              </a:rPr>
              <a:t>Le Bornage dans le livre 3 : art. 3.61, §§ 2 à 5</a:t>
            </a:r>
            <a:endParaRPr lang="fr-BE" sz="4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E60D4501-C921-9515-61F6-AD6FF2E92C3A}"/>
              </a:ext>
            </a:extLst>
          </p:cNvPr>
          <p:cNvSpPr>
            <a:spLocks noGrp="1"/>
          </p:cNvSpPr>
          <p:nvPr>
            <p:ph idx="1"/>
          </p:nvPr>
        </p:nvSpPr>
        <p:spPr>
          <a:xfrm>
            <a:off x="6503158" y="649480"/>
            <a:ext cx="4862447" cy="5546047"/>
          </a:xfrm>
        </p:spPr>
        <p:txBody>
          <a:bodyPr anchor="ctr">
            <a:normAutofit/>
          </a:bodyPr>
          <a:lstStyle/>
          <a:p>
            <a:r>
              <a:rPr lang="fr-BE" sz="2300" b="1" u="sng" dirty="0">
                <a:highlight>
                  <a:srgbClr val="FFFFFF"/>
                </a:highlight>
              </a:rPr>
              <a:t>! Pour interrompre la prescription acquisitive :</a:t>
            </a:r>
          </a:p>
          <a:p>
            <a:r>
              <a:rPr lang="fr-BE" sz="2300" dirty="0">
                <a:highlight>
                  <a:srgbClr val="FFFFFF"/>
                </a:highlight>
              </a:rPr>
              <a:t>Beaucoup de juges estiment que des courriers même recommandés ne sont pas suffisants </a:t>
            </a:r>
            <a:r>
              <a:rPr lang="fr-BE" sz="2300" dirty="0">
                <a:highlight>
                  <a:srgbClr val="FFFFFF"/>
                </a:highlight>
                <a:sym typeface="Wingdings" panose="05000000000000000000" pitchFamily="2" charset="2"/>
              </a:rPr>
              <a:t> il faut conseiller la citation en justice ou la requête (art. 2244 </a:t>
            </a:r>
            <a:r>
              <a:rPr lang="fr-BE" sz="2300" dirty="0" err="1">
                <a:highlight>
                  <a:srgbClr val="FFFFFF"/>
                </a:highlight>
                <a:sym typeface="Wingdings" panose="05000000000000000000" pitchFamily="2" charset="2"/>
              </a:rPr>
              <a:t>C.civ</a:t>
            </a:r>
            <a:r>
              <a:rPr lang="fr-BE" sz="2300" dirty="0">
                <a:highlight>
                  <a:srgbClr val="FFFFFF"/>
                </a:highlight>
                <a:sym typeface="Wingdings" panose="05000000000000000000" pitchFamily="2" charset="2"/>
              </a:rPr>
              <a:t>)</a:t>
            </a:r>
          </a:p>
          <a:p>
            <a:r>
              <a:rPr lang="fr-BE" sz="2300" dirty="0">
                <a:highlight>
                  <a:srgbClr val="FFFFFF"/>
                </a:highlight>
                <a:sym typeface="Wingdings" panose="05000000000000000000" pitchFamily="2" charset="2"/>
              </a:rPr>
              <a:t>La reconnaissance du droit par celui qui prescrit interrompt la prescription (art. 2248 </a:t>
            </a:r>
            <a:r>
              <a:rPr lang="fr-BE" sz="2300" dirty="0" err="1">
                <a:highlight>
                  <a:srgbClr val="FFFFFF"/>
                </a:highlight>
                <a:sym typeface="Wingdings" panose="05000000000000000000" pitchFamily="2" charset="2"/>
              </a:rPr>
              <a:t>C.Civ</a:t>
            </a:r>
            <a:r>
              <a:rPr lang="fr-BE" sz="2300" dirty="0">
                <a:highlight>
                  <a:srgbClr val="FFFFFF"/>
                </a:highlight>
                <a:sym typeface="Wingdings" panose="05000000000000000000" pitchFamily="2" charset="2"/>
              </a:rPr>
              <a:t>)   la reconnaissance peut être tacite mais la volonté de reconnaître le droit du propriétaire par le possesseur doit être certaine (</a:t>
            </a:r>
            <a:r>
              <a:rPr lang="fr-BE" sz="1800" dirty="0">
                <a:highlight>
                  <a:srgbClr val="FFFFFF"/>
                </a:highlight>
              </a:rPr>
              <a:t>Cass. 18 novembre 1996, Pas. 1996, I, p. 1131)</a:t>
            </a:r>
          </a:p>
        </p:txBody>
      </p:sp>
      <p:sp>
        <p:nvSpPr>
          <p:cNvPr id="11" name="Rectangle 10">
            <a:extLst>
              <a:ext uri="{FF2B5EF4-FFF2-40B4-BE49-F238E27FC236}">
                <a16:creationId xmlns:a16="http://schemas.microsoft.com/office/drawing/2014/main" id="{9CE4BE89-35AB-CA06-975A-1DDC75F04F0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B89B242B-6C2E-9E7E-7280-49FA0B2461E5}"/>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3725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675435" y="130857"/>
            <a:ext cx="4230100" cy="5224238"/>
          </a:xfrm>
        </p:spPr>
        <p:txBody>
          <a:bodyPr anchor="b">
            <a:noAutofit/>
          </a:bodyPr>
          <a:lstStyle/>
          <a:p>
            <a:pPr algn="r"/>
            <a:r>
              <a:rPr lang="fr-FR" dirty="0">
                <a:solidFill>
                  <a:schemeClr val="bg1"/>
                </a:solidFill>
                <a:ea typeface="Times New Roman" panose="02020603050405020304" pitchFamily="18" charset="0"/>
              </a:rPr>
              <a:t> </a:t>
            </a:r>
            <a:r>
              <a:rPr lang="fr-BE" dirty="0">
                <a:solidFill>
                  <a:srgbClr val="FFFFFF"/>
                </a:solidFill>
              </a:rPr>
              <a:t>Le Bornage dans le livre 3 : art. 3.61, §§ 2 à 5</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442611" y="402156"/>
            <a:ext cx="4862447" cy="5770984"/>
          </a:xfrm>
        </p:spPr>
        <p:txBody>
          <a:bodyPr anchor="ctr">
            <a:noAutofit/>
          </a:bodyPr>
          <a:lstStyle/>
          <a:p>
            <a:pPr marL="0" indent="0">
              <a:buNone/>
            </a:pPr>
            <a:endParaRPr lang="fr-BE" sz="1800" b="1" u="sng" baseline="30000" dirty="0"/>
          </a:p>
          <a:p>
            <a:r>
              <a:rPr lang="fr-BE" sz="1800" b="1" u="sng" dirty="0">
                <a:highlight>
                  <a:srgbClr val="FFFF00"/>
                </a:highlight>
              </a:rPr>
              <a:t>prescription acquisitive </a:t>
            </a:r>
            <a:r>
              <a:rPr lang="fr-BE" sz="1800" b="1" u="sng" dirty="0"/>
              <a:t>(usucapion)</a:t>
            </a:r>
          </a:p>
          <a:p>
            <a:pPr marL="0" indent="0">
              <a:buNone/>
            </a:pPr>
            <a:endParaRPr lang="fr-BE" sz="1800" b="1" u="sng" dirty="0"/>
          </a:p>
          <a:p>
            <a:pPr marL="0" indent="0">
              <a:buNone/>
            </a:pPr>
            <a:r>
              <a:rPr lang="fr-BE" sz="1800" dirty="0"/>
              <a:t>Constat de la prescription est prévu dans </a:t>
            </a:r>
            <a:r>
              <a:rPr lang="fr-BE" sz="1800" b="1" dirty="0">
                <a:highlight>
                  <a:srgbClr val="FFFF00"/>
                </a:highlight>
              </a:rPr>
              <a:t>art. 3.26, al. 2, 1</a:t>
            </a:r>
            <a:r>
              <a:rPr lang="fr-BE" sz="1800" b="1" baseline="30000" dirty="0">
                <a:highlight>
                  <a:srgbClr val="FFFF00"/>
                </a:highlight>
              </a:rPr>
              <a:t>ère</a:t>
            </a:r>
            <a:r>
              <a:rPr lang="fr-BE" sz="1800" b="1" dirty="0">
                <a:highlight>
                  <a:srgbClr val="FFFF00"/>
                </a:highlight>
              </a:rPr>
              <a:t> phrase </a:t>
            </a:r>
            <a:r>
              <a:rPr lang="fr-BE" sz="1800" b="1" dirty="0" err="1">
                <a:highlight>
                  <a:srgbClr val="FFFF00"/>
                </a:highlight>
              </a:rPr>
              <a:t>C.civ</a:t>
            </a:r>
            <a:r>
              <a:rPr lang="fr-BE" sz="1800" b="1" dirty="0">
                <a:highlight>
                  <a:srgbClr val="FFFF00"/>
                </a:highlight>
              </a:rPr>
              <a:t>.</a:t>
            </a:r>
            <a:r>
              <a:rPr lang="fr-BE" sz="1800" dirty="0"/>
              <a:t> : « </a:t>
            </a:r>
            <a:r>
              <a:rPr lang="fr-FR" sz="1800" i="1" dirty="0"/>
              <a:t>La prescription acquisitive est constatée par </a:t>
            </a:r>
            <a:r>
              <a:rPr lang="fr-FR" sz="1800" b="1" i="1" dirty="0">
                <a:solidFill>
                  <a:srgbClr val="FF0000"/>
                </a:solidFill>
              </a:rPr>
              <a:t>décision de justice</a:t>
            </a:r>
            <a:r>
              <a:rPr lang="fr-FR" sz="1800" i="1" dirty="0"/>
              <a:t>, le possesseur étant </a:t>
            </a:r>
            <a:r>
              <a:rPr lang="fr-FR" sz="1800" b="1" i="1" dirty="0">
                <a:solidFill>
                  <a:srgbClr val="FF0000"/>
                </a:solidFill>
              </a:rPr>
              <a:t>demandeur</a:t>
            </a:r>
            <a:r>
              <a:rPr lang="fr-FR" sz="1800" i="1" dirty="0"/>
              <a:t> </a:t>
            </a:r>
            <a:r>
              <a:rPr lang="fr-FR" sz="1800" b="1" i="1" dirty="0">
                <a:solidFill>
                  <a:srgbClr val="FF0000"/>
                </a:solidFill>
              </a:rPr>
              <a:t>ou</a:t>
            </a:r>
            <a:r>
              <a:rPr lang="fr-FR" sz="1800" i="1" dirty="0"/>
              <a:t> </a:t>
            </a:r>
            <a:r>
              <a:rPr lang="fr-FR" sz="1800" b="1" i="1" dirty="0">
                <a:solidFill>
                  <a:srgbClr val="FF0000"/>
                </a:solidFill>
              </a:rPr>
              <a:t>défendeur</a:t>
            </a:r>
            <a:r>
              <a:rPr lang="fr-FR" sz="1800" i="1" dirty="0"/>
              <a:t>, par un </a:t>
            </a:r>
            <a:r>
              <a:rPr lang="fr-FR" sz="1800" b="1" i="1" dirty="0">
                <a:solidFill>
                  <a:srgbClr val="FF0000"/>
                </a:solidFill>
              </a:rPr>
              <a:t>accord entre le titulaire </a:t>
            </a:r>
            <a:r>
              <a:rPr lang="fr-FR" sz="1800" b="1" i="1" u="sng" dirty="0">
                <a:solidFill>
                  <a:srgbClr val="FF0000"/>
                </a:solidFill>
              </a:rPr>
              <a:t>dépossédé</a:t>
            </a:r>
            <a:r>
              <a:rPr lang="fr-FR" sz="1800" b="1" i="1" dirty="0">
                <a:solidFill>
                  <a:srgbClr val="FF0000"/>
                </a:solidFill>
              </a:rPr>
              <a:t> et le possesseur</a:t>
            </a:r>
            <a:r>
              <a:rPr lang="fr-FR" sz="1800" i="1" dirty="0"/>
              <a:t> ou par une </a:t>
            </a:r>
            <a:r>
              <a:rPr lang="fr-FR" sz="1800" b="1" i="1" dirty="0">
                <a:solidFill>
                  <a:srgbClr val="FF0000"/>
                </a:solidFill>
              </a:rPr>
              <a:t>déclaration unilatérale du titulaire dépossédé </a:t>
            </a:r>
            <a:r>
              <a:rPr lang="fr-FR" sz="1800" b="1" i="1" dirty="0"/>
              <a:t>» </a:t>
            </a:r>
          </a:p>
          <a:p>
            <a:pPr marL="0" indent="0">
              <a:buNone/>
            </a:pPr>
            <a:endParaRPr lang="fr-FR" sz="1800" b="1" i="1" dirty="0"/>
          </a:p>
          <a:p>
            <a:pPr marL="0" indent="0">
              <a:buNone/>
            </a:pPr>
            <a:r>
              <a:rPr lang="fr-FR" sz="1800" dirty="0"/>
              <a:t>Voie judiciaire : le possesseur ne doit pas attendre d’être assigné (même si cela arrivera probablement souvent)</a:t>
            </a:r>
          </a:p>
        </p:txBody>
      </p:sp>
      <p:sp>
        <p:nvSpPr>
          <p:cNvPr id="11" name="Rectangle 10">
            <a:extLst>
              <a:ext uri="{FF2B5EF4-FFF2-40B4-BE49-F238E27FC236}">
                <a16:creationId xmlns:a16="http://schemas.microsoft.com/office/drawing/2014/main" id="{A08687BB-5B58-4B2C-BEED-9619A5146A7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87D1C64-3B76-404C-8338-EE0B22C6AB36}"/>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4" name="Flèche : droite 3">
            <a:extLst>
              <a:ext uri="{FF2B5EF4-FFF2-40B4-BE49-F238E27FC236}">
                <a16:creationId xmlns:a16="http://schemas.microsoft.com/office/drawing/2014/main" id="{56FB7D4E-0F6F-055C-9723-6EA451F83806}"/>
              </a:ext>
            </a:extLst>
          </p:cNvPr>
          <p:cNvSpPr/>
          <p:nvPr/>
        </p:nvSpPr>
        <p:spPr>
          <a:xfrm>
            <a:off x="5853402" y="2742976"/>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5" name="Flèche : droite 4">
            <a:extLst>
              <a:ext uri="{FF2B5EF4-FFF2-40B4-BE49-F238E27FC236}">
                <a16:creationId xmlns:a16="http://schemas.microsoft.com/office/drawing/2014/main" id="{48758D74-C077-D684-8A50-2C8B21265179}"/>
              </a:ext>
            </a:extLst>
          </p:cNvPr>
          <p:cNvSpPr/>
          <p:nvPr/>
        </p:nvSpPr>
        <p:spPr>
          <a:xfrm>
            <a:off x="5865668" y="2017191"/>
            <a:ext cx="576943"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2889333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9D57BC-8D3E-8504-D3C2-0FC3B242CC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649B4F-7778-6E3A-1F14-03E25F91D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7ED1C8-EF4C-E3B9-FE65-030DC1102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5AF40DD-CA83-4FE0-7FB7-6714B4EB1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BB39D83-C12B-CF8C-3CA5-E653B060B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F583539-3C08-C3C3-ADF7-54F73348B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835937-7B9C-B452-E95A-3741F6317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8815987-BE01-7B7F-E4F4-774E01292DF4}"/>
              </a:ext>
            </a:extLst>
          </p:cNvPr>
          <p:cNvSpPr>
            <a:spLocks noGrp="1"/>
          </p:cNvSpPr>
          <p:nvPr>
            <p:ph type="title"/>
          </p:nvPr>
        </p:nvSpPr>
        <p:spPr>
          <a:xfrm>
            <a:off x="675435" y="130857"/>
            <a:ext cx="4230100" cy="5224238"/>
          </a:xfrm>
        </p:spPr>
        <p:txBody>
          <a:bodyPr anchor="b">
            <a:noAutofit/>
          </a:bodyPr>
          <a:lstStyle/>
          <a:p>
            <a:pPr algn="r"/>
            <a:r>
              <a:rPr lang="fr-FR" dirty="0">
                <a:solidFill>
                  <a:schemeClr val="bg1"/>
                </a:solidFill>
                <a:ea typeface="Times New Roman" panose="02020603050405020304" pitchFamily="18" charset="0"/>
              </a:rPr>
              <a:t> </a:t>
            </a: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23D5A091-8A38-5117-CFDA-28EED03EAA04}"/>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amiable : </a:t>
            </a:r>
          </a:p>
          <a:p>
            <a:r>
              <a:rPr lang="fr-FR" sz="2400" dirty="0"/>
              <a:t>  § 3. Chaque propriétaire ou, pour la durée de son droit et moyennant l'intervention du propriétaire, chaque titulaire de droit réel peut obliger le propriétaire de la parcelle contiguë à procéder au bornage entre les parcelles. Le bornage peut être amiable, auquel cas la limite séparative est </a:t>
            </a:r>
            <a:r>
              <a:rPr lang="fr-FR" sz="2400" b="1" dirty="0">
                <a:solidFill>
                  <a:srgbClr val="FF0000"/>
                </a:solidFill>
              </a:rPr>
              <a:t>fixée dans un acte authentique, qui sera transcrit dans les registres du bureau compétent de l'Administration générale de la Documentation patrimoniale</a:t>
            </a:r>
            <a:r>
              <a:rPr lang="fr-FR" sz="2400" dirty="0"/>
              <a:t>, et est matérialisée sur les parcelles par des signes extérieurs.</a:t>
            </a:r>
          </a:p>
        </p:txBody>
      </p:sp>
      <p:sp>
        <p:nvSpPr>
          <p:cNvPr id="11" name="Rectangle 10">
            <a:extLst>
              <a:ext uri="{FF2B5EF4-FFF2-40B4-BE49-F238E27FC236}">
                <a16:creationId xmlns:a16="http://schemas.microsoft.com/office/drawing/2014/main" id="{1062E121-C436-71B9-61AA-5A48C090622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45B0A400-C883-48A8-BCD4-837EA585126F}"/>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57233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B044CD-C3B8-B211-83BD-0B718EF68B0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759A294-51CE-A16D-CBE5-88272FB0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4C33DF-8E35-00FC-2385-383D496E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941D29-56C6-ABBF-D75C-7E07FC4BF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76EAAC-7860-0BD0-5D31-D615669C1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D9F75EC-BA0B-8C12-700D-2E44923D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E85E1A0-1623-A845-6F52-28E858CC3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A4575D9-B8F2-A4CE-CD61-57487B410085}"/>
              </a:ext>
            </a:extLst>
          </p:cNvPr>
          <p:cNvSpPr>
            <a:spLocks noGrp="1"/>
          </p:cNvSpPr>
          <p:nvPr>
            <p:ph type="title"/>
          </p:nvPr>
        </p:nvSpPr>
        <p:spPr>
          <a:xfrm>
            <a:off x="0" y="96197"/>
            <a:ext cx="4230100" cy="5224238"/>
          </a:xfrm>
        </p:spPr>
        <p:txBody>
          <a:bodyPr anchor="b">
            <a:noAutofit/>
          </a:bodyPr>
          <a:lstStyle/>
          <a:p>
            <a:pPr algn="r"/>
            <a:r>
              <a:rPr lang="fr-FR" dirty="0">
                <a:solidFill>
                  <a:schemeClr val="bg1"/>
                </a:solidFill>
                <a:ea typeface="Times New Roman" panose="02020603050405020304" pitchFamily="18" charset="0"/>
              </a:rPr>
              <a:t>  </a:t>
            </a:r>
            <a:r>
              <a:rPr lang="fr-BE" dirty="0">
                <a:solidFill>
                  <a:srgbClr val="FFFFFF"/>
                </a:solidFill>
              </a:rPr>
              <a:t>Bornage amiable</a:t>
            </a:r>
            <a:br>
              <a:rPr lang="fr-BE" sz="4800" dirty="0">
                <a:solidFill>
                  <a:schemeClr val="bg1"/>
                </a:solidFill>
              </a:rPr>
            </a:br>
            <a:endParaRPr lang="fr-BE" sz="4800" dirty="0">
              <a:solidFill>
                <a:schemeClr val="bg1"/>
              </a:solidFill>
            </a:endParaRPr>
          </a:p>
        </p:txBody>
      </p:sp>
      <p:sp>
        <p:nvSpPr>
          <p:cNvPr id="3" name="Espace réservé du contenu 2">
            <a:extLst>
              <a:ext uri="{FF2B5EF4-FFF2-40B4-BE49-F238E27FC236}">
                <a16:creationId xmlns:a16="http://schemas.microsoft.com/office/drawing/2014/main" id="{6B937DDD-B16A-E815-A931-004ADEDB1F72}"/>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amiable : </a:t>
            </a:r>
          </a:p>
          <a:p>
            <a:r>
              <a:rPr lang="fr-FR" sz="2400" dirty="0">
                <a:sym typeface="Wingdings" panose="05000000000000000000" pitchFamily="2" charset="2"/>
              </a:rPr>
              <a:t> peut être demandé par le propriétaire ou par le titulaire d’un droit réel (usufruit, emphytéose, créancier hypothécaire,…) – désormais expressément prévu, admis précédemment</a:t>
            </a:r>
          </a:p>
          <a:p>
            <a:r>
              <a:rPr lang="fr-FR" sz="2400" dirty="0">
                <a:sym typeface="Wingdings" panose="05000000000000000000" pitchFamily="2" charset="2"/>
              </a:rPr>
              <a:t>! Il faut </a:t>
            </a:r>
            <a:r>
              <a:rPr lang="fr-FR" sz="2400" b="1" dirty="0">
                <a:sym typeface="Wingdings" panose="05000000000000000000" pitchFamily="2" charset="2"/>
              </a:rPr>
              <a:t>toujours</a:t>
            </a:r>
            <a:r>
              <a:rPr lang="fr-FR" sz="2400" dirty="0">
                <a:sym typeface="Wingdings" panose="05000000000000000000" pitchFamily="2" charset="2"/>
              </a:rPr>
              <a:t> l’intervention du propriétaire (s’il refuse, il faudra passer par un bornage amiable)</a:t>
            </a:r>
            <a:endParaRPr lang="fr-FR" sz="2400" dirty="0"/>
          </a:p>
        </p:txBody>
      </p:sp>
      <p:sp>
        <p:nvSpPr>
          <p:cNvPr id="11" name="Rectangle 10">
            <a:extLst>
              <a:ext uri="{FF2B5EF4-FFF2-40B4-BE49-F238E27FC236}">
                <a16:creationId xmlns:a16="http://schemas.microsoft.com/office/drawing/2014/main" id="{06BA11A4-D505-D777-4A33-01DE40863221}"/>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5118A9A2-65F5-D3BB-10BE-CB482B6E921E}"/>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543142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066DFB-35F3-3E95-DC51-D83943745E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93E014-0313-3AD5-DAC1-5A88367D9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B348AB-F99B-59CC-8054-9FCAF8060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5EF8BB-6D70-FE3B-405A-4375BC27A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245DD6-1062-F4FD-3D9F-A92FA1C55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181691B-1C68-E522-E624-BF4105CCC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071B838-6545-8E78-0AF5-CA34B18D3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DF12A-F1B3-2020-3B2B-9803656DEEFA}"/>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2270941D-595D-576C-528F-D44849830629}"/>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amiable : </a:t>
            </a:r>
          </a:p>
          <a:p>
            <a:r>
              <a:rPr lang="fr-FR" sz="2400" dirty="0">
                <a:sym typeface="Wingdings" panose="05000000000000000000" pitchFamily="2" charset="2"/>
              </a:rPr>
              <a:t> le PV de Bornage amiable doit faire l’objet d’un acte authentique qui doit être transcrit (vraie nouveauté, la Cour de Cassation avait dit le contraire en 2017)</a:t>
            </a:r>
          </a:p>
          <a:p>
            <a:r>
              <a:rPr lang="fr-FR" sz="2400" dirty="0">
                <a:sym typeface="Wingdings" panose="05000000000000000000" pitchFamily="2" charset="2"/>
              </a:rPr>
              <a:t> Malgré l’abrogation de l’article 38 du Code rural, il est évident que des plans devront toujours être établis </a:t>
            </a:r>
            <a:endParaRPr lang="fr-FR" sz="2400" dirty="0"/>
          </a:p>
        </p:txBody>
      </p:sp>
      <p:sp>
        <p:nvSpPr>
          <p:cNvPr id="11" name="Rectangle 10">
            <a:extLst>
              <a:ext uri="{FF2B5EF4-FFF2-40B4-BE49-F238E27FC236}">
                <a16:creationId xmlns:a16="http://schemas.microsoft.com/office/drawing/2014/main" id="{9DFD876E-66C2-DBBE-AF28-E66537772CD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5F1B3C4D-3D51-D084-EBBE-C50CCB331840}"/>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51724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11A4344-7A09-C847-FE6B-8F0B877EB131}"/>
              </a:ext>
            </a:extLst>
          </p:cNvPr>
          <p:cNvSpPr>
            <a:spLocks noGrp="1"/>
          </p:cNvSpPr>
          <p:nvPr>
            <p:ph type="title"/>
          </p:nvPr>
        </p:nvSpPr>
        <p:spPr/>
        <p:txBody>
          <a:bodyPr/>
          <a:lstStyle/>
          <a:p>
            <a:r>
              <a:rPr lang="fr-FR" dirty="0"/>
              <a:t>Pourquoi borner ?</a:t>
            </a:r>
            <a:endParaRPr lang="fr-BE" dirty="0"/>
          </a:p>
        </p:txBody>
      </p:sp>
      <p:sp>
        <p:nvSpPr>
          <p:cNvPr id="6" name="Espace réservé du contenu 5">
            <a:extLst>
              <a:ext uri="{FF2B5EF4-FFF2-40B4-BE49-F238E27FC236}">
                <a16:creationId xmlns:a16="http://schemas.microsoft.com/office/drawing/2014/main" id="{A6E7AF4E-6F1E-0FC5-BA68-69DC47FCB494}"/>
              </a:ext>
            </a:extLst>
          </p:cNvPr>
          <p:cNvSpPr>
            <a:spLocks noGrp="1"/>
          </p:cNvSpPr>
          <p:nvPr>
            <p:ph idx="1"/>
          </p:nvPr>
        </p:nvSpPr>
        <p:spPr/>
        <p:txBody>
          <a:bodyPr/>
          <a:lstStyle/>
          <a:p>
            <a:r>
              <a:rPr lang="fr-FR" sz="4000" dirty="0"/>
              <a:t>Déterminer la ou les limites matérielles de différentes propriétés.</a:t>
            </a:r>
          </a:p>
          <a:p>
            <a:r>
              <a:rPr lang="fr-FR" sz="4000" dirty="0"/>
              <a:t>Déterminer les éventuels droits relationnels entre elles. </a:t>
            </a:r>
          </a:p>
          <a:p>
            <a:endParaRPr lang="fr-FR" dirty="0"/>
          </a:p>
          <a:p>
            <a:endParaRPr lang="fr-FR" dirty="0"/>
          </a:p>
          <a:p>
            <a:endParaRPr lang="fr-FR" dirty="0"/>
          </a:p>
          <a:p>
            <a:endParaRPr lang="fr-BE" dirty="0"/>
          </a:p>
        </p:txBody>
      </p:sp>
      <p:sp>
        <p:nvSpPr>
          <p:cNvPr id="2" name="Espace réservé de la date 1">
            <a:extLst>
              <a:ext uri="{FF2B5EF4-FFF2-40B4-BE49-F238E27FC236}">
                <a16:creationId xmlns:a16="http://schemas.microsoft.com/office/drawing/2014/main" id="{1FB306E2-4D0E-A3BB-5B87-29AC29E21C2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3697D9C1-CD56-9685-5CBE-D55E262F8FF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6B732167-AFDB-C547-ED61-F62A8C5150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5403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A7FE5-5F19-21A7-B8B1-24697F103741}"/>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4C1BF37-EB3E-A369-0B54-7E080D30B6AB}"/>
              </a:ext>
            </a:extLst>
          </p:cNvPr>
          <p:cNvSpPr>
            <a:spLocks noGrp="1"/>
          </p:cNvSpPr>
          <p:nvPr>
            <p:ph type="title"/>
          </p:nvPr>
        </p:nvSpPr>
        <p:spPr/>
        <p:txBody>
          <a:bodyPr/>
          <a:lstStyle/>
          <a:p>
            <a:r>
              <a:rPr lang="fr-FR" dirty="0"/>
              <a:t>La procédure</a:t>
            </a:r>
            <a:endParaRPr lang="fr-BE" dirty="0"/>
          </a:p>
        </p:txBody>
      </p:sp>
      <p:sp>
        <p:nvSpPr>
          <p:cNvPr id="6" name="Espace réservé du contenu 5">
            <a:extLst>
              <a:ext uri="{FF2B5EF4-FFF2-40B4-BE49-F238E27FC236}">
                <a16:creationId xmlns:a16="http://schemas.microsoft.com/office/drawing/2014/main" id="{700E1C1B-CB5C-5BFE-5DEC-87744AEECCA2}"/>
              </a:ext>
            </a:extLst>
          </p:cNvPr>
          <p:cNvSpPr>
            <a:spLocks noGrp="1"/>
          </p:cNvSpPr>
          <p:nvPr>
            <p:ph idx="1"/>
          </p:nvPr>
        </p:nvSpPr>
        <p:spPr/>
        <p:txBody>
          <a:bodyPr>
            <a:normAutofit fontScale="62500" lnSpcReduction="20000"/>
          </a:bodyPr>
          <a:lstStyle/>
          <a:p>
            <a:r>
              <a:rPr lang="fr-BE" sz="6600" dirty="0"/>
              <a:t>Hormis les formalités inhérentes à la procédure judiciaire, les considérations à apporter dans la détermination des limites sera évidemment la même dans les deux cas.</a:t>
            </a:r>
            <a:endParaRPr lang="fr-FR" dirty="0"/>
          </a:p>
          <a:p>
            <a:endParaRPr lang="fr-FR" dirty="0"/>
          </a:p>
          <a:p>
            <a:endParaRPr lang="fr-BE" dirty="0"/>
          </a:p>
        </p:txBody>
      </p:sp>
      <p:sp>
        <p:nvSpPr>
          <p:cNvPr id="2" name="Espace réservé de la date 1">
            <a:extLst>
              <a:ext uri="{FF2B5EF4-FFF2-40B4-BE49-F238E27FC236}">
                <a16:creationId xmlns:a16="http://schemas.microsoft.com/office/drawing/2014/main" id="{FBC5140A-841B-C5D1-1A20-F16E9CE1DD6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19CB0918-1C6F-287C-0C26-EBAB386FCC7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BAF5E9D-D79F-C635-E60C-EEE2A48957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3607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9DC8-0022-5506-26A8-2578ED36C24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04448AB-88D0-1805-8544-0E748B9B5D96}"/>
              </a:ext>
            </a:extLst>
          </p:cNvPr>
          <p:cNvSpPr>
            <a:spLocks noGrp="1"/>
          </p:cNvSpPr>
          <p:nvPr>
            <p:ph type="title"/>
          </p:nvPr>
        </p:nvSpPr>
        <p:spPr/>
        <p:txBody>
          <a:bodyPr/>
          <a:lstStyle/>
          <a:p>
            <a:r>
              <a:rPr lang="fr-FR" dirty="0"/>
              <a:t>La préparation</a:t>
            </a:r>
            <a:endParaRPr lang="fr-BE" dirty="0"/>
          </a:p>
        </p:txBody>
      </p:sp>
      <p:sp>
        <p:nvSpPr>
          <p:cNvPr id="6" name="Espace réservé du contenu 5">
            <a:extLst>
              <a:ext uri="{FF2B5EF4-FFF2-40B4-BE49-F238E27FC236}">
                <a16:creationId xmlns:a16="http://schemas.microsoft.com/office/drawing/2014/main" id="{BFD048E2-2E4D-5203-7865-F200549E3073}"/>
              </a:ext>
            </a:extLst>
          </p:cNvPr>
          <p:cNvSpPr>
            <a:spLocks noGrp="1"/>
          </p:cNvSpPr>
          <p:nvPr>
            <p:ph idx="1"/>
          </p:nvPr>
        </p:nvSpPr>
        <p:spPr/>
        <p:txBody>
          <a:bodyPr>
            <a:normAutofit/>
          </a:bodyPr>
          <a:lstStyle/>
          <a:p>
            <a:r>
              <a:rPr lang="fr-BE" sz="3600" dirty="0"/>
              <a:t>S’assurer de la qualité des mandants. (Copropriétaires, Usufruitier, titulaire de droit réel…)</a:t>
            </a:r>
          </a:p>
          <a:p>
            <a:r>
              <a:rPr lang="fr-BE" sz="3600" dirty="0"/>
              <a:t>Consulter les actes de propriété.</a:t>
            </a:r>
          </a:p>
          <a:p>
            <a:r>
              <a:rPr lang="fr-BE" sz="3600" dirty="0"/>
              <a:t>Consulter les éventuels plans et documents existants</a:t>
            </a:r>
            <a:r>
              <a:rPr lang="fr-BE" sz="3200" dirty="0"/>
              <a:t>.</a:t>
            </a:r>
          </a:p>
          <a:p>
            <a:endParaRPr lang="fr-FR" dirty="0"/>
          </a:p>
          <a:p>
            <a:endParaRPr lang="fr-BE" dirty="0"/>
          </a:p>
        </p:txBody>
      </p:sp>
      <p:sp>
        <p:nvSpPr>
          <p:cNvPr id="2" name="Espace réservé de la date 1">
            <a:extLst>
              <a:ext uri="{FF2B5EF4-FFF2-40B4-BE49-F238E27FC236}">
                <a16:creationId xmlns:a16="http://schemas.microsoft.com/office/drawing/2014/main" id="{255F8E09-0C6A-3DAD-4566-DE920490E25D}"/>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F0FCD546-3DBB-E006-177A-E1ECF4304F0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A9A912BD-C514-5D64-8960-6CAE4D0D44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87704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17C4340-06EC-4FAF-98A6-9818F44DD2FA}"/>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C42DA9F9-CDA0-4380-B55B-9DFC5639C8E2}"/>
              </a:ext>
            </a:extLst>
          </p:cNvPr>
          <p:cNvSpPr>
            <a:spLocks noGrp="1"/>
          </p:cNvSpPr>
          <p:nvPr>
            <p:ph idx="1"/>
          </p:nvPr>
        </p:nvSpPr>
        <p:spPr>
          <a:xfrm>
            <a:off x="6503158" y="649480"/>
            <a:ext cx="4862447" cy="6448006"/>
          </a:xfrm>
        </p:spPr>
        <p:txBody>
          <a:bodyPr anchor="ctr">
            <a:normAutofit/>
          </a:bodyPr>
          <a:lstStyle/>
          <a:p>
            <a:r>
              <a:rPr lang="fr-BE" sz="2000" dirty="0"/>
              <a:t>Institution très ancienne (traces de bornes dans l’antiquité)</a:t>
            </a:r>
          </a:p>
          <a:p>
            <a:r>
              <a:rPr lang="fr-BE" sz="2000" dirty="0"/>
              <a:t>Grande importance pour les voisins de connaître les limites respectives de leurs fonds, en particulier en cas de constructions ou travaux</a:t>
            </a:r>
          </a:p>
          <a:p>
            <a:r>
              <a:rPr lang="fr-BE" sz="2000" dirty="0"/>
              <a:t>Source importante de discussions (et de contentieux) entre voisins</a:t>
            </a:r>
          </a:p>
          <a:p>
            <a:endParaRPr lang="fr-BE" sz="2000" dirty="0"/>
          </a:p>
          <a:p>
            <a:endParaRPr lang="fr-BE" sz="2000" dirty="0"/>
          </a:p>
          <a:p>
            <a:endParaRPr lang="fr-BE" sz="2000" dirty="0"/>
          </a:p>
          <a:p>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FFD14068-1299-4F0F-98E0-B3C55953D831}"/>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45D06768-1036-4FF1-BBAA-670A6EB65114}"/>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720394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ED89-474A-5FEE-FFBB-25EAA80AAFA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68FB30E-DD41-5CF4-EA70-5A2AC9721B83}"/>
              </a:ext>
            </a:extLst>
          </p:cNvPr>
          <p:cNvSpPr>
            <a:spLocks noGrp="1"/>
          </p:cNvSpPr>
          <p:nvPr>
            <p:ph type="title"/>
          </p:nvPr>
        </p:nvSpPr>
        <p:spPr/>
        <p:txBody>
          <a:bodyPr>
            <a:normAutofit/>
          </a:bodyPr>
          <a:lstStyle/>
          <a:p>
            <a:r>
              <a:rPr lang="fr-FR" sz="4800" dirty="0">
                <a:solidFill>
                  <a:srgbClr val="FF0000"/>
                </a:solidFill>
              </a:rPr>
              <a:t>Attention</a:t>
            </a:r>
            <a:endParaRPr lang="fr-BE" sz="4800" dirty="0">
              <a:solidFill>
                <a:srgbClr val="FF0000"/>
              </a:solidFill>
            </a:endParaRPr>
          </a:p>
        </p:txBody>
      </p:sp>
      <p:sp>
        <p:nvSpPr>
          <p:cNvPr id="6" name="Espace réservé du contenu 5">
            <a:extLst>
              <a:ext uri="{FF2B5EF4-FFF2-40B4-BE49-F238E27FC236}">
                <a16:creationId xmlns:a16="http://schemas.microsoft.com/office/drawing/2014/main" id="{57721F0F-820E-8498-2FF3-85ADEC89E127}"/>
              </a:ext>
            </a:extLst>
          </p:cNvPr>
          <p:cNvSpPr>
            <a:spLocks noGrp="1"/>
          </p:cNvSpPr>
          <p:nvPr>
            <p:ph idx="1"/>
          </p:nvPr>
        </p:nvSpPr>
        <p:spPr/>
        <p:txBody>
          <a:bodyPr>
            <a:normAutofit/>
          </a:bodyPr>
          <a:lstStyle/>
          <a:p>
            <a:r>
              <a:rPr lang="fr-BE" sz="4400" dirty="0"/>
              <a:t>Contrôler que depuis la création des documents consultés aucun élément juridique ne soit intervenu.</a:t>
            </a:r>
            <a:endParaRPr lang="fr-FR" sz="4400" dirty="0"/>
          </a:p>
          <a:p>
            <a:endParaRPr lang="fr-BE" dirty="0"/>
          </a:p>
        </p:txBody>
      </p:sp>
      <p:sp>
        <p:nvSpPr>
          <p:cNvPr id="2" name="Espace réservé de la date 1">
            <a:extLst>
              <a:ext uri="{FF2B5EF4-FFF2-40B4-BE49-F238E27FC236}">
                <a16:creationId xmlns:a16="http://schemas.microsoft.com/office/drawing/2014/main" id="{7A95237B-BF52-496D-87F8-AAFDCA948B7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C6C958-2467-4373-9943-DF75FC157312}"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817FD768-37DE-7EA0-8489-AA434BA6567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70E34F6E-0022-FCFB-6F80-50C5366C671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011721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7" descr="Une image contenant herbe, plein air, plante, nature&#10;&#10;Le contenu généré par l’IA peut être incorrect.">
            <a:extLst>
              <a:ext uri="{FF2B5EF4-FFF2-40B4-BE49-F238E27FC236}">
                <a16:creationId xmlns:a16="http://schemas.microsoft.com/office/drawing/2014/main" id="{D21EA75E-8878-2E4A-F01C-DF7F05280B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7658620" y="2478465"/>
            <a:ext cx="4590737" cy="3073137"/>
          </a:xfrm>
          <a:prstGeom prst="rect">
            <a:avLst/>
          </a:prstGeom>
        </p:spPr>
      </p:pic>
      <p:sp>
        <p:nvSpPr>
          <p:cNvPr id="5" name="Titre 4">
            <a:extLst>
              <a:ext uri="{FF2B5EF4-FFF2-40B4-BE49-F238E27FC236}">
                <a16:creationId xmlns:a16="http://schemas.microsoft.com/office/drawing/2014/main" id="{04127415-CD91-22DF-9A2B-43AB998DF2E0}"/>
              </a:ext>
            </a:extLst>
          </p:cNvPr>
          <p:cNvSpPr>
            <a:spLocks noGrp="1"/>
          </p:cNvSpPr>
          <p:nvPr>
            <p:ph type="title"/>
          </p:nvPr>
        </p:nvSpPr>
        <p:spPr/>
        <p:txBody>
          <a:bodyPr/>
          <a:lstStyle/>
          <a:p>
            <a:r>
              <a:rPr lang="fr-FR" dirty="0"/>
              <a:t>Mesurage</a:t>
            </a:r>
            <a:endParaRPr lang="fr-BE" dirty="0"/>
          </a:p>
        </p:txBody>
      </p:sp>
      <p:sp>
        <p:nvSpPr>
          <p:cNvPr id="6" name="Espace réservé du contenu 5">
            <a:extLst>
              <a:ext uri="{FF2B5EF4-FFF2-40B4-BE49-F238E27FC236}">
                <a16:creationId xmlns:a16="http://schemas.microsoft.com/office/drawing/2014/main" id="{09752F55-D474-8E8F-7127-7EC042DF1787}"/>
              </a:ext>
            </a:extLst>
          </p:cNvPr>
          <p:cNvSpPr>
            <a:spLocks noGrp="1"/>
          </p:cNvSpPr>
          <p:nvPr>
            <p:ph idx="1"/>
          </p:nvPr>
        </p:nvSpPr>
        <p:spPr/>
        <p:txBody>
          <a:bodyPr>
            <a:normAutofit/>
          </a:bodyPr>
          <a:lstStyle/>
          <a:p>
            <a:r>
              <a:rPr lang="fr-FR" sz="3200" dirty="0"/>
              <a:t>Déterminer la situation </a:t>
            </a:r>
            <a:br>
              <a:rPr lang="fr-FR" sz="3200" dirty="0"/>
            </a:br>
            <a:r>
              <a:rPr lang="fr-FR" sz="3200" dirty="0"/>
              <a:t>existante sur le terrain.</a:t>
            </a:r>
          </a:p>
          <a:p>
            <a:r>
              <a:rPr lang="fr-FR" sz="3200" dirty="0"/>
              <a:t>Pas toujours aisé. </a:t>
            </a:r>
            <a:br>
              <a:rPr lang="fr-FR" sz="3200" dirty="0"/>
            </a:br>
            <a:r>
              <a:rPr lang="fr-FR" sz="3200" dirty="0"/>
              <a:t>Quel élément?</a:t>
            </a:r>
            <a:br>
              <a:rPr lang="fr-FR" sz="3200" dirty="0"/>
            </a:br>
            <a:r>
              <a:rPr lang="fr-FR" sz="3200" dirty="0"/>
              <a:t>Les coins de parcelle pas </a:t>
            </a:r>
            <a:br>
              <a:rPr lang="fr-FR" sz="3200" dirty="0"/>
            </a:br>
            <a:r>
              <a:rPr lang="fr-FR" sz="3200" dirty="0"/>
              <a:t>toujours dégagés.</a:t>
            </a:r>
            <a:endParaRPr lang="fr-BE" sz="3200" dirty="0"/>
          </a:p>
        </p:txBody>
      </p:sp>
      <p:sp>
        <p:nvSpPr>
          <p:cNvPr id="2" name="Espace réservé de la date 1">
            <a:extLst>
              <a:ext uri="{FF2B5EF4-FFF2-40B4-BE49-F238E27FC236}">
                <a16:creationId xmlns:a16="http://schemas.microsoft.com/office/drawing/2014/main" id="{99783CEA-916D-CF38-A8FA-0FA8B75E124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EA3D1478-F662-A54F-21D3-9B124422BEF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C36FA83B-B952-3338-E47D-8A366CC3368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54311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FE20C-F539-5372-1809-6B4EEF2FA899}"/>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5EC1F67-49B3-3F21-55BF-4F231CEEDDA6}"/>
              </a:ext>
            </a:extLst>
          </p:cNvPr>
          <p:cNvSpPr>
            <a:spLocks noGrp="1"/>
          </p:cNvSpPr>
          <p:nvPr>
            <p:ph type="title"/>
          </p:nvPr>
        </p:nvSpPr>
        <p:spPr/>
        <p:txBody>
          <a:bodyPr/>
          <a:lstStyle/>
          <a:p>
            <a:r>
              <a:rPr lang="fr-FR" dirty="0"/>
              <a:t>Gradation des considérations.</a:t>
            </a:r>
            <a:endParaRPr lang="fr-BE" dirty="0"/>
          </a:p>
        </p:txBody>
      </p:sp>
      <p:sp>
        <p:nvSpPr>
          <p:cNvPr id="6" name="Espace réservé du contenu 5">
            <a:extLst>
              <a:ext uri="{FF2B5EF4-FFF2-40B4-BE49-F238E27FC236}">
                <a16:creationId xmlns:a16="http://schemas.microsoft.com/office/drawing/2014/main" id="{6E126E42-752F-4947-43A3-4579B36643C5}"/>
              </a:ext>
            </a:extLst>
          </p:cNvPr>
          <p:cNvSpPr>
            <a:spLocks noGrp="1"/>
          </p:cNvSpPr>
          <p:nvPr>
            <p:ph idx="1"/>
          </p:nvPr>
        </p:nvSpPr>
        <p:spPr/>
        <p:txBody>
          <a:bodyPr>
            <a:normAutofit/>
          </a:bodyPr>
          <a:lstStyle/>
          <a:p>
            <a:r>
              <a:rPr lang="fr-FR" sz="3200" dirty="0"/>
              <a:t>Prescription acquisitive.</a:t>
            </a:r>
          </a:p>
          <a:p>
            <a:r>
              <a:rPr lang="fr-FR" sz="3200" dirty="0"/>
              <a:t>Acte authentique.</a:t>
            </a:r>
          </a:p>
          <a:p>
            <a:r>
              <a:rPr lang="fr-FR" sz="3200" dirty="0"/>
              <a:t>A défaut de bornage, titres de propriété.</a:t>
            </a:r>
          </a:p>
          <a:p>
            <a:r>
              <a:rPr lang="fr-FR" sz="3200" dirty="0"/>
              <a:t>Etat de possession.</a:t>
            </a:r>
          </a:p>
          <a:p>
            <a:r>
              <a:rPr lang="fr-FR" sz="3200" dirty="0"/>
              <a:t>Documents cadastraux.</a:t>
            </a:r>
            <a:endParaRPr lang="fr-BE" sz="3200" dirty="0"/>
          </a:p>
        </p:txBody>
      </p:sp>
      <p:sp>
        <p:nvSpPr>
          <p:cNvPr id="2" name="Espace réservé de la date 1">
            <a:extLst>
              <a:ext uri="{FF2B5EF4-FFF2-40B4-BE49-F238E27FC236}">
                <a16:creationId xmlns:a16="http://schemas.microsoft.com/office/drawing/2014/main" id="{0CD08DBE-D570-D66A-1710-8BD942E74BB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A03DB371-63E2-8381-2FE2-88CC825D204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86A24421-65EC-3A86-C36B-09AAE3EA20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22347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2B48F-26F3-580F-BBA6-E9C751DFF12B}"/>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F14B7994-B2FE-F6D3-FF14-0B03687CC3BC}"/>
              </a:ext>
            </a:extLst>
          </p:cNvPr>
          <p:cNvSpPr>
            <a:spLocks noGrp="1"/>
          </p:cNvSpPr>
          <p:nvPr>
            <p:ph type="title"/>
          </p:nvPr>
        </p:nvSpPr>
        <p:spPr/>
        <p:txBody>
          <a:bodyPr/>
          <a:lstStyle/>
          <a:p>
            <a:r>
              <a:rPr lang="fr-FR" dirty="0"/>
              <a:t>Empiètement. Art 3.62</a:t>
            </a:r>
            <a:endParaRPr lang="fr-BE" dirty="0"/>
          </a:p>
        </p:txBody>
      </p:sp>
      <p:sp>
        <p:nvSpPr>
          <p:cNvPr id="6" name="Espace réservé du contenu 5">
            <a:extLst>
              <a:ext uri="{FF2B5EF4-FFF2-40B4-BE49-F238E27FC236}">
                <a16:creationId xmlns:a16="http://schemas.microsoft.com/office/drawing/2014/main" id="{FF06726A-2532-E96B-5D96-920A6B7936D6}"/>
              </a:ext>
            </a:extLst>
          </p:cNvPr>
          <p:cNvSpPr>
            <a:spLocks noGrp="1"/>
          </p:cNvSpPr>
          <p:nvPr>
            <p:ph idx="1"/>
          </p:nvPr>
        </p:nvSpPr>
        <p:spPr/>
        <p:txBody>
          <a:bodyPr>
            <a:normAutofit/>
          </a:bodyPr>
          <a:lstStyle/>
          <a:p>
            <a:r>
              <a:rPr lang="fr-FR" sz="3200" dirty="0"/>
              <a:t>Ouvrage réalisé en partie sur, en-dessous ou au-dessus du fonds voisin.</a:t>
            </a:r>
          </a:p>
          <a:p>
            <a:r>
              <a:rPr lang="fr-FR" sz="3200" dirty="0"/>
              <a:t>Isolation par l’extérieur.</a:t>
            </a:r>
          </a:p>
          <a:p>
            <a:pPr marL="0" indent="0">
              <a:buNone/>
            </a:pPr>
            <a:endParaRPr lang="fr-BE" sz="3200" dirty="0"/>
          </a:p>
        </p:txBody>
      </p:sp>
      <p:sp>
        <p:nvSpPr>
          <p:cNvPr id="2" name="Espace réservé de la date 1">
            <a:extLst>
              <a:ext uri="{FF2B5EF4-FFF2-40B4-BE49-F238E27FC236}">
                <a16:creationId xmlns:a16="http://schemas.microsoft.com/office/drawing/2014/main" id="{703BDA75-06EF-5E31-1619-4B2E7531784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C87C4EB9-5DD9-9800-9C42-277E8237A90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50EBC4E5-A04D-7849-4BF3-2B6BFC2F2A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77409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5B4AC-A3C9-D699-80D2-A6BE7697A74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4B411413-1011-5312-9DD1-62173B21575B}"/>
              </a:ext>
            </a:extLst>
          </p:cNvPr>
          <p:cNvSpPr>
            <a:spLocks noGrp="1"/>
          </p:cNvSpPr>
          <p:nvPr>
            <p:ph type="title"/>
          </p:nvPr>
        </p:nvSpPr>
        <p:spPr/>
        <p:txBody>
          <a:bodyPr/>
          <a:lstStyle/>
          <a:p>
            <a:r>
              <a:rPr lang="fr-FR" dirty="0"/>
              <a:t> </a:t>
            </a:r>
            <a:r>
              <a:rPr lang="fr-FR" sz="5400" dirty="0"/>
              <a:t>Le procès-verbal</a:t>
            </a:r>
            <a:endParaRPr lang="fr-BE" sz="5400" dirty="0"/>
          </a:p>
        </p:txBody>
      </p:sp>
      <p:sp>
        <p:nvSpPr>
          <p:cNvPr id="6" name="Espace réservé du contenu 5">
            <a:extLst>
              <a:ext uri="{FF2B5EF4-FFF2-40B4-BE49-F238E27FC236}">
                <a16:creationId xmlns:a16="http://schemas.microsoft.com/office/drawing/2014/main" id="{01B3AD16-04BF-F5DF-B49B-00C4E0B1A728}"/>
              </a:ext>
            </a:extLst>
          </p:cNvPr>
          <p:cNvSpPr>
            <a:spLocks noGrp="1"/>
          </p:cNvSpPr>
          <p:nvPr>
            <p:ph idx="1"/>
          </p:nvPr>
        </p:nvSpPr>
        <p:spPr/>
        <p:txBody>
          <a:bodyPr>
            <a:normAutofit/>
          </a:bodyPr>
          <a:lstStyle/>
          <a:p>
            <a:r>
              <a:rPr lang="fr-FR" sz="4000" dirty="0"/>
              <a:t>Elément essentiel du bornage.</a:t>
            </a:r>
          </a:p>
          <a:p>
            <a:r>
              <a:rPr lang="fr-FR" sz="4000" dirty="0"/>
              <a:t>Complété par le plan, c’est lui qui va décrire les conditions du bornage.</a:t>
            </a:r>
            <a:endParaRPr lang="fr-BE" sz="4000" dirty="0"/>
          </a:p>
        </p:txBody>
      </p:sp>
      <p:sp>
        <p:nvSpPr>
          <p:cNvPr id="2" name="Espace réservé de la date 1">
            <a:extLst>
              <a:ext uri="{FF2B5EF4-FFF2-40B4-BE49-F238E27FC236}">
                <a16:creationId xmlns:a16="http://schemas.microsoft.com/office/drawing/2014/main" id="{C7480D2F-8345-26FF-BDCA-254FA61C234B}"/>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23A9EF0A-C5DF-FD5D-E865-88BE6D407DE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105464FC-ACBD-E350-3AFF-0F8CC33962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3313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E081A-0DE9-99E1-CEF0-64ABCFC8F57D}"/>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16EA60C4-E859-97BA-4444-18E1E6D8A12D}"/>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54B6AA46-0254-7FFE-CB1B-D5B9A9A690B3}"/>
              </a:ext>
            </a:extLst>
          </p:cNvPr>
          <p:cNvSpPr>
            <a:spLocks noGrp="1"/>
          </p:cNvSpPr>
          <p:nvPr>
            <p:ph idx="1"/>
          </p:nvPr>
        </p:nvSpPr>
        <p:spPr/>
        <p:txBody>
          <a:bodyPr>
            <a:normAutofit/>
          </a:bodyPr>
          <a:lstStyle/>
          <a:p>
            <a:r>
              <a:rPr lang="fr-FR" sz="4000" dirty="0"/>
              <a:t>DATE.</a:t>
            </a:r>
            <a:endParaRPr lang="fr-BE" sz="4000" dirty="0"/>
          </a:p>
        </p:txBody>
      </p:sp>
      <p:sp>
        <p:nvSpPr>
          <p:cNvPr id="2" name="Espace réservé de la date 1">
            <a:extLst>
              <a:ext uri="{FF2B5EF4-FFF2-40B4-BE49-F238E27FC236}">
                <a16:creationId xmlns:a16="http://schemas.microsoft.com/office/drawing/2014/main" id="{25AAB8D4-8021-E4C5-B863-E14E24FB921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86BA1947-4588-E768-3EFC-590219BB5423}"/>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24606C07-9C9E-0007-DB23-F52C62AC32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8387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2C42E-9C59-E90B-3207-3F0723FA60D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E362EFF-0FD7-B241-3787-7F08358B1A81}"/>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A32A109C-A32F-E018-048E-FA54009EBFE5}"/>
              </a:ext>
            </a:extLst>
          </p:cNvPr>
          <p:cNvSpPr>
            <a:spLocks noGrp="1"/>
          </p:cNvSpPr>
          <p:nvPr>
            <p:ph idx="1"/>
          </p:nvPr>
        </p:nvSpPr>
        <p:spPr/>
        <p:txBody>
          <a:bodyPr>
            <a:normAutofit/>
          </a:bodyPr>
          <a:lstStyle/>
          <a:p>
            <a:r>
              <a:rPr lang="fr-FR" sz="4000" dirty="0"/>
              <a:t>DATE.</a:t>
            </a:r>
          </a:p>
          <a:p>
            <a:r>
              <a:rPr lang="fr-FR" sz="4000" dirty="0"/>
              <a:t>Le ou les Géomètres instrumentant.</a:t>
            </a:r>
            <a:endParaRPr lang="fr-BE" sz="4000" dirty="0"/>
          </a:p>
        </p:txBody>
      </p:sp>
      <p:sp>
        <p:nvSpPr>
          <p:cNvPr id="2" name="Espace réservé de la date 1">
            <a:extLst>
              <a:ext uri="{FF2B5EF4-FFF2-40B4-BE49-F238E27FC236}">
                <a16:creationId xmlns:a16="http://schemas.microsoft.com/office/drawing/2014/main" id="{F22664EF-C33B-DEA7-B94C-03B2FE9D6EC4}"/>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93719343-A98D-3E8E-BF96-39A53FBBEB2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C309AE4-450D-4A5D-A7C1-6575C66D4F1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002328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54CA6-CA19-A1CC-3E19-5C6F0FEE18B0}"/>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EA4443BE-F1A4-04A1-C95C-C800FBA6AB73}"/>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D97A8278-6B30-EE40-E039-F997A6893643}"/>
              </a:ext>
            </a:extLst>
          </p:cNvPr>
          <p:cNvSpPr>
            <a:spLocks noGrp="1"/>
          </p:cNvSpPr>
          <p:nvPr>
            <p:ph idx="1"/>
          </p:nvPr>
        </p:nvSpPr>
        <p:spPr/>
        <p:txBody>
          <a:bodyPr>
            <a:normAutofit fontScale="25000" lnSpcReduction="20000"/>
          </a:bodyPr>
          <a:lstStyle/>
          <a:p>
            <a:r>
              <a:rPr lang="fr-BE" sz="4000" dirty="0"/>
              <a:t>Ville de </a:t>
            </a:r>
            <a:r>
              <a:rPr lang="fr-BE" sz="4000" dirty="0" err="1"/>
              <a:t>xxxxxx</a:t>
            </a:r>
            <a:endParaRPr lang="fr-BE" sz="4000" dirty="0"/>
          </a:p>
          <a:p>
            <a:r>
              <a:rPr lang="fr-BE" sz="4000" dirty="0"/>
              <a:t>1ère Division.</a:t>
            </a:r>
          </a:p>
          <a:p>
            <a:r>
              <a:rPr lang="fr-BE" sz="4000" b="1" dirty="0"/>
              <a:t>Section I</a:t>
            </a:r>
          </a:p>
          <a:p>
            <a:r>
              <a:rPr lang="fr-BE" sz="4000" dirty="0"/>
              <a:t>Procès-verbal d’abornement</a:t>
            </a:r>
          </a:p>
          <a:p>
            <a:r>
              <a:rPr lang="fr-BE" sz="4000" dirty="0"/>
              <a:t> </a:t>
            </a:r>
          </a:p>
          <a:p>
            <a:r>
              <a:rPr lang="fr-BE" sz="4000" dirty="0"/>
              <a:t>L’an deux mil vingt et un le vingt-cinq mai.</a:t>
            </a:r>
          </a:p>
          <a:p>
            <a:r>
              <a:rPr lang="fr-BE" sz="4000" dirty="0"/>
              <a:t> </a:t>
            </a:r>
          </a:p>
          <a:p>
            <a:r>
              <a:rPr lang="fr-BE" sz="4000" dirty="0"/>
              <a:t>Nous soussignés,</a:t>
            </a:r>
          </a:p>
          <a:p>
            <a:r>
              <a:rPr lang="fr-BE" sz="4000" dirty="0"/>
              <a:t> </a:t>
            </a:r>
          </a:p>
          <a:p>
            <a:pPr lvl="0"/>
            <a:r>
              <a:rPr lang="fr-BE" sz="4000" dirty="0" err="1"/>
              <a:t>Xxxxxxxxxxxx</a:t>
            </a:r>
            <a:r>
              <a:rPr lang="fr-BE" sz="4000" dirty="0"/>
              <a:t> Géomètre Expert, légalement admis et assermenté en cette qualité près du Tribunal de Première Instance séant à Arlon et immatriculé aux conseils fédéraux sous le N° Geo060954. </a:t>
            </a:r>
          </a:p>
          <a:p>
            <a:r>
              <a:rPr lang="fr-FR" sz="4000" dirty="0"/>
              <a:t> </a:t>
            </a:r>
            <a:endParaRPr lang="fr-BE" sz="4000" dirty="0"/>
          </a:p>
          <a:p>
            <a:pPr lvl="0"/>
            <a:r>
              <a:rPr lang="fr-BE" sz="4000" dirty="0"/>
              <a:t>Roger MEURISSE </a:t>
            </a:r>
            <a:r>
              <a:rPr lang="fr-FR" sz="4000" dirty="0"/>
              <a:t>Expert Judiciaire (EXP2060238) </a:t>
            </a:r>
            <a:r>
              <a:rPr lang="fr-BE" sz="4000" dirty="0"/>
              <a:t>Géomètre Expert, légalement admis et assermenté en cette qualité près du Tribunal de Première Instance séant à Namur et immatriculé aux conseils fédéraux sous le N° Geo040456. </a:t>
            </a:r>
          </a:p>
          <a:p>
            <a:endParaRPr lang="fr-BE" sz="4000" dirty="0"/>
          </a:p>
        </p:txBody>
      </p:sp>
      <p:sp>
        <p:nvSpPr>
          <p:cNvPr id="2" name="Espace réservé de la date 1">
            <a:extLst>
              <a:ext uri="{FF2B5EF4-FFF2-40B4-BE49-F238E27FC236}">
                <a16:creationId xmlns:a16="http://schemas.microsoft.com/office/drawing/2014/main" id="{775ED418-F8D3-D336-7B0F-A6D61D45E7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C2EA5017-15FF-8E3B-6540-30F882BF31E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755C072C-B017-8439-5A52-93B4D547E2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207374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C249-E756-BD3E-1ADF-027947A618F0}"/>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5887120-8B96-E5C0-D4B1-BA72FE525B08}"/>
              </a:ext>
            </a:extLst>
          </p:cNvPr>
          <p:cNvSpPr>
            <a:spLocks noGrp="1"/>
          </p:cNvSpPr>
          <p:nvPr>
            <p:ph type="title"/>
          </p:nvPr>
        </p:nvSpPr>
        <p:spPr/>
        <p:txBody>
          <a:bodyPr/>
          <a:lstStyle/>
          <a:p>
            <a:r>
              <a:rPr lang="fr-FR" dirty="0"/>
              <a:t> </a:t>
            </a:r>
            <a:r>
              <a:rPr lang="fr-FR" sz="5400" dirty="0"/>
              <a:t>Le procès-verbal</a:t>
            </a:r>
            <a:endParaRPr lang="fr-BE" sz="5400" dirty="0"/>
          </a:p>
        </p:txBody>
      </p:sp>
      <p:sp>
        <p:nvSpPr>
          <p:cNvPr id="6" name="Espace réservé du contenu 5">
            <a:extLst>
              <a:ext uri="{FF2B5EF4-FFF2-40B4-BE49-F238E27FC236}">
                <a16:creationId xmlns:a16="http://schemas.microsoft.com/office/drawing/2014/main" id="{6578CC9F-5BB1-2E48-BC4A-E76EEF9094FB}"/>
              </a:ext>
            </a:extLst>
          </p:cNvPr>
          <p:cNvSpPr>
            <a:spLocks noGrp="1"/>
          </p:cNvSpPr>
          <p:nvPr>
            <p:ph idx="1"/>
          </p:nvPr>
        </p:nvSpPr>
        <p:spPr/>
        <p:txBody>
          <a:bodyPr>
            <a:normAutofit/>
          </a:bodyPr>
          <a:lstStyle/>
          <a:p>
            <a:r>
              <a:rPr lang="fr-BE" sz="4000" b="1" dirty="0"/>
              <a:t>NOUS.</a:t>
            </a:r>
            <a:r>
              <a:rPr lang="fr-BE" sz="4000" dirty="0"/>
              <a:t>  Utilisé pour </a:t>
            </a:r>
            <a:r>
              <a:rPr lang="fr-BE" sz="4000" b="1" i="1" dirty="0"/>
              <a:t>je</a:t>
            </a:r>
            <a:r>
              <a:rPr lang="fr-BE" sz="4000" dirty="0"/>
              <a:t> (pluriel de modestie). Dans ce cas, le verbe dont il est sujet se met au pluriel ; mais les adjectifs, les participants ou les noms, apposés ou attributs, restent au singulier.</a:t>
            </a:r>
          </a:p>
        </p:txBody>
      </p:sp>
      <p:sp>
        <p:nvSpPr>
          <p:cNvPr id="2" name="Espace réservé de la date 1">
            <a:extLst>
              <a:ext uri="{FF2B5EF4-FFF2-40B4-BE49-F238E27FC236}">
                <a16:creationId xmlns:a16="http://schemas.microsoft.com/office/drawing/2014/main" id="{551269ED-F116-10FE-A103-269A1447152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FF3438D2-F03C-1723-9477-31DF3E5217D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5F9B0BE5-0AF7-31B7-9E56-1E659799D8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27663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91629-F93E-08A4-20B8-0A0E2B47D24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6069308-E7DF-003F-1233-792CC1498FE3}"/>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D691D3DE-99B2-5051-D840-A5DB35C557B2}"/>
              </a:ext>
            </a:extLst>
          </p:cNvPr>
          <p:cNvSpPr>
            <a:spLocks noGrp="1"/>
          </p:cNvSpPr>
          <p:nvPr>
            <p:ph idx="1"/>
          </p:nvPr>
        </p:nvSpPr>
        <p:spPr/>
        <p:txBody>
          <a:bodyPr>
            <a:normAutofit/>
          </a:bodyPr>
          <a:lstStyle/>
          <a:p>
            <a:r>
              <a:rPr lang="fr-FR" sz="4000" dirty="0"/>
              <a:t>DATE.</a:t>
            </a:r>
          </a:p>
          <a:p>
            <a:r>
              <a:rPr lang="fr-FR" sz="4000" dirty="0"/>
              <a:t>Le ou les Géomètres instrumentant.</a:t>
            </a:r>
          </a:p>
          <a:p>
            <a:r>
              <a:rPr lang="fr-FR" sz="4000" dirty="0"/>
              <a:t>Les mandants. Avec leur qualité.</a:t>
            </a:r>
            <a:endParaRPr lang="fr-BE" sz="4000" dirty="0"/>
          </a:p>
        </p:txBody>
      </p:sp>
      <p:sp>
        <p:nvSpPr>
          <p:cNvPr id="2" name="Espace réservé de la date 1">
            <a:extLst>
              <a:ext uri="{FF2B5EF4-FFF2-40B4-BE49-F238E27FC236}">
                <a16:creationId xmlns:a16="http://schemas.microsoft.com/office/drawing/2014/main" id="{FA9C0F7C-86CF-AA54-3A08-61040FDE8DE7}"/>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52E653C2-74B0-66CF-E37A-452425BAEC1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4B2519C7-B643-BD00-D680-0A877883280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13791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282410-2AEF-45FF-6EF8-B2BDCC456D6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BF0F4F-53DE-2D59-0E71-F4B6954EC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3BC77BE-388C-10CE-2F7F-414C040E1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81C718-3312-5057-1196-56FA3735A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59C13B-2554-9AA4-E198-9A96C67B8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7006BA-D9C5-025C-2AC9-9A2054068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57F9BC8-1F8F-BCF2-FF40-FBFC03A6B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C471FA9-17F7-9615-0809-825F1C4CF889}"/>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E793E44A-2C95-3F48-68B2-128A9D6B8A48}"/>
              </a:ext>
            </a:extLst>
          </p:cNvPr>
          <p:cNvSpPr>
            <a:spLocks noGrp="1"/>
          </p:cNvSpPr>
          <p:nvPr>
            <p:ph idx="1"/>
          </p:nvPr>
        </p:nvSpPr>
        <p:spPr>
          <a:xfrm>
            <a:off x="6555501" y="737537"/>
            <a:ext cx="4862447" cy="6448006"/>
          </a:xfrm>
        </p:spPr>
        <p:txBody>
          <a:bodyPr anchor="ctr">
            <a:normAutofit fontScale="70000" lnSpcReduction="20000"/>
          </a:bodyPr>
          <a:lstStyle/>
          <a:p>
            <a:pPr marL="0" indent="0">
              <a:buNone/>
            </a:pPr>
            <a:r>
              <a:rPr lang="fr-BE" sz="2000" dirty="0"/>
              <a:t> </a:t>
            </a:r>
          </a:p>
          <a:p>
            <a:pPr marL="0" indent="0">
              <a:buNone/>
            </a:pPr>
            <a:endParaRPr lang="fr-BE" sz="2000" dirty="0"/>
          </a:p>
          <a:p>
            <a:pPr marL="0" indent="0">
              <a:buNone/>
            </a:pPr>
            <a:endParaRPr lang="fr-BE" sz="2000" dirty="0"/>
          </a:p>
          <a:p>
            <a:pPr marL="0" indent="0">
              <a:buNone/>
            </a:pPr>
            <a:endParaRPr lang="fr-BE" sz="2000" dirty="0"/>
          </a:p>
          <a:p>
            <a:pPr marL="0" indent="0">
              <a:buNone/>
            </a:pPr>
            <a:r>
              <a:rPr lang="fr-BE" sz="4800" dirty="0"/>
              <a:t>Définition :</a:t>
            </a:r>
          </a:p>
          <a:p>
            <a:pPr marL="0" indent="0">
              <a:buNone/>
            </a:pPr>
            <a:r>
              <a:rPr lang="fr-BE" dirty="0"/>
              <a:t>Pas de définition légale du bornage, ni dans le code civil ancien, ni  dans le nouveau livre 3 </a:t>
            </a:r>
          </a:p>
          <a:p>
            <a:pPr marL="0" indent="0">
              <a:buNone/>
            </a:pPr>
            <a:endParaRPr lang="fr-BE" sz="2000" dirty="0"/>
          </a:p>
          <a:p>
            <a:pPr marL="0" indent="0">
              <a:buNone/>
            </a:pPr>
            <a:endParaRPr lang="fr-BE" sz="2000" dirty="0"/>
          </a:p>
          <a:p>
            <a:r>
              <a:rPr lang="fr-BE" sz="2600" b="1" dirty="0"/>
              <a:t>Notre définition</a:t>
            </a:r>
            <a:r>
              <a:rPr lang="fr-BE" sz="4800" b="1" dirty="0"/>
              <a:t> </a:t>
            </a:r>
            <a:r>
              <a:rPr lang="fr-BE" sz="2200" b="1" dirty="0"/>
              <a:t>:</a:t>
            </a:r>
            <a:r>
              <a:rPr lang="fr-BE" sz="4800" b="1" dirty="0"/>
              <a:t> </a:t>
            </a:r>
          </a:p>
          <a:p>
            <a:pPr marL="0" indent="0">
              <a:buNone/>
            </a:pPr>
            <a:r>
              <a:rPr lang="fr-FR" sz="3600" dirty="0"/>
              <a:t>Le bornage est l’opération intellectuelle et matérielle par laquelle la limite séparative entre deux fonds contigus, appartenant à des titulaires de droits réels distincts, est déterminée contradictoirement et matérialisée sur le terrain, soit par accord entre les intéressés, soit, à défaut d’accord, par décision judiciaire.</a:t>
            </a:r>
            <a:endParaRPr lang="fr-BE" sz="3600" dirty="0"/>
          </a:p>
          <a:p>
            <a:endParaRPr lang="fr-BE" sz="36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CC645533-F5C8-AABE-2ECC-455414C12451}"/>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74A3B863-1D7A-5427-1093-F14C84AE84F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4106401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BB101-1C8C-EBE2-374E-7AE953FD591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81EDEAF-0AA5-B605-F10D-C35DB35FA25F}"/>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0EA259BB-92CD-3FF5-C801-EDFE3A95C91F}"/>
              </a:ext>
            </a:extLst>
          </p:cNvPr>
          <p:cNvSpPr>
            <a:spLocks noGrp="1"/>
          </p:cNvSpPr>
          <p:nvPr>
            <p:ph idx="1"/>
          </p:nvPr>
        </p:nvSpPr>
        <p:spPr/>
        <p:txBody>
          <a:bodyPr>
            <a:normAutofit/>
          </a:bodyPr>
          <a:lstStyle/>
          <a:p>
            <a:r>
              <a:rPr lang="fr-FR" sz="4000" dirty="0"/>
              <a:t>Les raisons de la procédure.</a:t>
            </a:r>
          </a:p>
          <a:p>
            <a:r>
              <a:rPr lang="fr-FR" sz="4000" dirty="0"/>
              <a:t>Les parcelles concernées.</a:t>
            </a:r>
          </a:p>
          <a:p>
            <a:r>
              <a:rPr lang="fr-FR" sz="4000" dirty="0"/>
              <a:t>Les éventuelles servitudes et conditions.</a:t>
            </a:r>
          </a:p>
          <a:p>
            <a:r>
              <a:rPr lang="fr-FR" sz="4000" dirty="0"/>
              <a:t>Le tableau des signatures.</a:t>
            </a:r>
          </a:p>
          <a:p>
            <a:endParaRPr lang="fr-BE" sz="4000" dirty="0"/>
          </a:p>
        </p:txBody>
      </p:sp>
      <p:sp>
        <p:nvSpPr>
          <p:cNvPr id="2" name="Espace réservé de la date 1">
            <a:extLst>
              <a:ext uri="{FF2B5EF4-FFF2-40B4-BE49-F238E27FC236}">
                <a16:creationId xmlns:a16="http://schemas.microsoft.com/office/drawing/2014/main" id="{3C8E42DE-740D-0742-F611-968BEEB53BC8}"/>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C2571740-B64B-4E40-CAF9-AE39BAAFABC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246E3772-13C2-367C-FF1F-CAAD853EBD5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98635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DCA33-286E-AE5B-DF75-001221D22AF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2D9E874B-1DF9-5550-2BF5-40641CC53A70}"/>
              </a:ext>
            </a:extLst>
          </p:cNvPr>
          <p:cNvSpPr>
            <a:spLocks noGrp="1"/>
          </p:cNvSpPr>
          <p:nvPr>
            <p:ph type="title"/>
          </p:nvPr>
        </p:nvSpPr>
        <p:spPr/>
        <p:txBody>
          <a:bodyPr>
            <a:normAutofit fontScale="90000"/>
          </a:bodyPr>
          <a:lstStyle/>
          <a:p>
            <a:r>
              <a:rPr lang="fr-FR" dirty="0"/>
              <a:t> </a:t>
            </a:r>
            <a:r>
              <a:rPr lang="fr-FR" sz="5400" dirty="0"/>
              <a:t>Le procès-verbal. Contenu</a:t>
            </a:r>
            <a:endParaRPr lang="fr-BE" sz="5400" dirty="0"/>
          </a:p>
        </p:txBody>
      </p:sp>
      <p:sp>
        <p:nvSpPr>
          <p:cNvPr id="6" name="Espace réservé du contenu 5">
            <a:extLst>
              <a:ext uri="{FF2B5EF4-FFF2-40B4-BE49-F238E27FC236}">
                <a16:creationId xmlns:a16="http://schemas.microsoft.com/office/drawing/2014/main" id="{F9B2E38A-BCC7-65C4-F777-DC958261D5CD}"/>
              </a:ext>
            </a:extLst>
          </p:cNvPr>
          <p:cNvSpPr>
            <a:spLocks noGrp="1"/>
          </p:cNvSpPr>
          <p:nvPr>
            <p:ph idx="1"/>
          </p:nvPr>
        </p:nvSpPr>
        <p:spPr/>
        <p:txBody>
          <a:bodyPr>
            <a:normAutofit fontScale="62500" lnSpcReduction="20000"/>
          </a:bodyPr>
          <a:lstStyle/>
          <a:p>
            <a:r>
              <a:rPr lang="fr-FR" sz="4000" b="1" dirty="0"/>
              <a:t>Agissant à la requête de :</a:t>
            </a:r>
            <a:endParaRPr lang="fr-BE" sz="4000" b="1" dirty="0"/>
          </a:p>
          <a:p>
            <a:r>
              <a:rPr lang="fr-FR" sz="4000" dirty="0"/>
              <a:t>		</a:t>
            </a:r>
            <a:endParaRPr lang="fr-BE" sz="4000" dirty="0"/>
          </a:p>
          <a:p>
            <a:pPr lvl="0"/>
            <a:r>
              <a:rPr lang="fr-FR" sz="4000" dirty="0"/>
              <a:t>Le premier Madame </a:t>
            </a:r>
            <a:r>
              <a:rPr lang="fr-FR" sz="4000" dirty="0" err="1"/>
              <a:t>xxxxxxxx</a:t>
            </a:r>
            <a:r>
              <a:rPr lang="fr-FR" sz="4000" dirty="0"/>
              <a:t> domiciliée au </a:t>
            </a:r>
            <a:r>
              <a:rPr lang="fr-FR" sz="4000" dirty="0" err="1"/>
              <a:t>xxxxxxxxxxxxxxxx</a:t>
            </a:r>
            <a:r>
              <a:rPr lang="fr-FR" sz="4000" dirty="0"/>
              <a:t>, propriétaire de la parcelle 184I</a:t>
            </a:r>
            <a:endParaRPr lang="fr-BE" sz="4000" dirty="0"/>
          </a:p>
          <a:p>
            <a:pPr lvl="0"/>
            <a:r>
              <a:rPr lang="fr-FR" sz="4000" dirty="0"/>
              <a:t>Le second Monsieur </a:t>
            </a:r>
            <a:r>
              <a:rPr lang="fr-FR" sz="4000" dirty="0" err="1"/>
              <a:t>xxxxxxxxxxxxxxxxx</a:t>
            </a:r>
            <a:r>
              <a:rPr lang="fr-FR" sz="4000" dirty="0"/>
              <a:t> domicilié au </a:t>
            </a:r>
            <a:r>
              <a:rPr lang="fr-FR" sz="4000" dirty="0" err="1"/>
              <a:t>xxxxxxxxxxxxxxxxx</a:t>
            </a:r>
            <a:r>
              <a:rPr lang="fr-FR" sz="4000" dirty="0"/>
              <a:t>, propriétaire des parcelles 184W</a:t>
            </a:r>
            <a:r>
              <a:rPr lang="fr-FR" sz="4000" baseline="30000" dirty="0"/>
              <a:t>9</a:t>
            </a:r>
            <a:r>
              <a:rPr lang="fr-FR" sz="4000" dirty="0"/>
              <a:t> et 184X</a:t>
            </a:r>
            <a:r>
              <a:rPr lang="fr-FR" sz="4000" baseline="30000" dirty="0"/>
              <a:t>9</a:t>
            </a:r>
            <a:r>
              <a:rPr lang="fr-FR" sz="4000" dirty="0"/>
              <a:t> </a:t>
            </a:r>
            <a:endParaRPr lang="fr-BE" sz="4000" dirty="0"/>
          </a:p>
          <a:p>
            <a:r>
              <a:rPr lang="fr-BE" sz="4000" dirty="0"/>
              <a:t> </a:t>
            </a:r>
          </a:p>
          <a:p>
            <a:r>
              <a:rPr lang="fr-BE" sz="4000" dirty="0"/>
              <a:t>Aux fins de :Aborner la limite entre les propriétés des requérants. </a:t>
            </a:r>
          </a:p>
          <a:p>
            <a:endParaRPr lang="fr-BE" sz="4000" dirty="0"/>
          </a:p>
        </p:txBody>
      </p:sp>
      <p:sp>
        <p:nvSpPr>
          <p:cNvPr id="2" name="Espace réservé de la date 1">
            <a:extLst>
              <a:ext uri="{FF2B5EF4-FFF2-40B4-BE49-F238E27FC236}">
                <a16:creationId xmlns:a16="http://schemas.microsoft.com/office/drawing/2014/main" id="{1EFB4943-9817-6CF1-57A3-3BCC9F338FF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12C06443-886D-E318-76B0-C2A69867715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FEFBFD9-D3AB-69EC-7E47-B4E173FD50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99320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8C4A94-641F-17FB-23D7-1C856FDB8566}"/>
              </a:ext>
            </a:extLst>
          </p:cNvPr>
          <p:cNvSpPr>
            <a:spLocks noGrp="1"/>
          </p:cNvSpPr>
          <p:nvPr>
            <p:ph type="title"/>
          </p:nvPr>
        </p:nvSpPr>
        <p:spPr/>
        <p:txBody>
          <a:bodyPr/>
          <a:lstStyle/>
          <a:p>
            <a:r>
              <a:rPr lang="fr-FR" dirty="0"/>
              <a:t>Les servitudes</a:t>
            </a:r>
            <a:endParaRPr lang="fr-BE" dirty="0"/>
          </a:p>
        </p:txBody>
      </p:sp>
      <p:sp>
        <p:nvSpPr>
          <p:cNvPr id="3" name="Espace réservé du contenu 2">
            <a:extLst>
              <a:ext uri="{FF2B5EF4-FFF2-40B4-BE49-F238E27FC236}">
                <a16:creationId xmlns:a16="http://schemas.microsoft.com/office/drawing/2014/main" id="{D265F78F-544B-6E7A-C012-EDC141070E10}"/>
              </a:ext>
            </a:extLst>
          </p:cNvPr>
          <p:cNvSpPr>
            <a:spLocks noGrp="1"/>
          </p:cNvSpPr>
          <p:nvPr>
            <p:ph idx="1"/>
          </p:nvPr>
        </p:nvSpPr>
        <p:spPr/>
        <p:txBody>
          <a:bodyPr/>
          <a:lstStyle/>
          <a:p>
            <a:r>
              <a:rPr lang="fr-FR" sz="3600" dirty="0"/>
              <a:t>Les rédiger clairement.</a:t>
            </a:r>
          </a:p>
          <a:p>
            <a:r>
              <a:rPr lang="fr-FR" sz="3600" dirty="0"/>
              <a:t>Type.</a:t>
            </a:r>
          </a:p>
          <a:p>
            <a:r>
              <a:rPr lang="fr-FR" sz="3600" dirty="0"/>
              <a:t>Conditions</a:t>
            </a:r>
          </a:p>
          <a:p>
            <a:r>
              <a:rPr lang="fr-FR" sz="3600" dirty="0"/>
              <a:t>Durée.</a:t>
            </a:r>
          </a:p>
          <a:p>
            <a:r>
              <a:rPr lang="fr-FR" sz="3600" dirty="0"/>
              <a:t>Entretien.</a:t>
            </a:r>
          </a:p>
          <a:p>
            <a:endParaRPr lang="fr-BE" dirty="0"/>
          </a:p>
        </p:txBody>
      </p:sp>
      <p:sp>
        <p:nvSpPr>
          <p:cNvPr id="4" name="Espace réservé de la date 3">
            <a:extLst>
              <a:ext uri="{FF2B5EF4-FFF2-40B4-BE49-F238E27FC236}">
                <a16:creationId xmlns:a16="http://schemas.microsoft.com/office/drawing/2014/main" id="{A042BFB6-274F-211B-01CC-DDE3714F085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0905A4-DEAA-4A23-BC10-F7D889996FFD}"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C7C5FCCB-E305-C0D8-E2A0-C2E13174263B}"/>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BE99997B-763F-793F-1BD5-6317674DEA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40106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08BCE-2CBC-5B82-46B0-1ACB91683DD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6FE0D39-1D85-3DC4-3A91-044CA6CA9B00}"/>
              </a:ext>
            </a:extLst>
          </p:cNvPr>
          <p:cNvSpPr>
            <a:spLocks noGrp="1"/>
          </p:cNvSpPr>
          <p:nvPr>
            <p:ph type="title"/>
          </p:nvPr>
        </p:nvSpPr>
        <p:spPr/>
        <p:txBody>
          <a:bodyPr/>
          <a:lstStyle/>
          <a:p>
            <a:r>
              <a:rPr lang="fr-FR" dirty="0"/>
              <a:t>Les servitudes</a:t>
            </a:r>
            <a:endParaRPr lang="fr-BE" dirty="0"/>
          </a:p>
        </p:txBody>
      </p:sp>
      <p:sp>
        <p:nvSpPr>
          <p:cNvPr id="3" name="Espace réservé du contenu 2">
            <a:extLst>
              <a:ext uri="{FF2B5EF4-FFF2-40B4-BE49-F238E27FC236}">
                <a16:creationId xmlns:a16="http://schemas.microsoft.com/office/drawing/2014/main" id="{84EE0640-1DC5-E27C-EFE3-F86BE0BC5FCC}"/>
              </a:ext>
            </a:extLst>
          </p:cNvPr>
          <p:cNvSpPr>
            <a:spLocks noGrp="1"/>
          </p:cNvSpPr>
          <p:nvPr>
            <p:ph idx="1"/>
          </p:nvPr>
        </p:nvSpPr>
        <p:spPr/>
        <p:txBody>
          <a:bodyPr>
            <a:normAutofit/>
          </a:bodyPr>
          <a:lstStyle/>
          <a:p>
            <a:r>
              <a:rPr lang="fr-FR" sz="3600" dirty="0"/>
              <a:t>N’oubliez pas que souvent leur interprétation devra être faite de nombreuses années plus tard.</a:t>
            </a:r>
          </a:p>
          <a:p>
            <a:r>
              <a:rPr lang="fr-FR" sz="3600" dirty="0"/>
              <a:t>Lorsque toutes les parties auront disparu.</a:t>
            </a:r>
          </a:p>
          <a:p>
            <a:endParaRPr lang="fr-BE" dirty="0"/>
          </a:p>
        </p:txBody>
      </p:sp>
      <p:sp>
        <p:nvSpPr>
          <p:cNvPr id="4" name="Espace réservé de la date 3">
            <a:extLst>
              <a:ext uri="{FF2B5EF4-FFF2-40B4-BE49-F238E27FC236}">
                <a16:creationId xmlns:a16="http://schemas.microsoft.com/office/drawing/2014/main" id="{067714E9-17B3-7AD9-42FB-6D8FD792C2D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0905A4-DEAA-4A23-BC10-F7D889996FFD}"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C6FCF246-69A6-9AA3-12DD-EC023F1490E5}"/>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343E7DF6-FD4A-D68C-95D9-54DCA7BE537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092157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FB7B4-1497-0F21-EC6D-4ACF98CC44D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C2F23ABF-67A2-577F-44B1-1B7321BEB8B0}"/>
              </a:ext>
            </a:extLst>
          </p:cNvPr>
          <p:cNvSpPr>
            <a:spLocks noGrp="1"/>
          </p:cNvSpPr>
          <p:nvPr>
            <p:ph type="title"/>
          </p:nvPr>
        </p:nvSpPr>
        <p:spPr/>
        <p:txBody>
          <a:bodyPr>
            <a:normAutofit/>
          </a:bodyPr>
          <a:lstStyle/>
          <a:p>
            <a:r>
              <a:rPr lang="fr-FR" dirty="0"/>
              <a:t> </a:t>
            </a:r>
            <a:r>
              <a:rPr lang="fr-FR" sz="5400" dirty="0"/>
              <a:t>Tableau des signatures.</a:t>
            </a:r>
            <a:endParaRPr lang="fr-BE" sz="5400" dirty="0"/>
          </a:p>
        </p:txBody>
      </p:sp>
      <p:sp>
        <p:nvSpPr>
          <p:cNvPr id="6" name="Espace réservé du contenu 5">
            <a:extLst>
              <a:ext uri="{FF2B5EF4-FFF2-40B4-BE49-F238E27FC236}">
                <a16:creationId xmlns:a16="http://schemas.microsoft.com/office/drawing/2014/main" id="{1237B9B7-B231-4747-2276-0AC0D62E0CB1}"/>
              </a:ext>
            </a:extLst>
          </p:cNvPr>
          <p:cNvSpPr>
            <a:spLocks noGrp="1"/>
          </p:cNvSpPr>
          <p:nvPr>
            <p:ph idx="1"/>
          </p:nvPr>
        </p:nvSpPr>
        <p:spPr/>
        <p:txBody>
          <a:bodyPr>
            <a:normAutofit/>
          </a:bodyPr>
          <a:lstStyle/>
          <a:p>
            <a:r>
              <a:rPr lang="fr-FR" sz="4000" dirty="0"/>
              <a:t>Au regard de la parcelle.</a:t>
            </a:r>
          </a:p>
          <a:p>
            <a:r>
              <a:rPr lang="fr-FR" sz="4000" dirty="0"/>
              <a:t>Le nom et le prénom. </a:t>
            </a:r>
            <a:r>
              <a:rPr lang="fr-FR" sz="2800" dirty="0"/>
              <a:t>(important, la seule signature devient rapidement illisible et non identifiable).</a:t>
            </a:r>
          </a:p>
          <a:p>
            <a:r>
              <a:rPr lang="fr-FR" sz="4000" dirty="0"/>
              <a:t>La signature. </a:t>
            </a:r>
            <a:r>
              <a:rPr lang="fr-FR" sz="2800" dirty="0"/>
              <a:t>(Avec la mention « lu et approuvé »).</a:t>
            </a:r>
          </a:p>
          <a:p>
            <a:endParaRPr lang="fr-BE" sz="4000" dirty="0"/>
          </a:p>
        </p:txBody>
      </p:sp>
      <p:sp>
        <p:nvSpPr>
          <p:cNvPr id="2" name="Espace réservé de la date 1">
            <a:extLst>
              <a:ext uri="{FF2B5EF4-FFF2-40B4-BE49-F238E27FC236}">
                <a16:creationId xmlns:a16="http://schemas.microsoft.com/office/drawing/2014/main" id="{A36F4E77-CD2F-192D-0A78-85A4B4FF41B3}"/>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19EF3818-AEA5-D69A-82AE-AA3C1A33450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8716675B-44B4-4AB1-50E9-660BC9C675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73782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DCC00-BE2D-E971-BA36-FB91E5997EA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253AACA-69A7-F90E-C999-18BCB6FD1CA7}"/>
              </a:ext>
            </a:extLst>
          </p:cNvPr>
          <p:cNvSpPr>
            <a:spLocks noGrp="1"/>
          </p:cNvSpPr>
          <p:nvPr>
            <p:ph type="title"/>
          </p:nvPr>
        </p:nvSpPr>
        <p:spPr/>
        <p:txBody>
          <a:bodyPr>
            <a:normAutofit/>
          </a:bodyPr>
          <a:lstStyle/>
          <a:p>
            <a:r>
              <a:rPr lang="fr-FR" dirty="0"/>
              <a:t> </a:t>
            </a:r>
            <a:r>
              <a:rPr lang="fr-FR" sz="5400" dirty="0"/>
              <a:t>LE PLAN. Contenu.</a:t>
            </a:r>
            <a:endParaRPr lang="fr-BE" sz="5400" dirty="0"/>
          </a:p>
        </p:txBody>
      </p:sp>
      <p:sp>
        <p:nvSpPr>
          <p:cNvPr id="6" name="Espace réservé du contenu 5">
            <a:extLst>
              <a:ext uri="{FF2B5EF4-FFF2-40B4-BE49-F238E27FC236}">
                <a16:creationId xmlns:a16="http://schemas.microsoft.com/office/drawing/2014/main" id="{D18230C2-A165-5B94-4E58-8348C749DCD5}"/>
              </a:ext>
            </a:extLst>
          </p:cNvPr>
          <p:cNvSpPr>
            <a:spLocks noGrp="1"/>
          </p:cNvSpPr>
          <p:nvPr>
            <p:ph idx="1"/>
          </p:nvPr>
        </p:nvSpPr>
        <p:spPr/>
        <p:txBody>
          <a:bodyPr>
            <a:normAutofit fontScale="92500"/>
          </a:bodyPr>
          <a:lstStyle/>
          <a:p>
            <a:r>
              <a:rPr lang="fr-FR" sz="4000" dirty="0"/>
              <a:t>L’échelle. </a:t>
            </a:r>
          </a:p>
          <a:p>
            <a:r>
              <a:rPr lang="fr-FR" sz="4000" dirty="0"/>
              <a:t>Système de coordonnées.(En Wallonie, LAMBERT 2008)</a:t>
            </a:r>
          </a:p>
          <a:p>
            <a:r>
              <a:rPr lang="fr-FR" sz="4000" dirty="0"/>
              <a:t>Distance des intervalles entre points.</a:t>
            </a:r>
          </a:p>
          <a:p>
            <a:r>
              <a:rPr lang="fr-FR" sz="4000" dirty="0"/>
              <a:t>Caractéristique des points mesurés.</a:t>
            </a:r>
          </a:p>
          <a:p>
            <a:endParaRPr lang="fr-BE" sz="4000" dirty="0"/>
          </a:p>
        </p:txBody>
      </p:sp>
      <p:sp>
        <p:nvSpPr>
          <p:cNvPr id="2" name="Espace réservé de la date 1">
            <a:extLst>
              <a:ext uri="{FF2B5EF4-FFF2-40B4-BE49-F238E27FC236}">
                <a16:creationId xmlns:a16="http://schemas.microsoft.com/office/drawing/2014/main" id="{ED2C1635-AFE9-8EFE-A5B6-D3361EB926F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4ACD77D1-0856-9177-6754-473162B25FF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9DD06BDE-E81F-9AB0-8500-EC54358A2F2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23065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C283-2677-9545-8BEE-4A6632EF9942}"/>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C45E97C-2D83-E5FB-C645-47ACD1AB5743}"/>
              </a:ext>
            </a:extLst>
          </p:cNvPr>
          <p:cNvSpPr>
            <a:spLocks noGrp="1"/>
          </p:cNvSpPr>
          <p:nvPr>
            <p:ph type="title"/>
          </p:nvPr>
        </p:nvSpPr>
        <p:spPr/>
        <p:txBody>
          <a:bodyPr>
            <a:normAutofit/>
          </a:bodyPr>
          <a:lstStyle/>
          <a:p>
            <a:r>
              <a:rPr lang="fr-FR" dirty="0"/>
              <a:t> </a:t>
            </a:r>
            <a:r>
              <a:rPr lang="fr-FR" sz="5400" dirty="0"/>
              <a:t>LE PLAN. Contenu.</a:t>
            </a:r>
            <a:endParaRPr lang="fr-BE" sz="5400" dirty="0"/>
          </a:p>
        </p:txBody>
      </p:sp>
      <p:sp>
        <p:nvSpPr>
          <p:cNvPr id="6" name="Espace réservé du contenu 5">
            <a:extLst>
              <a:ext uri="{FF2B5EF4-FFF2-40B4-BE49-F238E27FC236}">
                <a16:creationId xmlns:a16="http://schemas.microsoft.com/office/drawing/2014/main" id="{E95C73DF-26C9-A56B-242B-DF2127E044F1}"/>
              </a:ext>
            </a:extLst>
          </p:cNvPr>
          <p:cNvSpPr>
            <a:spLocks noGrp="1"/>
          </p:cNvSpPr>
          <p:nvPr>
            <p:ph idx="1"/>
          </p:nvPr>
        </p:nvSpPr>
        <p:spPr/>
        <p:txBody>
          <a:bodyPr>
            <a:normAutofit fontScale="92500" lnSpcReduction="10000"/>
          </a:bodyPr>
          <a:lstStyle/>
          <a:p>
            <a:r>
              <a:rPr lang="fr-FR" sz="4000" dirty="0"/>
              <a:t>Distance par rapport à des points fixes. </a:t>
            </a:r>
          </a:p>
          <a:p>
            <a:r>
              <a:rPr lang="fr-FR" sz="4000" dirty="0"/>
              <a:t>Numéro cadastral des parcelles voisines.</a:t>
            </a:r>
          </a:p>
          <a:p>
            <a:r>
              <a:rPr lang="fr-FR" sz="4000" dirty="0"/>
              <a:t>Nom des voiries.</a:t>
            </a:r>
          </a:p>
          <a:p>
            <a:r>
              <a:rPr lang="fr-FR" sz="4000" dirty="0"/>
              <a:t>Caractéristique des points mesurés.</a:t>
            </a:r>
          </a:p>
          <a:p>
            <a:endParaRPr lang="fr-BE" sz="4000" dirty="0"/>
          </a:p>
        </p:txBody>
      </p:sp>
      <p:sp>
        <p:nvSpPr>
          <p:cNvPr id="2" name="Espace réservé de la date 1">
            <a:extLst>
              <a:ext uri="{FF2B5EF4-FFF2-40B4-BE49-F238E27FC236}">
                <a16:creationId xmlns:a16="http://schemas.microsoft.com/office/drawing/2014/main" id="{5A4F4ECE-A84A-15D2-886B-DDCA9F8009F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69A9770A-475C-B0C3-DBC7-4D66DB7FA331}"/>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4C989D45-61CB-897A-99D5-464608D3AD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16556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94988-71C8-A642-5F32-8C87B3A64C34}"/>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590B559-3597-B971-9FCB-DB0077B66643}"/>
              </a:ext>
            </a:extLst>
          </p:cNvPr>
          <p:cNvSpPr>
            <a:spLocks noGrp="1"/>
          </p:cNvSpPr>
          <p:nvPr>
            <p:ph type="title"/>
          </p:nvPr>
        </p:nvSpPr>
        <p:spPr/>
        <p:txBody>
          <a:bodyPr>
            <a:normAutofit/>
          </a:bodyPr>
          <a:lstStyle/>
          <a:p>
            <a:r>
              <a:rPr lang="fr-FR" dirty="0"/>
              <a:t> </a:t>
            </a:r>
            <a:r>
              <a:rPr lang="fr-FR" sz="5400" dirty="0"/>
              <a:t>LE PLAN + PV.</a:t>
            </a:r>
            <a:endParaRPr lang="fr-BE" sz="5400" dirty="0"/>
          </a:p>
        </p:txBody>
      </p:sp>
      <p:sp>
        <p:nvSpPr>
          <p:cNvPr id="6" name="Espace réservé du contenu 5">
            <a:extLst>
              <a:ext uri="{FF2B5EF4-FFF2-40B4-BE49-F238E27FC236}">
                <a16:creationId xmlns:a16="http://schemas.microsoft.com/office/drawing/2014/main" id="{B2DAF83E-A921-5C44-7413-22C61A205E7B}"/>
              </a:ext>
            </a:extLst>
          </p:cNvPr>
          <p:cNvSpPr>
            <a:spLocks noGrp="1"/>
          </p:cNvSpPr>
          <p:nvPr>
            <p:ph idx="1"/>
          </p:nvPr>
        </p:nvSpPr>
        <p:spPr/>
        <p:txBody>
          <a:bodyPr>
            <a:normAutofit/>
          </a:bodyPr>
          <a:lstStyle/>
          <a:p>
            <a:r>
              <a:rPr lang="fr-FR" sz="4000" dirty="0"/>
              <a:t>Présenter le plan et le procès-verbal sur un même document. </a:t>
            </a:r>
          </a:p>
          <a:p>
            <a:r>
              <a:rPr lang="fr-FR" sz="4000" dirty="0"/>
              <a:t>Cela évitera la perte de l’un ou de l’autre.</a:t>
            </a:r>
          </a:p>
          <a:p>
            <a:endParaRPr lang="fr-BE" sz="4000" dirty="0"/>
          </a:p>
        </p:txBody>
      </p:sp>
      <p:sp>
        <p:nvSpPr>
          <p:cNvPr id="2" name="Espace réservé de la date 1">
            <a:extLst>
              <a:ext uri="{FF2B5EF4-FFF2-40B4-BE49-F238E27FC236}">
                <a16:creationId xmlns:a16="http://schemas.microsoft.com/office/drawing/2014/main" id="{7902A2E8-13F8-9058-94A4-3886CBD7DE79}"/>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F7992B74-FB7F-BAE8-3E06-DF62BE585A8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019FB4A6-0C68-F513-A4ED-10B73DBB213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4928646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9146B-C4C7-D73D-C3FE-DD6DB5AD527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55C740F7-8199-EA89-DDC5-16CB8268792E}"/>
              </a:ext>
            </a:extLst>
          </p:cNvPr>
          <p:cNvSpPr>
            <a:spLocks noGrp="1"/>
          </p:cNvSpPr>
          <p:nvPr>
            <p:ph type="title"/>
          </p:nvPr>
        </p:nvSpPr>
        <p:spPr/>
        <p:txBody>
          <a:bodyPr>
            <a:normAutofit/>
          </a:bodyPr>
          <a:lstStyle/>
          <a:p>
            <a:r>
              <a:rPr lang="fr-FR" dirty="0"/>
              <a:t> </a:t>
            </a:r>
            <a:r>
              <a:rPr lang="fr-FR" sz="5400" dirty="0"/>
              <a:t>LE PLAN + PV.</a:t>
            </a:r>
            <a:endParaRPr lang="fr-BE" sz="5400" dirty="0"/>
          </a:p>
        </p:txBody>
      </p:sp>
      <p:sp>
        <p:nvSpPr>
          <p:cNvPr id="6" name="Espace réservé du contenu 5">
            <a:extLst>
              <a:ext uri="{FF2B5EF4-FFF2-40B4-BE49-F238E27FC236}">
                <a16:creationId xmlns:a16="http://schemas.microsoft.com/office/drawing/2014/main" id="{9796718C-F834-5FE2-C88F-48A972B3494B}"/>
              </a:ext>
            </a:extLst>
          </p:cNvPr>
          <p:cNvSpPr>
            <a:spLocks noGrp="1"/>
          </p:cNvSpPr>
          <p:nvPr>
            <p:ph idx="1"/>
          </p:nvPr>
        </p:nvSpPr>
        <p:spPr/>
        <p:txBody>
          <a:bodyPr>
            <a:normAutofit/>
          </a:bodyPr>
          <a:lstStyle/>
          <a:p>
            <a:r>
              <a:rPr lang="fr-FR" sz="4000" dirty="0"/>
              <a:t>Présenter le plan et le procès-verbal sur un même document. </a:t>
            </a:r>
          </a:p>
          <a:p>
            <a:r>
              <a:rPr lang="fr-FR" sz="4000" dirty="0"/>
              <a:t>Cela évitera la perte de l’un ou de l’autre.</a:t>
            </a:r>
          </a:p>
          <a:p>
            <a:endParaRPr lang="fr-BE" sz="4000" dirty="0"/>
          </a:p>
        </p:txBody>
      </p:sp>
      <p:sp>
        <p:nvSpPr>
          <p:cNvPr id="2" name="Espace réservé de la date 1">
            <a:extLst>
              <a:ext uri="{FF2B5EF4-FFF2-40B4-BE49-F238E27FC236}">
                <a16:creationId xmlns:a16="http://schemas.microsoft.com/office/drawing/2014/main" id="{7E73FC68-D94C-9FB4-69BE-D22EA2D9D604}"/>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E290B492-03B0-2004-9E1A-23398490446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34E34ACF-D76D-AECD-481E-3E3914F7BFE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8" name="Image 7">
            <a:extLst>
              <a:ext uri="{FF2B5EF4-FFF2-40B4-BE49-F238E27FC236}">
                <a16:creationId xmlns:a16="http://schemas.microsoft.com/office/drawing/2014/main" id="{F9B64B8E-2D67-5D0C-885F-8AF59A373723}"/>
              </a:ext>
            </a:extLst>
          </p:cNvPr>
          <p:cNvPicPr>
            <a:picLocks noChangeAspect="1"/>
          </p:cNvPicPr>
          <p:nvPr/>
        </p:nvPicPr>
        <p:blipFill>
          <a:blip r:embed="rId2"/>
          <a:stretch>
            <a:fillRect/>
          </a:stretch>
        </p:blipFill>
        <p:spPr>
          <a:xfrm>
            <a:off x="1246167" y="0"/>
            <a:ext cx="9699665" cy="6858000"/>
          </a:xfrm>
          <a:prstGeom prst="rect">
            <a:avLst/>
          </a:prstGeom>
        </p:spPr>
      </p:pic>
    </p:spTree>
    <p:extLst>
      <p:ext uri="{BB962C8B-B14F-4D97-AF65-F5344CB8AC3E}">
        <p14:creationId xmlns:p14="http://schemas.microsoft.com/office/powerpoint/2010/main" val="3930573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E598A-893D-EB07-5E36-99B4BE54C9CF}"/>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DE16E96F-39E1-02E3-A8F2-9FA53A01617F}"/>
              </a:ext>
            </a:extLst>
          </p:cNvPr>
          <p:cNvSpPr>
            <a:spLocks noGrp="1"/>
          </p:cNvSpPr>
          <p:nvPr>
            <p:ph type="title"/>
          </p:nvPr>
        </p:nvSpPr>
        <p:spPr/>
        <p:txBody>
          <a:bodyPr>
            <a:normAutofit/>
          </a:bodyPr>
          <a:lstStyle/>
          <a:p>
            <a:r>
              <a:rPr lang="fr-FR" dirty="0"/>
              <a:t> </a:t>
            </a:r>
            <a:r>
              <a:rPr lang="fr-FR" sz="5400" dirty="0"/>
              <a:t>Acte authentique.</a:t>
            </a:r>
            <a:endParaRPr lang="fr-BE" sz="5400" dirty="0"/>
          </a:p>
        </p:txBody>
      </p:sp>
      <p:sp>
        <p:nvSpPr>
          <p:cNvPr id="6" name="Espace réservé du contenu 5">
            <a:extLst>
              <a:ext uri="{FF2B5EF4-FFF2-40B4-BE49-F238E27FC236}">
                <a16:creationId xmlns:a16="http://schemas.microsoft.com/office/drawing/2014/main" id="{60077ADE-9B43-9785-EA6D-A376A598EA21}"/>
              </a:ext>
            </a:extLst>
          </p:cNvPr>
          <p:cNvSpPr>
            <a:spLocks noGrp="1"/>
          </p:cNvSpPr>
          <p:nvPr>
            <p:ph idx="1"/>
          </p:nvPr>
        </p:nvSpPr>
        <p:spPr/>
        <p:txBody>
          <a:bodyPr>
            <a:normAutofit/>
          </a:bodyPr>
          <a:lstStyle/>
          <a:p>
            <a:r>
              <a:rPr lang="fr-FR" sz="4000" dirty="0"/>
              <a:t>Le procès-verbal doit être rendu authentique.</a:t>
            </a:r>
          </a:p>
          <a:p>
            <a:r>
              <a:rPr lang="fr-FR" sz="4000" dirty="0"/>
              <a:t>Soit par un acte notarié.</a:t>
            </a:r>
          </a:p>
          <a:p>
            <a:r>
              <a:rPr lang="fr-FR" sz="4000" dirty="0"/>
              <a:t>Soit par la décision judiciaire.</a:t>
            </a:r>
          </a:p>
          <a:p>
            <a:endParaRPr lang="fr-BE" sz="4000" dirty="0"/>
          </a:p>
        </p:txBody>
      </p:sp>
      <p:sp>
        <p:nvSpPr>
          <p:cNvPr id="2" name="Espace réservé de la date 1">
            <a:extLst>
              <a:ext uri="{FF2B5EF4-FFF2-40B4-BE49-F238E27FC236}">
                <a16:creationId xmlns:a16="http://schemas.microsoft.com/office/drawing/2014/main" id="{1383011C-5DDE-AAB4-CF33-8F8D63A8E7F2}"/>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9778F8-8248-4203-BA06-13F0ACBB38EB}"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3" name="Espace réservé du pied de page 2">
            <a:extLst>
              <a:ext uri="{FF2B5EF4-FFF2-40B4-BE49-F238E27FC236}">
                <a16:creationId xmlns:a16="http://schemas.microsoft.com/office/drawing/2014/main" id="{0861C36E-E502-0B50-4DC1-F2D80BCBDA5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4" name="Espace réservé du numéro de diapositive 3">
            <a:extLst>
              <a:ext uri="{FF2B5EF4-FFF2-40B4-BE49-F238E27FC236}">
                <a16:creationId xmlns:a16="http://schemas.microsoft.com/office/drawing/2014/main" id="{9EEBD023-348D-46EC-258B-5B629D12CE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8621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344387-B825-2BDF-9FAF-39392F586B8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75469D-2B8D-03DB-626A-ABA315DD1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9494E7-CF69-C696-F851-8C7348733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E4D95A-CF8B-E07B-76D6-AC10790D2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FAFFC34-91DF-7493-6CFA-B55245552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D6A3365-2B75-12E5-BF50-B90BA8B72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34B25E-E51E-6A50-500A-06754B75C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3C5359F-5E67-D60D-901E-899B8FC71A63}"/>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Introduction - Contexte</a:t>
            </a:r>
          </a:p>
        </p:txBody>
      </p:sp>
      <p:sp>
        <p:nvSpPr>
          <p:cNvPr id="3" name="Espace réservé du contenu 2">
            <a:extLst>
              <a:ext uri="{FF2B5EF4-FFF2-40B4-BE49-F238E27FC236}">
                <a16:creationId xmlns:a16="http://schemas.microsoft.com/office/drawing/2014/main" id="{C11F04D6-D2B0-0E3A-A80F-ECCA20E528A4}"/>
              </a:ext>
            </a:extLst>
          </p:cNvPr>
          <p:cNvSpPr>
            <a:spLocks noGrp="1"/>
          </p:cNvSpPr>
          <p:nvPr>
            <p:ph idx="1"/>
          </p:nvPr>
        </p:nvSpPr>
        <p:spPr>
          <a:xfrm>
            <a:off x="6503158" y="649480"/>
            <a:ext cx="4862447" cy="6448006"/>
          </a:xfrm>
        </p:spPr>
        <p:txBody>
          <a:bodyPr anchor="ctr">
            <a:normAutofit/>
          </a:bodyPr>
          <a:lstStyle/>
          <a:p>
            <a:pPr marL="0" indent="0">
              <a:buNone/>
            </a:pPr>
            <a:endParaRPr lang="fr-BE" sz="2000" dirty="0"/>
          </a:p>
          <a:p>
            <a:endParaRPr lang="fr-BE" sz="2000" dirty="0"/>
          </a:p>
          <a:p>
            <a:r>
              <a:rPr lang="fr-BE" sz="2000" b="1" dirty="0"/>
              <a:t>Le législateur a </a:t>
            </a:r>
            <a:r>
              <a:rPr lang="fr-BE" sz="2000" b="1" u="sng" dirty="0"/>
              <a:t>maintenu</a:t>
            </a:r>
            <a:r>
              <a:rPr lang="fr-BE" sz="2000" b="1" dirty="0"/>
              <a:t> le monopole du géomètre-expert après la réforme</a:t>
            </a:r>
          </a:p>
          <a:p>
            <a:pPr marL="0" indent="0">
              <a:buNone/>
            </a:pPr>
            <a:r>
              <a:rPr lang="fr-FR" sz="2000" i="1" dirty="0"/>
              <a:t>Bien entendu, la réglementation ne porte pas atteinte aux règles applicables à l’exécution matérielle du bornage.</a:t>
            </a:r>
          </a:p>
          <a:p>
            <a:pPr marL="0" indent="0">
              <a:buNone/>
            </a:pPr>
            <a:r>
              <a:rPr lang="fr-FR" sz="2000" i="1" dirty="0"/>
              <a:t>La loi du 11 mai 2003 protège le titre et la profession de géomètre-experts. L’article 3 dispose que le bornage de terrain relève de l’activité professionnelle de géomètre-expert au sens de cette loi. Cela reste </a:t>
            </a:r>
            <a:r>
              <a:rPr lang="fr-BE" sz="2000" i="1" dirty="0"/>
              <a:t>évidemment le cas.</a:t>
            </a:r>
          </a:p>
          <a:p>
            <a:pPr marL="0" indent="0">
              <a:buNone/>
            </a:pPr>
            <a:r>
              <a:rPr lang="fr-BE" sz="2000" dirty="0"/>
              <a:t>Doc </a:t>
            </a:r>
            <a:r>
              <a:rPr lang="fr-BE" sz="2000" dirty="0" err="1"/>
              <a:t>Parl</a:t>
            </a:r>
            <a:r>
              <a:rPr lang="fr-BE" sz="2000" dirty="0"/>
              <a:t>, Chambre, DOC 56 0173/001, p. 151 </a:t>
            </a:r>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1DA5EA7E-ABE1-B1BA-5556-FCB9AB7CA0E2}"/>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AD44C44-E9CC-3B8F-16E7-37A5E8ED984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487601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F2FADA-5581-8D28-5218-041193995BC7}"/>
              </a:ext>
            </a:extLst>
          </p:cNvPr>
          <p:cNvSpPr>
            <a:spLocks noGrp="1"/>
          </p:cNvSpPr>
          <p:nvPr>
            <p:ph type="title"/>
          </p:nvPr>
        </p:nvSpPr>
        <p:spPr/>
        <p:txBody>
          <a:bodyPr/>
          <a:lstStyle/>
          <a:p>
            <a:r>
              <a:rPr lang="fr-FR" dirty="0"/>
              <a:t>Abornement</a:t>
            </a:r>
            <a:endParaRPr lang="fr-BE" dirty="0"/>
          </a:p>
        </p:txBody>
      </p:sp>
      <p:sp>
        <p:nvSpPr>
          <p:cNvPr id="3" name="Espace réservé du contenu 2">
            <a:extLst>
              <a:ext uri="{FF2B5EF4-FFF2-40B4-BE49-F238E27FC236}">
                <a16:creationId xmlns:a16="http://schemas.microsoft.com/office/drawing/2014/main" id="{D44CFDD8-D5B4-FF9C-A24D-9C36361F0EF5}"/>
              </a:ext>
            </a:extLst>
          </p:cNvPr>
          <p:cNvSpPr>
            <a:spLocks noGrp="1"/>
          </p:cNvSpPr>
          <p:nvPr>
            <p:ph idx="1"/>
          </p:nvPr>
        </p:nvSpPr>
        <p:spPr/>
        <p:txBody>
          <a:bodyPr>
            <a:normAutofit/>
          </a:bodyPr>
          <a:lstStyle/>
          <a:p>
            <a:r>
              <a:rPr lang="fr-FR" sz="3200" dirty="0"/>
              <a:t>Placement d’éléments matérialisant les limites.</a:t>
            </a:r>
          </a:p>
          <a:p>
            <a:r>
              <a:rPr lang="fr-FR" sz="3200" dirty="0"/>
              <a:t>Attention nombre d’éléments extérieurs peuvent déplacer les bornes.</a:t>
            </a:r>
          </a:p>
          <a:p>
            <a:r>
              <a:rPr lang="fr-FR" sz="3200" dirty="0"/>
              <a:t>En cas de divergence entre le plan et la position d’une borne, il faut souvent privilégier le plan.</a:t>
            </a:r>
            <a:endParaRPr lang="fr-BE" sz="3200" dirty="0"/>
          </a:p>
        </p:txBody>
      </p:sp>
      <p:sp>
        <p:nvSpPr>
          <p:cNvPr id="4" name="Espace réservé de la date 3">
            <a:extLst>
              <a:ext uri="{FF2B5EF4-FFF2-40B4-BE49-F238E27FC236}">
                <a16:creationId xmlns:a16="http://schemas.microsoft.com/office/drawing/2014/main" id="{456AA00E-89F9-7C28-CE84-ED73D3951CA4}"/>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A49CA-8A2E-4E22-A7D0-49FF373D1E74}"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FE4EBA1C-40D1-DB51-2CC7-6284258411C4}"/>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7437BAF5-8434-DDF7-E5F1-EE25AC9116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260965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18EB2-C87B-EBD6-AF40-98852C38207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DD402B2-B95B-D6CB-D078-32945DFDD0C3}"/>
              </a:ext>
            </a:extLst>
          </p:cNvPr>
          <p:cNvSpPr>
            <a:spLocks noGrp="1"/>
          </p:cNvSpPr>
          <p:nvPr>
            <p:ph type="title"/>
          </p:nvPr>
        </p:nvSpPr>
        <p:spPr/>
        <p:txBody>
          <a:bodyPr/>
          <a:lstStyle/>
          <a:p>
            <a:r>
              <a:rPr lang="fr-FR" dirty="0"/>
              <a:t>Abornement</a:t>
            </a:r>
            <a:endParaRPr lang="fr-BE" dirty="0"/>
          </a:p>
        </p:txBody>
      </p:sp>
      <p:sp>
        <p:nvSpPr>
          <p:cNvPr id="3" name="Espace réservé du contenu 2">
            <a:extLst>
              <a:ext uri="{FF2B5EF4-FFF2-40B4-BE49-F238E27FC236}">
                <a16:creationId xmlns:a16="http://schemas.microsoft.com/office/drawing/2014/main" id="{5EF6410F-BFD8-08B2-6EBE-B141FEAB97D2}"/>
              </a:ext>
            </a:extLst>
          </p:cNvPr>
          <p:cNvSpPr>
            <a:spLocks noGrp="1"/>
          </p:cNvSpPr>
          <p:nvPr>
            <p:ph idx="1"/>
          </p:nvPr>
        </p:nvSpPr>
        <p:spPr/>
        <p:txBody>
          <a:bodyPr/>
          <a:lstStyle/>
          <a:p>
            <a:r>
              <a:rPr lang="fr-FR" sz="3600" dirty="0"/>
              <a:t>BORNE.</a:t>
            </a:r>
          </a:p>
          <a:p>
            <a:r>
              <a:rPr lang="fr-FR" sz="4400" dirty="0"/>
              <a:t>Du bas latin </a:t>
            </a:r>
            <a:r>
              <a:rPr lang="fr-FR" sz="4400" b="1" i="1" dirty="0" err="1"/>
              <a:t>Bodina</a:t>
            </a:r>
            <a:r>
              <a:rPr lang="fr-FR" sz="4400" b="1" i="1" dirty="0"/>
              <a:t>.</a:t>
            </a:r>
          </a:p>
          <a:p>
            <a:r>
              <a:rPr lang="fr-BE" sz="4400" b="1" dirty="0"/>
              <a:t>Mot d'origine gauloise</a:t>
            </a:r>
          </a:p>
          <a:p>
            <a:r>
              <a:rPr lang="fr-BE" sz="4400" b="1" dirty="0"/>
              <a:t>Bloc de pierre, poteau délimitant un territoire.</a:t>
            </a:r>
          </a:p>
        </p:txBody>
      </p:sp>
      <p:sp>
        <p:nvSpPr>
          <p:cNvPr id="4" name="Espace réservé de la date 3">
            <a:extLst>
              <a:ext uri="{FF2B5EF4-FFF2-40B4-BE49-F238E27FC236}">
                <a16:creationId xmlns:a16="http://schemas.microsoft.com/office/drawing/2014/main" id="{BA433607-9544-C5A3-9725-F1EBD4AD1A52}"/>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A49CA-8A2E-4E22-A7D0-49FF373D1E74}"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D2C21112-A31E-7738-C2F5-1270AD3B46BE}"/>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C68610ED-7B0F-DB7A-F4E3-E102FAAA3D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82480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061B8-A589-32C5-DE0E-0B007BC7E6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F9BAC0-8E2A-9026-7DE2-2A44F8B2B718}"/>
              </a:ext>
            </a:extLst>
          </p:cNvPr>
          <p:cNvSpPr>
            <a:spLocks noGrp="1"/>
          </p:cNvSpPr>
          <p:nvPr>
            <p:ph type="title"/>
          </p:nvPr>
        </p:nvSpPr>
        <p:spPr/>
        <p:txBody>
          <a:bodyPr/>
          <a:lstStyle/>
          <a:p>
            <a:r>
              <a:rPr lang="fr-FR" dirty="0"/>
              <a:t>Abornement</a:t>
            </a:r>
            <a:endParaRPr lang="fr-BE" dirty="0"/>
          </a:p>
        </p:txBody>
      </p:sp>
      <p:sp>
        <p:nvSpPr>
          <p:cNvPr id="3" name="Espace réservé du contenu 2">
            <a:extLst>
              <a:ext uri="{FF2B5EF4-FFF2-40B4-BE49-F238E27FC236}">
                <a16:creationId xmlns:a16="http://schemas.microsoft.com/office/drawing/2014/main" id="{28989375-751C-56AD-0D27-71E040E4EF29}"/>
              </a:ext>
            </a:extLst>
          </p:cNvPr>
          <p:cNvSpPr>
            <a:spLocks noGrp="1"/>
          </p:cNvSpPr>
          <p:nvPr>
            <p:ph idx="1"/>
          </p:nvPr>
        </p:nvSpPr>
        <p:spPr/>
        <p:txBody>
          <a:bodyPr>
            <a:normAutofit fontScale="92500" lnSpcReduction="10000"/>
          </a:bodyPr>
          <a:lstStyle/>
          <a:p>
            <a:r>
              <a:rPr lang="fr-FR" sz="4400" dirty="0"/>
              <a:t>Il faut être Géomètre pour placer des bornes.</a:t>
            </a:r>
          </a:p>
          <a:p>
            <a:r>
              <a:rPr lang="fr-FR" sz="4400" dirty="0"/>
              <a:t>Ce n’est pas parce que vous êtes Géomètre que vous pouvez placer </a:t>
            </a:r>
            <a:r>
              <a:rPr lang="fr-FR" sz="4400" b="1" i="1" dirty="0"/>
              <a:t>unilatéralement</a:t>
            </a:r>
            <a:r>
              <a:rPr lang="fr-FR" sz="4400" dirty="0"/>
              <a:t> des bornes.</a:t>
            </a:r>
            <a:endParaRPr lang="fr-BE" sz="4400" b="1" dirty="0"/>
          </a:p>
        </p:txBody>
      </p:sp>
      <p:sp>
        <p:nvSpPr>
          <p:cNvPr id="4" name="Espace réservé de la date 3">
            <a:extLst>
              <a:ext uri="{FF2B5EF4-FFF2-40B4-BE49-F238E27FC236}">
                <a16:creationId xmlns:a16="http://schemas.microsoft.com/office/drawing/2014/main" id="{6DFB404F-21D2-37A4-339D-E258299C4605}"/>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53A49CA-8A2E-4E22-A7D0-49FF373D1E74}"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A54DF9CD-CBEB-731D-28E3-5E700FEDB5ED}"/>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99B871F6-787D-67C8-F374-66CCC7C8CA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12699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0EFFA-B49D-0136-B75F-55427D07E9A9}"/>
              </a:ext>
            </a:extLst>
          </p:cNvPr>
          <p:cNvSpPr>
            <a:spLocks noGrp="1"/>
          </p:cNvSpPr>
          <p:nvPr>
            <p:ph type="title"/>
          </p:nvPr>
        </p:nvSpPr>
        <p:spPr/>
        <p:txBody>
          <a:bodyPr>
            <a:normAutofit/>
          </a:bodyPr>
          <a:lstStyle/>
          <a:p>
            <a:r>
              <a:rPr lang="fr-FR" sz="4800" dirty="0"/>
              <a:t>Evitez d’en arriver à ça.</a:t>
            </a:r>
            <a:endParaRPr lang="fr-BE" sz="4800" dirty="0"/>
          </a:p>
        </p:txBody>
      </p:sp>
      <p:sp>
        <p:nvSpPr>
          <p:cNvPr id="4" name="Espace réservé de la date 3">
            <a:extLst>
              <a:ext uri="{FF2B5EF4-FFF2-40B4-BE49-F238E27FC236}">
                <a16:creationId xmlns:a16="http://schemas.microsoft.com/office/drawing/2014/main" id="{D3BA8E19-84B7-9F39-BF63-3CF49999017F}"/>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DAE29C-17D0-45A9-B130-9C834884F3DF}" type="datetime1">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2/1/2026</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Espace réservé du pied de page 4">
            <a:extLst>
              <a:ext uri="{FF2B5EF4-FFF2-40B4-BE49-F238E27FC236}">
                <a16:creationId xmlns:a16="http://schemas.microsoft.com/office/drawing/2014/main" id="{84D821B9-539B-D4D8-7A3C-B6BE5F67E79C}"/>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rPr>
              <a:t>
              </a:t>
            </a:r>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6" name="Espace réservé du numéro de diapositive 5">
            <a:extLst>
              <a:ext uri="{FF2B5EF4-FFF2-40B4-BE49-F238E27FC236}">
                <a16:creationId xmlns:a16="http://schemas.microsoft.com/office/drawing/2014/main" id="{2A02F4E8-1621-5EF8-47FC-73EBB1361F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57153-B650-4DEB-B370-79DDCFDCE934}"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2000" b="0" i="0" u="none" strike="noStrike" kern="1200" cap="none" spc="0" normalizeH="0" baseline="0" noProof="0" dirty="0">
              <a:ln>
                <a:noFill/>
              </a:ln>
              <a:solidFill>
                <a:srgbClr val="FEFFFF"/>
              </a:solidFill>
              <a:effectLst/>
              <a:uLnTx/>
              <a:uFillTx/>
              <a:latin typeface="Century Gothic" panose="020B0502020202020204"/>
              <a:ea typeface="+mn-ea"/>
              <a:cs typeface="+mn-cs"/>
            </a:endParaRPr>
          </a:p>
        </p:txBody>
      </p:sp>
      <p:pic>
        <p:nvPicPr>
          <p:cNvPr id="10" name="Image 9" descr="Une image contenant plein air, neige, sol, gelé&#10;&#10;Le contenu généré par l’IA peut être incorrect.">
            <a:extLst>
              <a:ext uri="{FF2B5EF4-FFF2-40B4-BE49-F238E27FC236}">
                <a16:creationId xmlns:a16="http://schemas.microsoft.com/office/drawing/2014/main" id="{8B5487F2-E2BC-11C8-B8A1-D04A244DEB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7726" y="1324221"/>
            <a:ext cx="6630186" cy="4972640"/>
          </a:xfrm>
          <a:prstGeom prst="rect">
            <a:avLst/>
          </a:prstGeom>
        </p:spPr>
      </p:pic>
    </p:spTree>
    <p:extLst>
      <p:ext uri="{BB962C8B-B14F-4D97-AF65-F5344CB8AC3E}">
        <p14:creationId xmlns:p14="http://schemas.microsoft.com/office/powerpoint/2010/main" val="14624288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12E720-909E-55C5-8B99-A1552D54CFB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3965AC-D39D-CD7C-CA05-BE3973D95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216E1F-779B-0A36-2594-8F7ED9BAF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519C6CF-E1D4-9205-F6E1-9E921C74A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3A6E72-6887-93A5-FFF6-8B468D92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FBD1572-B358-180C-487D-03197B95D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2A8ACDB-208A-238B-E351-260A4DA269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2BB0ABA-97AB-5266-1D1E-D4CA732EBB7E}"/>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197FE38D-6E0A-9365-3854-18569AA6CF54}"/>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simple vs bornage complexe </a:t>
            </a:r>
          </a:p>
          <a:p>
            <a:r>
              <a:rPr lang="fr-FR" sz="2400" dirty="0">
                <a:sym typeface="Wingdings" panose="05000000000000000000" pitchFamily="2" charset="2"/>
              </a:rPr>
              <a:t>Le bornage simple est celui dans lequel il n’y a pas de modification ni de contestation sur la propriété.  Il a un caractère déclaratif pour la majorité des auteurs et ne devait donc pas être authentique (avant la réforme)</a:t>
            </a:r>
          </a:p>
          <a:p>
            <a:r>
              <a:rPr lang="fr-FR" sz="2400" dirty="0">
                <a:sym typeface="Wingdings" panose="05000000000000000000" pitchFamily="2" charset="2"/>
              </a:rPr>
              <a:t>Le bornage complexe implique un échange ou un transfert (amiable) ou que le juge tranche un litige sur la propriété  (voir le bornage judiciaire) (il devait déjà être authentique dans l’ancien code civil).</a:t>
            </a:r>
          </a:p>
          <a:p>
            <a:endParaRPr lang="fr-FR" sz="2400" dirty="0"/>
          </a:p>
        </p:txBody>
      </p:sp>
      <p:sp>
        <p:nvSpPr>
          <p:cNvPr id="11" name="Rectangle 10">
            <a:extLst>
              <a:ext uri="{FF2B5EF4-FFF2-40B4-BE49-F238E27FC236}">
                <a16:creationId xmlns:a16="http://schemas.microsoft.com/office/drawing/2014/main" id="{3B65E44F-5B75-1176-1C76-C9384FCA902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2D1D0AF-9317-AA49-5A18-AF25AAA24E75}"/>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325199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04B6C3-D6D9-8773-CBB3-BB1DBB3F9DF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D1F6DC-FCF3-A23B-A9B4-9399AD77B9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9B8622-7EDE-FF5E-037E-DEE7CC201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82C784-FEE4-4F0C-568F-85A676903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703079F-6A05-EAC2-D954-ED1C6554A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30460D5-3116-D25D-EAFA-BE5B1FE50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E2367ED-A4C4-D82C-804E-D022DE99F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3C365E9-C970-07E3-F94E-9CB96BC747A1}"/>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82C42F8A-E1C0-A05F-FFFB-0E2056C09C6C}"/>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Bornage simple vs bornage complexe </a:t>
            </a:r>
          </a:p>
          <a:p>
            <a:r>
              <a:rPr lang="fr-FR" sz="2400" dirty="0">
                <a:sym typeface="Wingdings" panose="05000000000000000000" pitchFamily="2" charset="2"/>
              </a:rPr>
              <a:t>Le bornage simple requiert la capacité d’administrer (gérer) le bien (par exemple 1 seul des copropriétaires)</a:t>
            </a:r>
          </a:p>
          <a:p>
            <a:r>
              <a:rPr lang="fr-FR" sz="2400" dirty="0">
                <a:sym typeface="Wingdings" panose="05000000000000000000" pitchFamily="2" charset="2"/>
              </a:rPr>
              <a:t>Le bornage complexe requiert la capacité de </a:t>
            </a:r>
            <a:r>
              <a:rPr lang="fr-FR" sz="2400" i="1" dirty="0">
                <a:sym typeface="Wingdings" panose="05000000000000000000" pitchFamily="2" charset="2"/>
              </a:rPr>
              <a:t>disposer</a:t>
            </a:r>
            <a:r>
              <a:rPr lang="fr-FR" sz="2400" dirty="0">
                <a:sym typeface="Wingdings" panose="05000000000000000000" pitchFamily="2" charset="2"/>
              </a:rPr>
              <a:t> du bien </a:t>
            </a:r>
            <a:endParaRPr lang="fr-FR" sz="2400" dirty="0"/>
          </a:p>
        </p:txBody>
      </p:sp>
      <p:sp>
        <p:nvSpPr>
          <p:cNvPr id="11" name="Rectangle 10">
            <a:extLst>
              <a:ext uri="{FF2B5EF4-FFF2-40B4-BE49-F238E27FC236}">
                <a16:creationId xmlns:a16="http://schemas.microsoft.com/office/drawing/2014/main" id="{DC01E7A9-8AE7-C0C1-911D-47BB408517E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1EB8A076-D7E7-805D-577F-00E74DE66F5C}"/>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715751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E37487-45BC-28F4-1C73-1C14D39F7D8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EE17C54-AA2D-5D51-62E3-6DF044E6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9597F0-DEBB-BEAB-501D-AD32863CA1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7A7A83-B237-D477-8016-79DFA09F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47E119-2779-FC79-16BE-EE2489B380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C4BB1B-7CC0-1C03-AD1B-6757EB99D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069D6C-4420-8D3D-75C8-A26C37C69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3FD02329-F10D-7C76-2656-50633B730069}"/>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amiable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73D0C152-EAAD-8586-05CE-244E7AF224AF}"/>
              </a:ext>
            </a:extLst>
          </p:cNvPr>
          <p:cNvSpPr>
            <a:spLocks noGrp="1"/>
          </p:cNvSpPr>
          <p:nvPr>
            <p:ph idx="1"/>
          </p:nvPr>
        </p:nvSpPr>
        <p:spPr>
          <a:xfrm>
            <a:off x="6442611" y="460755"/>
            <a:ext cx="4862447" cy="5770984"/>
          </a:xfrm>
        </p:spPr>
        <p:txBody>
          <a:bodyPr anchor="ctr">
            <a:noAutofit/>
          </a:bodyPr>
          <a:lstStyle/>
          <a:p>
            <a:pPr marL="0" indent="0">
              <a:buNone/>
            </a:pPr>
            <a:endParaRPr lang="fr-BE" sz="1800" b="1" u="sng" baseline="30000" dirty="0"/>
          </a:p>
          <a:p>
            <a:r>
              <a:rPr lang="fr-FR" b="1" u="sng" dirty="0"/>
              <a:t>Répartition des frais</a:t>
            </a:r>
          </a:p>
          <a:p>
            <a:r>
              <a:rPr lang="fr-FR" dirty="0"/>
              <a:t>3.61 § 5. Les propriétaires supportent tous les frais de bornage à parts égales, sans préjudice de l'application des règles relatives à la responsabilité extracontractuelle.</a:t>
            </a:r>
            <a:br>
              <a:rPr lang="fr-FR" sz="2400" dirty="0"/>
            </a:br>
            <a:endParaRPr lang="fr-FR" sz="2400" dirty="0"/>
          </a:p>
          <a:p>
            <a:r>
              <a:rPr lang="fr-FR" sz="2400" dirty="0">
                <a:sym typeface="Wingdings" panose="05000000000000000000" pitchFamily="2" charset="2"/>
              </a:rPr>
              <a:t> en cas de bornage amiable, liberté contractuelle de toute manière, tout peut être décidé (un seul paie, 50/50, autre proportion,…), la règle est supplétive</a:t>
            </a:r>
            <a:endParaRPr lang="fr-FR" sz="2400" dirty="0"/>
          </a:p>
        </p:txBody>
      </p:sp>
      <p:sp>
        <p:nvSpPr>
          <p:cNvPr id="11" name="Rectangle 10">
            <a:extLst>
              <a:ext uri="{FF2B5EF4-FFF2-40B4-BE49-F238E27FC236}">
                <a16:creationId xmlns:a16="http://schemas.microsoft.com/office/drawing/2014/main" id="{5349335E-180F-1B35-1AAA-C96D4ACF362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62A7A71-7717-4F3D-2362-FC4AF89DFBE2}"/>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3842437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5E56AB-B3E5-8409-E92C-247111589E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76D34E-B483-8D4B-D375-FD05BF466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E5A6F9-650E-133F-6253-5943915AB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3378D85-E89B-529B-28CC-8ABDD3BD2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2D5CBC6-AAF7-AC3F-14A6-146D58107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587BBF8-0320-3CD5-4046-C52D23F51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10F35E-4E54-F4BD-9386-546E8D7F5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6B9C65F-FEC7-A66C-F602-0F8277C5ECA4}"/>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A386B0C2-066C-F952-A547-8303C38068A6}"/>
              </a:ext>
            </a:extLst>
          </p:cNvPr>
          <p:cNvSpPr>
            <a:spLocks noGrp="1"/>
          </p:cNvSpPr>
          <p:nvPr>
            <p:ph idx="1"/>
          </p:nvPr>
        </p:nvSpPr>
        <p:spPr>
          <a:xfrm>
            <a:off x="6442611" y="460755"/>
            <a:ext cx="4862447" cy="5770984"/>
          </a:xfrm>
        </p:spPr>
        <p:txBody>
          <a:bodyPr anchor="ctr">
            <a:noAutofit/>
          </a:bodyPr>
          <a:lstStyle/>
          <a:p>
            <a:pPr marL="0" indent="0">
              <a:buNone/>
            </a:pPr>
            <a:r>
              <a:rPr lang="fr-FR" dirty="0"/>
              <a:t>§ 4. A défaut d'accord dans les trois mois suivant l'envoi par envoi recommandé d'une invitation à procéder à un bornage amiable, le bornage peut être demandé en justice par la partie la plus diligente, par requête contradictoire. Le jugement est transcrit dans les registres du bureau compétent de l'Administration générale de la Documentation patrimoniale conformément à l'article 3.30, § 1er, 1°, sur requête de la partie la plus diligente.</a:t>
            </a:r>
            <a:endParaRPr lang="fr-BE" sz="1800" b="1" u="sng" baseline="30000" dirty="0"/>
          </a:p>
        </p:txBody>
      </p:sp>
      <p:sp>
        <p:nvSpPr>
          <p:cNvPr id="11" name="Rectangle 10">
            <a:extLst>
              <a:ext uri="{FF2B5EF4-FFF2-40B4-BE49-F238E27FC236}">
                <a16:creationId xmlns:a16="http://schemas.microsoft.com/office/drawing/2014/main" id="{71B3CCDA-E4AF-D0ED-8FE4-DA38D3E2FDCE}"/>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008CFB-BFB6-5B54-CF30-C02095C84386}"/>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9037956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E91F9A-09DB-6EB2-66FB-5BA6E888797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BFC9D-3A80-5EF7-5821-8307853513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5B707E-057C-E022-BEFE-300947F63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D0ADA3-06E1-0EE3-9EB3-3BC0CFEAC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B903C5-8886-F0C8-1975-76A0B9655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6E82643-1FF8-AA6B-1BC7-0BE7F96F0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AD9D70-8A99-7052-E2BD-C4C516B9A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A7C00C9-CE85-35B9-2CE6-A7D2EDF2F8BB}"/>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3F9C4E04-F59C-53A7-3BC6-2938A22B9B04}"/>
              </a:ext>
            </a:extLst>
          </p:cNvPr>
          <p:cNvSpPr>
            <a:spLocks noGrp="1"/>
          </p:cNvSpPr>
          <p:nvPr>
            <p:ph idx="1"/>
          </p:nvPr>
        </p:nvSpPr>
        <p:spPr>
          <a:xfrm>
            <a:off x="6442611" y="460755"/>
            <a:ext cx="4862447" cy="5770984"/>
          </a:xfrm>
        </p:spPr>
        <p:txBody>
          <a:bodyPr anchor="ctr">
            <a:noAutofit/>
          </a:bodyPr>
          <a:lstStyle/>
          <a:p>
            <a:pPr marL="0" indent="0">
              <a:buNone/>
            </a:pPr>
            <a:r>
              <a:rPr lang="fr-FR" dirty="0"/>
              <a:t>§ 4. A défaut d'accord dans les trois mois suivant l'envoi par envoi recommandé d'une invitation à procéder à un bornage amiable, </a:t>
            </a:r>
          </a:p>
          <a:p>
            <a:pPr marL="0" indent="0">
              <a:buNone/>
            </a:pPr>
            <a:r>
              <a:rPr lang="fr-FR" dirty="0">
                <a:sym typeface="Wingdings" panose="05000000000000000000" pitchFamily="2" charset="2"/>
              </a:rPr>
              <a:t>quid sanctions en cas de non-respect du délai  ?</a:t>
            </a:r>
          </a:p>
          <a:p>
            <a:pPr marL="0" indent="0">
              <a:buNone/>
            </a:pPr>
            <a:r>
              <a:rPr lang="fr-BE" sz="3200" baseline="30000" dirty="0">
                <a:sym typeface="Wingdings" panose="05000000000000000000" pitchFamily="2" charset="2"/>
              </a:rPr>
              <a:t>Pas encore de jurisprudence, certains disent que l’action est irrecevable, d’autres estiment qu’il n’y a pas de sanctions (mais attention à la prise en charge des frais)</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B7A36F43-4BCD-8A1C-79B9-2F3613C5DAA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C28B416-9091-99B5-0794-A688CAA4E53C}"/>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858367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EACDB9-C060-128D-E116-AF4C9D94259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88CD01-261C-DF81-E451-BF7880E3D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4B152E-135E-BBA3-927A-FC7BA964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62B5E1B-F388-4314-E7C9-D8A7FEAB7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641964-88FC-9131-3262-3A5ADBE91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BC52E39-0BB1-6D62-906A-71AC3DCB8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87B7738-A885-416B-6A3C-535B7B913F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866D8C2-5021-EC53-11D0-B1C76BB6E773}"/>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7DD2E566-1EE4-65DC-3582-9B5DA274CF54}"/>
              </a:ext>
            </a:extLst>
          </p:cNvPr>
          <p:cNvSpPr>
            <a:spLocks noGrp="1"/>
          </p:cNvSpPr>
          <p:nvPr>
            <p:ph idx="1"/>
          </p:nvPr>
        </p:nvSpPr>
        <p:spPr>
          <a:xfrm>
            <a:off x="6442611" y="460755"/>
            <a:ext cx="4862447" cy="5770984"/>
          </a:xfrm>
        </p:spPr>
        <p:txBody>
          <a:bodyPr anchor="ctr">
            <a:noAutofit/>
          </a:bodyPr>
          <a:lstStyle/>
          <a:p>
            <a:pPr marL="0" indent="0">
              <a:buNone/>
            </a:pPr>
            <a:r>
              <a:rPr lang="fr-BE" dirty="0"/>
              <a:t>Juge compétent : juge de paix</a:t>
            </a:r>
            <a:endParaRPr lang="fr-BE" sz="3200" baseline="30000" dirty="0">
              <a:sym typeface="Wingdings" panose="05000000000000000000" pitchFamily="2" charset="2"/>
            </a:endParaRPr>
          </a:p>
          <a:p>
            <a:pPr marL="0" indent="0">
              <a:buNone/>
            </a:pPr>
            <a:r>
              <a:rPr lang="fr-FR" u="sng" dirty="0"/>
              <a:t>Code judiciaire : </a:t>
            </a:r>
            <a:r>
              <a:rPr lang="fr-FR" u="sng" dirty="0">
                <a:hlinkClick r:id="rId2"/>
              </a:rPr>
              <a:t>Art.</a:t>
            </a:r>
            <a:r>
              <a:rPr lang="fr-FR" dirty="0"/>
              <a:t> </a:t>
            </a:r>
            <a:r>
              <a:rPr lang="fr-FR" u="sng" dirty="0">
                <a:hlinkClick r:id="rId3"/>
              </a:rPr>
              <a:t>591</a:t>
            </a:r>
            <a:endParaRPr lang="fr-FR" u="sng" dirty="0"/>
          </a:p>
          <a:p>
            <a:pPr marL="0" indent="0">
              <a:buNone/>
            </a:pPr>
            <a:r>
              <a:rPr lang="fr-FR" dirty="0"/>
              <a:t>Le juge de paix connaît, quel que soit le montant de la demande:</a:t>
            </a:r>
          </a:p>
          <a:p>
            <a:pPr marL="0" indent="0">
              <a:buNone/>
            </a:pPr>
            <a:r>
              <a:rPr lang="fr-FR" sz="3200" baseline="30000" dirty="0">
                <a:sym typeface="Wingdings" panose="05000000000000000000" pitchFamily="2" charset="2"/>
              </a:rPr>
              <a:t>(…)</a:t>
            </a:r>
          </a:p>
          <a:p>
            <a:pPr marL="0" indent="0">
              <a:buNone/>
            </a:pPr>
            <a:r>
              <a:rPr lang="fr-FR" dirty="0"/>
              <a:t>3° des contestations ayant pour objet les servitudes, ainsi que les obligations que la loi impose aux propriétaires de fonds contigus;</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A0C33798-6CD3-5B22-55F9-E8C6B1B83D9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41DA8948-B158-6B0D-3802-18C7B90B7F88}"/>
              </a:ext>
            </a:extLst>
          </p:cNvPr>
          <p:cNvPicPr>
            <a:picLocks noChangeAspect="1"/>
          </p:cNvPicPr>
          <p:nvPr/>
        </p:nvPicPr>
        <p:blipFill rotWithShape="1">
          <a:blip r:embed="rId5"/>
          <a:srcRect b="39790"/>
          <a:stretch/>
        </p:blipFill>
        <p:spPr>
          <a:xfrm>
            <a:off x="-19873" y="6252262"/>
            <a:ext cx="1692536" cy="509541"/>
          </a:xfrm>
          <a:prstGeom prst="rect">
            <a:avLst/>
          </a:prstGeom>
        </p:spPr>
      </p:pic>
    </p:spTree>
    <p:extLst>
      <p:ext uri="{BB962C8B-B14F-4D97-AF65-F5344CB8AC3E}">
        <p14:creationId xmlns:p14="http://schemas.microsoft.com/office/powerpoint/2010/main" val="538926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3</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pPr marL="0" indent="0">
              <a:buNone/>
            </a:pPr>
            <a:endParaRPr lang="fr-BE" sz="2000" dirty="0"/>
          </a:p>
          <a:p>
            <a:pPr>
              <a:buFont typeface="Wingdings" panose="05000000000000000000" pitchFamily="2" charset="2"/>
              <a:buChar char="è"/>
            </a:pPr>
            <a:r>
              <a:rPr lang="fr-BE" sz="2000" dirty="0"/>
              <a:t>Réforme a un objet bien plus large que la seul bornage mais couvre la totalité du droit des biens</a:t>
            </a:r>
          </a:p>
          <a:p>
            <a:pPr marL="0" indent="0">
              <a:buNone/>
            </a:pPr>
            <a:endParaRPr lang="fr-BE" sz="2000" dirty="0"/>
          </a:p>
          <a:p>
            <a:pPr>
              <a:buFont typeface="Wingdings" panose="05000000000000000000" pitchFamily="2" charset="2"/>
              <a:buChar char="è"/>
            </a:pPr>
            <a:r>
              <a:rPr lang="fr-BE" sz="2000" dirty="0"/>
              <a:t>Le législateur a voulu moderniser, clarifier le langage, codifier des solutions jurisprudentielles,…</a:t>
            </a:r>
          </a:p>
          <a:p>
            <a:pPr marL="0" indent="0">
              <a:buNone/>
            </a:pPr>
            <a:endParaRPr lang="fr-BE" sz="2000" dirty="0"/>
          </a:p>
          <a:p>
            <a:pPr>
              <a:buFont typeface="Wingdings" panose="05000000000000000000" pitchFamily="2" charset="2"/>
              <a:buChar char="è"/>
            </a:pPr>
            <a:r>
              <a:rPr lang="fr-BE" sz="2000" dirty="0"/>
              <a:t>En matière de bornage, pas de révolution (beaucoup de solutions antérieures reprises et codifiées) mais quelques nouveautés </a:t>
            </a:r>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120715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68ECC01-2C8E-95BF-FA03-19102A1A8FD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853737-2DC3-B2F0-2BBA-B91B0148A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11E672-DBE2-459B-C6FE-A8568CD64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82A614-A322-DBD7-669F-23AC263E87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F70200-2715-2E9F-11F2-93542F6F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B44DCEE-48B5-5EFB-A316-1E40F0876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3D5E33D-EE6E-4633-3F0D-8F02921AC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D149C08-14BD-DF72-C808-B8751849D8DA}"/>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0D867FC8-42C3-4864-18DB-9F12C350101C}"/>
              </a:ext>
            </a:extLst>
          </p:cNvPr>
          <p:cNvSpPr>
            <a:spLocks noGrp="1"/>
          </p:cNvSpPr>
          <p:nvPr>
            <p:ph idx="1"/>
          </p:nvPr>
        </p:nvSpPr>
        <p:spPr>
          <a:xfrm>
            <a:off x="6442611" y="460755"/>
            <a:ext cx="4862447" cy="5770984"/>
          </a:xfrm>
        </p:spPr>
        <p:txBody>
          <a:bodyPr anchor="ctr">
            <a:noAutofit/>
          </a:bodyPr>
          <a:lstStyle/>
          <a:p>
            <a:pPr marL="0" indent="0">
              <a:buNone/>
            </a:pPr>
            <a:r>
              <a:rPr lang="fr-BE" dirty="0"/>
              <a:t>Mission de l’expert judiciaire : </a:t>
            </a:r>
            <a:r>
              <a:rPr lang="fr-BE" dirty="0">
                <a:sym typeface="Wingdings" panose="05000000000000000000" pitchFamily="2" charset="2"/>
              </a:rPr>
              <a:t></a:t>
            </a:r>
            <a:r>
              <a:rPr lang="fr-BE" dirty="0"/>
              <a:t>ne peut pas trancher la question de la prescription acquisitive (réservé au </a:t>
            </a:r>
            <a:r>
              <a:rPr lang="fr-BE" u="sng" dirty="0"/>
              <a:t>juge</a:t>
            </a:r>
            <a:r>
              <a:rPr lang="fr-BE" dirty="0"/>
              <a:t>)</a:t>
            </a:r>
          </a:p>
          <a:p>
            <a:pPr marL="0" indent="0">
              <a:buNone/>
            </a:pPr>
            <a:endParaRPr lang="fr-BE" sz="3200" baseline="30000" dirty="0">
              <a:sym typeface="Wingdings" panose="05000000000000000000" pitchFamily="2" charset="2"/>
            </a:endParaRPr>
          </a:p>
          <a:p>
            <a:pPr marL="0" indent="0">
              <a:buNone/>
            </a:pPr>
            <a:r>
              <a:rPr lang="fr-BE" sz="3200" baseline="30000" dirty="0">
                <a:sym typeface="Wingdings" panose="05000000000000000000" pitchFamily="2" charset="2"/>
              </a:rPr>
              <a:t> Peut faire un rapport sur la situation de fait (sur 10 et/ou 30 ans)</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4BB32EFE-5833-A5A1-9460-726107EDA9CB}"/>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07E4A32C-14C3-9DDA-75AB-609EDCA9AB13}"/>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17206580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2B32EF-FE00-9BDE-3003-29BE7C6E6A9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B96EE0-9B96-D793-1905-4154ABA0F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229768-C03D-3750-7DD9-5A929564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439CDF-00A6-8964-BF78-C9C04C35A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CCF15-F5DC-588A-6B4C-88B53BB4F2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59A0A6-B87E-1011-BB13-8462D7471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BF3A0D-2292-F96D-490B-194B415E7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F7E9D95-033C-AA47-03FB-7670D0677F19}"/>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F822725A-95B3-2602-0BE3-D33A1EBD5198}"/>
              </a:ext>
            </a:extLst>
          </p:cNvPr>
          <p:cNvSpPr>
            <a:spLocks noGrp="1"/>
          </p:cNvSpPr>
          <p:nvPr>
            <p:ph idx="1"/>
          </p:nvPr>
        </p:nvSpPr>
        <p:spPr>
          <a:xfrm>
            <a:off x="6442611" y="460755"/>
            <a:ext cx="4862447" cy="5770984"/>
          </a:xfrm>
        </p:spPr>
        <p:txBody>
          <a:bodyPr anchor="ctr">
            <a:noAutofit/>
          </a:bodyPr>
          <a:lstStyle/>
          <a:p>
            <a:pPr marL="0" indent="0">
              <a:buNone/>
            </a:pPr>
            <a:r>
              <a:rPr lang="fr-BE" dirty="0"/>
              <a:t>Quand le juge refusera-t-il le bornage ?</a:t>
            </a:r>
          </a:p>
          <a:p>
            <a:pPr marL="0" indent="0">
              <a:buNone/>
            </a:pPr>
            <a:endParaRPr lang="fr-BE" sz="3200" baseline="30000" dirty="0">
              <a:sym typeface="Wingdings" panose="05000000000000000000" pitchFamily="2" charset="2"/>
            </a:endParaRPr>
          </a:p>
          <a:p>
            <a:pPr marL="514350" indent="-514350">
              <a:buAutoNum type="arabicParenR"/>
            </a:pPr>
            <a:r>
              <a:rPr lang="fr-BE" sz="3200" baseline="30000" dirty="0">
                <a:sym typeface="Wingdings" panose="05000000000000000000" pitchFamily="2" charset="2"/>
              </a:rPr>
              <a:t>Si un bornage précédent existe déjà (mais attention à l’opposabilité d’un bornage fait par un propriétaire précédent sans avoir été rendu opposable et à la prescription acquisitive)</a:t>
            </a:r>
          </a:p>
          <a:p>
            <a:pPr marL="514350" indent="-514350">
              <a:buAutoNum type="arabicParenR"/>
            </a:pPr>
            <a:r>
              <a:rPr lang="fr-BE" sz="3200" baseline="30000" dirty="0">
                <a:sym typeface="Wingdings" panose="05000000000000000000" pitchFamily="2" charset="2"/>
              </a:rPr>
              <a:t>Si des clôtures mitoyennes séparent déjà la propriété  la limite mitoyenne est en principe au milieu de la clôture</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CD84437B-DD28-BF52-7771-264949DCF37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E0B944C5-4785-0C43-84EE-714A1F716080}"/>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8306086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8B8BD-3377-2B5B-AA4C-43CF8210E1D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0A6A11-8985-5F82-1B8B-A6349B200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5037C5-C4BB-D17E-5EC0-2337025128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CEFFB58-45DF-351C-2935-26FC0E97B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33FD7BE-31DF-30D9-5FA2-23868065C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64FC38-4C25-4BB4-897D-6D2BA026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B635FC6-6999-5283-1488-3DC1D0294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1FD84B8-DC2F-636A-193C-8006EFAD5EA6}"/>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40769EBA-AD89-9CE7-2038-D17D5D25E5B7}"/>
              </a:ext>
            </a:extLst>
          </p:cNvPr>
          <p:cNvSpPr>
            <a:spLocks noGrp="1"/>
          </p:cNvSpPr>
          <p:nvPr>
            <p:ph idx="1"/>
          </p:nvPr>
        </p:nvSpPr>
        <p:spPr>
          <a:xfrm>
            <a:off x="6442611" y="460755"/>
            <a:ext cx="4862447" cy="5770984"/>
          </a:xfrm>
        </p:spPr>
        <p:txBody>
          <a:bodyPr anchor="ctr">
            <a:noAutofit/>
          </a:bodyPr>
          <a:lstStyle/>
          <a:p>
            <a:pPr marL="0" indent="0">
              <a:buNone/>
            </a:pPr>
            <a:r>
              <a:rPr lang="fr-BE" dirty="0"/>
              <a:t>Quand le juge refusera-t-il le bornage ?</a:t>
            </a:r>
          </a:p>
          <a:p>
            <a:pPr marL="0" indent="0">
              <a:buNone/>
            </a:pPr>
            <a:endParaRPr lang="fr-BE" sz="3200" baseline="30000" dirty="0">
              <a:sym typeface="Wingdings" panose="05000000000000000000" pitchFamily="2" charset="2"/>
            </a:endParaRPr>
          </a:p>
          <a:p>
            <a:pPr marL="0" indent="0">
              <a:buNone/>
            </a:pPr>
            <a:r>
              <a:rPr lang="fr-BE" sz="3200" b="1" baseline="30000" dirty="0">
                <a:sym typeface="Wingdings" panose="05000000000000000000" pitchFamily="2" charset="2"/>
              </a:rPr>
              <a:t>3) </a:t>
            </a:r>
            <a:r>
              <a:rPr lang="fr-BE" sz="3200" baseline="30000" dirty="0">
                <a:sym typeface="Wingdings" panose="05000000000000000000" pitchFamily="2" charset="2"/>
              </a:rPr>
              <a:t>Abus de droit ? Conflit de voisinage sans réelle contestation sur la limite, introduit simplement pour ennuyer son voisin</a:t>
            </a:r>
            <a:endParaRPr lang="fr-FR" sz="3200" baseline="30000" dirty="0">
              <a:sym typeface="Wingdings" panose="05000000000000000000" pitchFamily="2" charset="2"/>
            </a:endParaRPr>
          </a:p>
        </p:txBody>
      </p:sp>
      <p:sp>
        <p:nvSpPr>
          <p:cNvPr id="11" name="Rectangle 10">
            <a:extLst>
              <a:ext uri="{FF2B5EF4-FFF2-40B4-BE49-F238E27FC236}">
                <a16:creationId xmlns:a16="http://schemas.microsoft.com/office/drawing/2014/main" id="{CE785535-D2BE-1667-26DB-43242925C766}"/>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DC0A5001-C667-1B39-0BB7-BE2454FD5D80}"/>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477077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205CFA-B213-D9DA-8BB1-93AF859FDF1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2D2C95-7410-8113-D56A-8CB58FA87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F3894-0AB5-924B-2491-9D9006375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567C68-1325-5FDE-A649-8444C0008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1846D76-E1B8-F652-C5D9-0EFFB78A4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F263B92-D8C0-611F-597C-38A01C6E0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AE16338-0585-FB0A-DAC8-D0FFDA72E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A454213B-2557-74FA-C414-99974F40C880}"/>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0A527E38-FE46-9622-EE2E-DE86BC888F67}"/>
              </a:ext>
            </a:extLst>
          </p:cNvPr>
          <p:cNvSpPr>
            <a:spLocks noGrp="1"/>
          </p:cNvSpPr>
          <p:nvPr>
            <p:ph idx="1"/>
          </p:nvPr>
        </p:nvSpPr>
        <p:spPr>
          <a:xfrm>
            <a:off x="6503158" y="649480"/>
            <a:ext cx="4862447" cy="6448006"/>
          </a:xfrm>
        </p:spPr>
        <p:txBody>
          <a:bodyPr anchor="ctr">
            <a:normAutofit/>
          </a:bodyPr>
          <a:lstStyle/>
          <a:p>
            <a:pPr marL="0" indent="0" algn="ctr">
              <a:buNone/>
            </a:pPr>
            <a:r>
              <a:rPr lang="fr-BE" sz="4800" b="1" dirty="0"/>
              <a:t>Bornage ≠ revendication (contestation sur l’étendue de la propriété) mais…</a:t>
            </a:r>
          </a:p>
          <a:p>
            <a:pPr marL="0" indent="0">
              <a:buNone/>
            </a:pPr>
            <a:endParaRPr lang="fr-BE" sz="2000" dirty="0"/>
          </a:p>
          <a:p>
            <a:endParaRPr lang="fr-BE" sz="2000" dirty="0"/>
          </a:p>
          <a:p>
            <a:endParaRPr lang="fr-BE" sz="2000" dirty="0"/>
          </a:p>
          <a:p>
            <a:endParaRPr lang="fr-BE" sz="19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00E041A6-8D77-EFB6-5E6E-F75C59AB5AD9}"/>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3D03A08E-6F07-C93D-7764-D02C57AF5A8A}"/>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601422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23BDA7-B12A-3826-6C1F-2C1EA6613E8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237D96-4C0B-9E33-2235-E71925E7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614C11-BE6A-E8C8-6AF6-7A09266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62121D7-1C66-EC5E-7761-142777E3F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EB9CEAC-0FF2-567C-C853-D35C7DA67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1E9DA6E-DBA7-4D8A-FB18-1D7F1BC8C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402A4D6-20D9-CED4-F079-C776A2E2E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9AF0148B-E5E6-9EBE-6C86-F3403611825D}"/>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E326944D-3B83-4A7C-77CF-5E3FD09EAD4D}"/>
              </a:ext>
            </a:extLst>
          </p:cNvPr>
          <p:cNvSpPr>
            <a:spLocks noGrp="1"/>
          </p:cNvSpPr>
          <p:nvPr>
            <p:ph idx="1"/>
          </p:nvPr>
        </p:nvSpPr>
        <p:spPr>
          <a:xfrm>
            <a:off x="6503158" y="649480"/>
            <a:ext cx="4862447" cy="6448006"/>
          </a:xfrm>
        </p:spPr>
        <p:txBody>
          <a:bodyPr anchor="ctr">
            <a:normAutofit/>
          </a:bodyPr>
          <a:lstStyle/>
          <a:p>
            <a:pPr marL="0" indent="0" algn="ctr">
              <a:buNone/>
            </a:pPr>
            <a:r>
              <a:rPr lang="fr-BE" sz="3200" b="1" dirty="0"/>
              <a:t>De très nombreux dossiers de bornage (judiciaire) sont en réalité des actions en revendication (ou dégénèrent en actions en revendication)</a:t>
            </a:r>
            <a:endParaRPr lang="fr-BE" sz="3200" dirty="0"/>
          </a:p>
          <a:p>
            <a:pPr marL="0" indent="0">
              <a:buNone/>
            </a:pPr>
            <a:r>
              <a:rPr lang="fr-BE" sz="3200" dirty="0">
                <a:sym typeface="Wingdings" panose="05000000000000000000" pitchFamily="2" charset="2"/>
              </a:rPr>
              <a:t> bornages complexes</a:t>
            </a:r>
            <a:endParaRPr lang="fr-BE" sz="3200" dirty="0"/>
          </a:p>
          <a:p>
            <a:endParaRPr lang="fr-BE" sz="3200" dirty="0"/>
          </a:p>
          <a:p>
            <a:pPr marL="0" indent="0">
              <a:buNone/>
            </a:pPr>
            <a:r>
              <a:rPr lang="fr-BE" sz="3200" dirty="0"/>
              <a:t>(≠ expériences des géomètres et avocats)</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36CE0E89-75FE-705F-8CB5-38BA6C38A998}"/>
              </a:ext>
            </a:extLst>
          </p:cNvPr>
          <p:cNvPicPr>
            <a:picLocks noChangeAspect="1"/>
          </p:cNvPicPr>
          <p:nvPr/>
        </p:nvPicPr>
        <p:blipFill rotWithShape="1">
          <a:blip r:embed="rId2"/>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00F6C3F-3A38-9C44-7527-AA16381E92F5}"/>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8071424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823CBA-01EF-B870-71B5-DE6FA01E13B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A48D58-CE7E-77B6-ECB0-C4688ABE3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2C893F-ECA2-3858-2D29-AC4276099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A37178-5958-01BC-D326-61BAF79B68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92C34C-30E6-57E4-F9FD-99D2B6243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CF91314-2AFF-0FFC-5E5E-9980BF40C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303DC36-AAFC-D8F9-AC42-48642D30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0BC3E9-D010-485D-C442-01ADD7D020F1}"/>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0C6B6AE8-26D3-41E8-8DE8-A0924409DD2D}"/>
              </a:ext>
            </a:extLst>
          </p:cNvPr>
          <p:cNvSpPr>
            <a:spLocks noGrp="1"/>
          </p:cNvSpPr>
          <p:nvPr>
            <p:ph idx="1"/>
          </p:nvPr>
        </p:nvSpPr>
        <p:spPr>
          <a:xfrm>
            <a:off x="6503158" y="649480"/>
            <a:ext cx="4862447" cy="6448006"/>
          </a:xfrm>
        </p:spPr>
        <p:txBody>
          <a:bodyPr anchor="ctr">
            <a:normAutofit fontScale="92500"/>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FR" u="sng" dirty="0">
                <a:hlinkClick r:id="rId2"/>
              </a:rPr>
              <a:t>Art.</a:t>
            </a:r>
            <a:r>
              <a:rPr lang="fr-FR" dirty="0"/>
              <a:t> </a:t>
            </a:r>
            <a:r>
              <a:rPr lang="fr-FR" u="sng" dirty="0">
                <a:hlinkClick r:id="rId3"/>
              </a:rPr>
              <a:t>3.51</a:t>
            </a:r>
            <a:r>
              <a:rPr lang="fr-FR" dirty="0"/>
              <a:t>. Actions du propriétaire</a:t>
            </a:r>
          </a:p>
          <a:p>
            <a:pPr marL="0" indent="0">
              <a:buNone/>
            </a:pPr>
            <a:br>
              <a:rPr lang="fr-FR" sz="3200" dirty="0"/>
            </a:br>
            <a:r>
              <a:rPr lang="fr-FR" dirty="0"/>
              <a:t>  Sous réserve d'autres dispositions du présent Livre, le propriétaire peut revendiquer l'objet dans les mains de celui duquel il se trouve et s'opposer à toute atteinte ou prétention d'un tiers.</a:t>
            </a:r>
            <a:br>
              <a:rPr lang="fr-FR" sz="3200" dirty="0"/>
            </a:br>
            <a:r>
              <a:rPr lang="fr-FR" dirty="0"/>
              <a:t>  Le droit de propriété et les actions qui sanctionnent ce droit ne s'éteignent pas par non-usage.</a:t>
            </a:r>
            <a:endParaRPr lang="fr-BE" sz="3200" dirty="0"/>
          </a:p>
          <a:p>
            <a:endParaRPr lang="fr-BE" sz="3200" dirty="0"/>
          </a:p>
          <a:p>
            <a:endParaRPr lang="fr-BE" sz="3200" dirty="0"/>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DAA01915-26EB-F6FE-E391-46D2A1141405}"/>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EEDFB9A8-DEAC-5CC8-F362-B27BA01F7DE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5"/>
              </a:rPr>
              <a:t>l</a:t>
            </a:r>
            <a:r>
              <a:rPr lang="fr-BE" sz="1400" b="1" dirty="0" err="1">
                <a:solidFill>
                  <a:srgbClr val="FF0000"/>
                </a:solidFill>
                <a:effectLst>
                  <a:outerShdw blurRad="38100" dist="38100" dir="2700000" algn="tl">
                    <a:srgbClr val="000000">
                      <a:alpha val="43137"/>
                    </a:srgbClr>
                  </a:outerShdw>
                </a:effectLst>
                <a:hlinkClick r:id="rId5"/>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3654465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E33FB8-4B8F-097F-5C26-8DC921E037C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66B01A-EED7-0F1A-64F9-AC74E6EDA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C5986D-DDAA-1E05-56B9-2B6774874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19DDB5-586F-7FB2-82F0-156096198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33CA40-FB19-12C3-C632-91618945D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1654FD-B840-650E-CB26-04DD31212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F3F7AD2-EF02-79FA-30EF-C893C99F7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7BF08588-8E56-5B71-4BD3-7F43BF9DC47D}"/>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2865D907-A46B-E06B-CA65-B45A277E524A}"/>
              </a:ext>
            </a:extLst>
          </p:cNvPr>
          <p:cNvSpPr>
            <a:spLocks noGrp="1"/>
          </p:cNvSpPr>
          <p:nvPr>
            <p:ph idx="1"/>
          </p:nvPr>
        </p:nvSpPr>
        <p:spPr>
          <a:xfrm>
            <a:off x="6503158" y="649480"/>
            <a:ext cx="4862447" cy="6448006"/>
          </a:xfrm>
        </p:spPr>
        <p:txBody>
          <a:bodyPr anchor="ctr">
            <a:normAutofit fontScale="85000" lnSpcReduction="20000"/>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BE" u="sng" dirty="0"/>
              <a:t>D’un point de vue procédural, le juge de paix « </a:t>
            </a:r>
            <a:r>
              <a:rPr lang="fr-FR" dirty="0"/>
              <a:t>connaît des contestations de titres, qui sont l'accessoire des demandes dont il est valablement saisi. » (art. 593 C.J.)</a:t>
            </a:r>
            <a:endParaRPr lang="fr-BE" sz="3200" dirty="0"/>
          </a:p>
          <a:p>
            <a:pPr marL="0" indent="0">
              <a:buNone/>
            </a:pPr>
            <a:endParaRPr lang="fr-BE" sz="3200" dirty="0"/>
          </a:p>
          <a:p>
            <a:pPr>
              <a:buFont typeface="Wingdings" panose="05000000000000000000" pitchFamily="2" charset="2"/>
              <a:buChar char="è"/>
            </a:pPr>
            <a:r>
              <a:rPr lang="fr-BE" sz="3200" dirty="0">
                <a:sym typeface="Wingdings" panose="05000000000000000000" pitchFamily="2" charset="2"/>
              </a:rPr>
              <a:t>Si une « vraie » demande de bornage dégénère en revendication, le juge de paix reste compétent</a:t>
            </a:r>
          </a:p>
          <a:p>
            <a:pPr>
              <a:buFont typeface="Wingdings" panose="05000000000000000000" pitchFamily="2" charset="2"/>
              <a:buChar char="è"/>
            </a:pPr>
            <a:r>
              <a:rPr lang="fr-BE" sz="3200" dirty="0"/>
              <a:t>Pas si l’objet véritable était d’emblée une revendication (alors compétence du tribunal de première instance si enjeu plus de 5000 EUR)</a:t>
            </a:r>
          </a:p>
          <a:p>
            <a:pPr marL="0" indent="0">
              <a:buNone/>
            </a:pPr>
            <a:endParaRPr lang="fr-BE" sz="19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B464DC02-25BF-DDE3-4296-BCE086960457}"/>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0DBA1913-C3FB-A44E-B290-6D369139F190}"/>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16937034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6E406F-6F1C-F2BF-A69D-2E6BD53DA70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FC1937-73A8-3E95-4296-1963C5622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80A0B1-2899-8EAF-E197-22C175A1F3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033075-B5D3-D786-D5A1-AA2514F14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EE6A48-B1B6-72F0-F93E-81A4D2AC2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967708F-C4FB-9BD8-12A2-91845C0E3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5534311-9011-D457-1E5F-52C75C315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B54BB49-E893-7429-F84C-DB9B7521B01F}"/>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4F1FC6B8-CF50-FF61-EF0B-7F7AF78CE511}"/>
              </a:ext>
            </a:extLst>
          </p:cNvPr>
          <p:cNvSpPr>
            <a:spLocks noGrp="1"/>
          </p:cNvSpPr>
          <p:nvPr>
            <p:ph idx="1"/>
          </p:nvPr>
        </p:nvSpPr>
        <p:spPr>
          <a:xfrm>
            <a:off x="6503158" y="649480"/>
            <a:ext cx="4862447" cy="6448006"/>
          </a:xfrm>
        </p:spPr>
        <p:txBody>
          <a:bodyPr anchor="ctr">
            <a:normAutofit fontScale="92500" lnSpcReduction="20000"/>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BE" sz="2400" u="sng" dirty="0"/>
              <a:t>Frais de bornage :</a:t>
            </a:r>
          </a:p>
          <a:p>
            <a:pPr marL="0" indent="0">
              <a:buNone/>
            </a:pPr>
            <a:r>
              <a:rPr lang="fr-BE" sz="2400" u="sng" dirty="0"/>
              <a:t>3.51</a:t>
            </a:r>
          </a:p>
          <a:p>
            <a:pPr marL="0" indent="0">
              <a:buNone/>
            </a:pPr>
            <a:r>
              <a:rPr lang="fr-FR" sz="2400" dirty="0"/>
              <a:t> § 5. Les propriétaires supportent tous les frais de bornage à parts égales, sans préjudice de l'application des règles relatives à la responsabilité extracontractuelle.</a:t>
            </a:r>
            <a:endParaRPr lang="fr-BE" sz="2400" dirty="0"/>
          </a:p>
          <a:p>
            <a:pPr>
              <a:buFont typeface="Wingdings" panose="05000000000000000000" pitchFamily="2" charset="2"/>
              <a:buChar char="è"/>
            </a:pPr>
            <a:r>
              <a:rPr lang="fr-BE" sz="3200" dirty="0">
                <a:sym typeface="Wingdings" panose="05000000000000000000" pitchFamily="2" charset="2"/>
              </a:rPr>
              <a:t>Le droit judiciaire met les frais (d’expertise et indemnités de procédure) à charge de la partie qui perd le procès </a:t>
            </a:r>
          </a:p>
          <a:p>
            <a:pPr>
              <a:buFont typeface="Wingdings" panose="05000000000000000000" pitchFamily="2" charset="2"/>
              <a:buChar char="è"/>
            </a:pPr>
            <a:r>
              <a:rPr lang="fr-BE" sz="3200" dirty="0">
                <a:sym typeface="Wingdings" panose="05000000000000000000" pitchFamily="2" charset="2"/>
              </a:rPr>
              <a:t>Ce sont essentiellement les frais d’abornement (la borne est une copropriété) qui sont partagés par moitié</a:t>
            </a:r>
          </a:p>
          <a:p>
            <a:pPr marL="0" indent="0">
              <a:buNone/>
            </a:pPr>
            <a:endParaRPr lang="fr-BE" sz="3200" dirty="0"/>
          </a:p>
          <a:p>
            <a:pPr marL="0" indent="0">
              <a:buNone/>
            </a:pPr>
            <a:endParaRPr lang="fr-BE" sz="1900" dirty="0"/>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2EDBD66A-4DAE-199F-5A1E-39F1DE79A0A0}"/>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394D5308-A653-8C31-C882-02B7217DF1DC}"/>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9258010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73F636-D4E8-FE05-9606-F708F5F3688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8B8E2-5619-159D-9EFA-7131BFC15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392FC-F789-51DA-A691-C966754AF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723059C-C820-6508-F376-B3AB649D0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495BDA0-DF0D-B7AF-54C2-52EC41AE60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07D010D-9ABA-4B18-55D5-D9A9583FF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C25291D-11EF-19EF-3131-60FA825DB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7707060-E1AE-F648-40CC-4F6BAEC686B1}"/>
              </a:ext>
            </a:extLst>
          </p:cNvPr>
          <p:cNvSpPr>
            <a:spLocks noGrp="1"/>
          </p:cNvSpPr>
          <p:nvPr>
            <p:ph type="title"/>
          </p:nvPr>
        </p:nvSpPr>
        <p:spPr>
          <a:xfrm>
            <a:off x="826396" y="586855"/>
            <a:ext cx="4230100" cy="3387497"/>
          </a:xfrm>
        </p:spPr>
        <p:txBody>
          <a:bodyPr anchor="b">
            <a:normAutofit/>
          </a:bodyPr>
          <a:lstStyle/>
          <a:p>
            <a:pPr algn="r"/>
            <a:r>
              <a:rPr lang="fr-BE" sz="4000" dirty="0">
                <a:solidFill>
                  <a:srgbClr val="FFFFFF"/>
                </a:solidFill>
              </a:rPr>
              <a:t>Bornage judiciaire et revendication</a:t>
            </a:r>
          </a:p>
        </p:txBody>
      </p:sp>
      <p:sp>
        <p:nvSpPr>
          <p:cNvPr id="3" name="Espace réservé du contenu 2">
            <a:extLst>
              <a:ext uri="{FF2B5EF4-FFF2-40B4-BE49-F238E27FC236}">
                <a16:creationId xmlns:a16="http://schemas.microsoft.com/office/drawing/2014/main" id="{D41EC686-26E0-CC1F-4893-290DD9BDD7AF}"/>
              </a:ext>
            </a:extLst>
          </p:cNvPr>
          <p:cNvSpPr>
            <a:spLocks noGrp="1"/>
          </p:cNvSpPr>
          <p:nvPr>
            <p:ph idx="1"/>
          </p:nvPr>
        </p:nvSpPr>
        <p:spPr>
          <a:xfrm>
            <a:off x="6503158" y="649480"/>
            <a:ext cx="4862447" cy="6448006"/>
          </a:xfrm>
        </p:spPr>
        <p:txBody>
          <a:bodyPr anchor="ctr">
            <a:normAutofit/>
          </a:bodyPr>
          <a:lstStyle/>
          <a:p>
            <a:pPr marL="0" indent="0" algn="ctr">
              <a:buNone/>
            </a:pPr>
            <a:endParaRPr lang="fr-FR" u="sng" dirty="0">
              <a:hlinkClick r:id="rId2"/>
            </a:endParaRPr>
          </a:p>
          <a:p>
            <a:pPr marL="0" indent="0" algn="ctr">
              <a:buNone/>
            </a:pPr>
            <a:endParaRPr lang="fr-FR" u="sng" dirty="0">
              <a:hlinkClick r:id="rId2"/>
            </a:endParaRPr>
          </a:p>
          <a:p>
            <a:pPr marL="0" indent="0" algn="ctr">
              <a:buNone/>
            </a:pPr>
            <a:endParaRPr lang="fr-FR" u="sng" dirty="0">
              <a:hlinkClick r:id="rId2"/>
            </a:endParaRPr>
          </a:p>
          <a:p>
            <a:pPr marL="0" indent="0">
              <a:buNone/>
            </a:pPr>
            <a:r>
              <a:rPr lang="fr-BE" u="sng" dirty="0"/>
              <a:t>Rappel : </a:t>
            </a:r>
            <a:endParaRPr lang="fr-BE" dirty="0"/>
          </a:p>
          <a:p>
            <a:pPr marL="0" indent="0">
              <a:buNone/>
            </a:pPr>
            <a:r>
              <a:rPr lang="fr-BE" dirty="0"/>
              <a:t>Seul le juge peut se prononcer sur les questions de droit, dont la question centrale de la prescription acquisitive (l’expert peut donner un rapport sur la situation de fait ces 10 et 30 dernières années)</a:t>
            </a:r>
          </a:p>
          <a:p>
            <a:endParaRPr lang="fr-BE" sz="1900" dirty="0"/>
          </a:p>
          <a:p>
            <a:pPr marL="0" indent="0">
              <a:buNone/>
            </a:pPr>
            <a:endParaRPr lang="fr-BE" sz="1900" dirty="0"/>
          </a:p>
          <a:p>
            <a:pPr marL="0" indent="0">
              <a:buNone/>
            </a:pPr>
            <a:endParaRPr lang="fr-BE" sz="1900" dirty="0"/>
          </a:p>
        </p:txBody>
      </p:sp>
      <p:pic>
        <p:nvPicPr>
          <p:cNvPr id="11" name="Image 10">
            <a:extLst>
              <a:ext uri="{FF2B5EF4-FFF2-40B4-BE49-F238E27FC236}">
                <a16:creationId xmlns:a16="http://schemas.microsoft.com/office/drawing/2014/main" id="{657512BD-8B19-862D-622E-4BDAD74D7D7A}"/>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13" name="Rectangle 12">
            <a:extLst>
              <a:ext uri="{FF2B5EF4-FFF2-40B4-BE49-F238E27FC236}">
                <a16:creationId xmlns:a16="http://schemas.microsoft.com/office/drawing/2014/main" id="{C845C349-F19D-C587-A105-3D5FA6C8DF89}"/>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4"/>
              </a:rPr>
              <a:t>l</a:t>
            </a:r>
            <a:r>
              <a:rPr lang="fr-BE" sz="1400" b="1" dirty="0" err="1">
                <a:solidFill>
                  <a:srgbClr val="FF0000"/>
                </a:solidFill>
                <a:effectLst>
                  <a:outerShdw blurRad="38100" dist="38100" dir="2700000" algn="tl">
                    <a:srgbClr val="000000">
                      <a:alpha val="43137"/>
                    </a:srgbClr>
                  </a:outerShdw>
                </a:effectLst>
                <a:hlinkClick r:id="rId4"/>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spTree>
    <p:extLst>
      <p:ext uri="{BB962C8B-B14F-4D97-AF65-F5344CB8AC3E}">
        <p14:creationId xmlns:p14="http://schemas.microsoft.com/office/powerpoint/2010/main" val="259670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B2081A-C468-0C2A-6937-6C28FBD762C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A45374-07E7-17FB-FA4E-C8EC8B050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F3E828C-4EAA-091F-3239-E8EBE0140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D456B5B-E24E-6ABC-075A-F656D75A1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B15DC4-38FE-01D2-6FC3-0B0239F2B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F16D537-DD7B-DF9D-D748-39A4299F2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AE21CE9-3C6E-A93B-460B-AB0F831036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13928F87-B8F0-0A89-7C98-3BB65ED1EB17}"/>
              </a:ext>
            </a:extLst>
          </p:cNvPr>
          <p:cNvSpPr>
            <a:spLocks noGrp="1"/>
          </p:cNvSpPr>
          <p:nvPr>
            <p:ph type="title"/>
          </p:nvPr>
        </p:nvSpPr>
        <p:spPr>
          <a:xfrm>
            <a:off x="427791" y="302995"/>
            <a:ext cx="4230100" cy="5224238"/>
          </a:xfrm>
        </p:spPr>
        <p:txBody>
          <a:bodyPr anchor="b">
            <a:noAutofit/>
          </a:bodyPr>
          <a:lstStyle/>
          <a:p>
            <a:pPr algn="r"/>
            <a:r>
              <a:rPr lang="fr-BE" dirty="0">
                <a:solidFill>
                  <a:srgbClr val="FFFFFF"/>
                </a:solidFill>
              </a:rPr>
              <a:t>Bornage judiciaire</a:t>
            </a:r>
            <a:endParaRPr lang="fr-BE" sz="4800" dirty="0">
              <a:solidFill>
                <a:schemeClr val="bg1"/>
              </a:solidFill>
            </a:endParaRPr>
          </a:p>
        </p:txBody>
      </p:sp>
      <p:sp>
        <p:nvSpPr>
          <p:cNvPr id="3" name="Espace réservé du contenu 2">
            <a:extLst>
              <a:ext uri="{FF2B5EF4-FFF2-40B4-BE49-F238E27FC236}">
                <a16:creationId xmlns:a16="http://schemas.microsoft.com/office/drawing/2014/main" id="{904A1FE8-83DE-E021-0206-9FBB5424833B}"/>
              </a:ext>
            </a:extLst>
          </p:cNvPr>
          <p:cNvSpPr>
            <a:spLocks noGrp="1"/>
          </p:cNvSpPr>
          <p:nvPr>
            <p:ph idx="1"/>
          </p:nvPr>
        </p:nvSpPr>
        <p:spPr>
          <a:xfrm>
            <a:off x="6442611" y="460755"/>
            <a:ext cx="4862447" cy="5770984"/>
          </a:xfrm>
        </p:spPr>
        <p:txBody>
          <a:bodyPr anchor="ctr">
            <a:noAutofit/>
          </a:bodyPr>
          <a:lstStyle/>
          <a:p>
            <a:pPr marL="0" indent="0">
              <a:buNone/>
            </a:pPr>
            <a:r>
              <a:rPr lang="fr-FR" dirty="0"/>
              <a:t>Illustrations :</a:t>
            </a:r>
          </a:p>
          <a:p>
            <a:pPr marL="0" indent="0">
              <a:buNone/>
            </a:pPr>
            <a:endParaRPr lang="fr-FR" dirty="0">
              <a:sym typeface="Wingdings" panose="05000000000000000000" pitchFamily="2" charset="2"/>
            </a:endParaRPr>
          </a:p>
          <a:p>
            <a:pPr marL="0" indent="0">
              <a:buNone/>
            </a:pPr>
            <a:r>
              <a:rPr lang="fr-FR" dirty="0">
                <a:sym typeface="Wingdings" panose="05000000000000000000" pitchFamily="2" charset="2"/>
              </a:rPr>
              <a:t>Le juge ne peut pas ordonner un échange de terrains suggéré par l’expert judiciaire (</a:t>
            </a:r>
            <a:r>
              <a:rPr lang="fr-FR" dirty="0" err="1">
                <a:sym typeface="Wingdings" panose="05000000000000000000" pitchFamily="2" charset="2"/>
              </a:rPr>
              <a:t>gèomètre</a:t>
            </a:r>
            <a:r>
              <a:rPr lang="fr-FR" dirty="0">
                <a:sym typeface="Wingdings" panose="05000000000000000000" pitchFamily="2" charset="2"/>
              </a:rPr>
              <a:t>-expert) dans son rapport : Cass., 28 novembre 2002</a:t>
            </a:r>
          </a:p>
          <a:p>
            <a:pPr>
              <a:buFont typeface="Wingdings" panose="05000000000000000000" pitchFamily="2" charset="2"/>
              <a:buChar char="è"/>
            </a:pPr>
            <a:r>
              <a:rPr lang="fr-BE" sz="4400" baseline="30000" dirty="0">
                <a:sym typeface="Wingdings" panose="05000000000000000000" pitchFamily="2" charset="2"/>
              </a:rPr>
              <a:t>l’échange de terrains est un contrat, qui ne peut pas être imposé par le juge</a:t>
            </a:r>
          </a:p>
          <a:p>
            <a:pPr>
              <a:buFont typeface="Wingdings" panose="05000000000000000000" pitchFamily="2" charset="2"/>
              <a:buChar char="è"/>
            </a:pPr>
            <a:r>
              <a:rPr lang="fr-BE" sz="4400" baseline="30000" dirty="0">
                <a:sym typeface="Wingdings" panose="05000000000000000000" pitchFamily="2" charset="2"/>
              </a:rPr>
              <a:t>Peut cependant être utile dans le cadre d’une conciliation qui relève aussi de la mission de l’expert judiciaire</a:t>
            </a:r>
            <a:endParaRPr lang="fr-BE" sz="4400" baseline="30000" dirty="0"/>
          </a:p>
        </p:txBody>
      </p:sp>
      <p:sp>
        <p:nvSpPr>
          <p:cNvPr id="11" name="Rectangle 10">
            <a:extLst>
              <a:ext uri="{FF2B5EF4-FFF2-40B4-BE49-F238E27FC236}">
                <a16:creationId xmlns:a16="http://schemas.microsoft.com/office/drawing/2014/main" id="{75CF4CFF-EEF6-0314-D909-9A18250FC5C8}"/>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9FA11991-2798-C34F-D1DC-B59FC97C2DBE}"/>
              </a:ext>
            </a:extLst>
          </p:cNvPr>
          <p:cNvPicPr>
            <a:picLocks noChangeAspect="1"/>
          </p:cNvPicPr>
          <p:nvPr/>
        </p:nvPicPr>
        <p:blipFill rotWithShape="1">
          <a:blip r:embed="rId3"/>
          <a:srcRect b="39790"/>
          <a:stretch/>
        </p:blipFill>
        <p:spPr>
          <a:xfrm>
            <a:off x="-19873" y="6252262"/>
            <a:ext cx="1692536" cy="509541"/>
          </a:xfrm>
          <a:prstGeom prst="rect">
            <a:avLst/>
          </a:prstGeom>
        </p:spPr>
      </p:pic>
    </p:spTree>
    <p:extLst>
      <p:ext uri="{BB962C8B-B14F-4D97-AF65-F5344CB8AC3E}">
        <p14:creationId xmlns:p14="http://schemas.microsoft.com/office/powerpoint/2010/main" val="2250914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a:t>
            </a:r>
            <a:r>
              <a:rPr lang="fr-FR" sz="6000" dirty="0">
                <a:solidFill>
                  <a:schemeClr val="bg1"/>
                </a:solidFill>
                <a:ea typeface="Times New Roman" panose="02020603050405020304" pitchFamily="18" charset="0"/>
              </a:rPr>
              <a:t>3</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FR" sz="2000" b="1" u="sng" dirty="0">
                <a:highlight>
                  <a:srgbClr val="FFFFFF"/>
                </a:highlight>
              </a:rPr>
              <a:t>Le livre III du Code civil (Loi du 4 février 2020 </a:t>
            </a:r>
            <a:r>
              <a:rPr lang="fr-FR" sz="2000" b="1" i="0" u="sng" dirty="0">
                <a:effectLst/>
                <a:highlight>
                  <a:srgbClr val="FFFFFF"/>
                </a:highlight>
              </a:rPr>
              <a:t>portant le livre 3 " Les biens " du Code civil</a:t>
            </a:r>
            <a:r>
              <a:rPr lang="fr-FR" sz="2000" b="1" u="sng" dirty="0">
                <a:highlight>
                  <a:srgbClr val="FFFFFF"/>
                </a:highlight>
              </a:rPr>
              <a:t>) « Les Biens » est entrée en vigueur le </a:t>
            </a:r>
            <a:r>
              <a:rPr lang="fr-FR" sz="2000" b="1" u="sng" dirty="0">
                <a:solidFill>
                  <a:srgbClr val="FF0000"/>
                </a:solidFill>
                <a:highlight>
                  <a:srgbClr val="FFFFFF"/>
                </a:highlight>
              </a:rPr>
              <a:t>1</a:t>
            </a:r>
            <a:r>
              <a:rPr lang="fr-FR" sz="2000" b="1" u="sng" baseline="30000" dirty="0">
                <a:solidFill>
                  <a:srgbClr val="FF0000"/>
                </a:solidFill>
                <a:highlight>
                  <a:srgbClr val="FFFFFF"/>
                </a:highlight>
              </a:rPr>
              <a:t>er</a:t>
            </a:r>
            <a:r>
              <a:rPr lang="fr-FR" sz="2000" b="1" u="sng" dirty="0">
                <a:solidFill>
                  <a:srgbClr val="FF0000"/>
                </a:solidFill>
                <a:highlight>
                  <a:srgbClr val="FFFFFF"/>
                </a:highlight>
              </a:rPr>
              <a:t> septembre 2021 </a:t>
            </a:r>
          </a:p>
          <a:p>
            <a:pPr marL="0" indent="0">
              <a:buNone/>
            </a:pPr>
            <a:endParaRPr lang="fr-FR" sz="2000" b="1" u="sng" dirty="0">
              <a:solidFill>
                <a:srgbClr val="FF0000"/>
              </a:solidFill>
              <a:highlight>
                <a:srgbClr val="FFFFFF"/>
              </a:highlight>
            </a:endParaRPr>
          </a:p>
          <a:p>
            <a:pPr marL="0" indent="0">
              <a:buNone/>
            </a:pPr>
            <a:r>
              <a:rPr lang="fr-FR" sz="1900" i="0" dirty="0">
                <a:effectLst/>
              </a:rPr>
              <a:t>lien vers le site du SPF justice : </a:t>
            </a:r>
            <a:r>
              <a:rPr lang="fr-FR" sz="1900" i="0" dirty="0">
                <a:effectLst/>
                <a:hlinkClick r:id="rId2"/>
              </a:rPr>
              <a:t>http://www.ejustice.just.fgov.be/cgi_loi/change_lg.pl?language=fr&amp;la=F&amp;cn=2020020416&amp;table_name=loi</a:t>
            </a:r>
            <a:endParaRPr lang="fr-BE" sz="1900" b="1" dirty="0">
              <a:solidFill>
                <a:srgbClr val="FF0000"/>
              </a:solidFill>
              <a:highlight>
                <a:srgbClr val="FFFF00"/>
              </a:highlight>
            </a:endParaRPr>
          </a:p>
          <a:p>
            <a:pPr marL="0" indent="0">
              <a:buNone/>
            </a:pPr>
            <a:endParaRPr lang="fr-BE" sz="1900" dirty="0"/>
          </a:p>
          <a:p>
            <a:pPr marL="0" indent="0">
              <a:buNone/>
            </a:pPr>
            <a:r>
              <a:rPr lang="fr-BE" sz="1900" dirty="0"/>
              <a:t>Le </a:t>
            </a:r>
            <a:r>
              <a:rPr lang="fr-BE" sz="1900" b="1" dirty="0">
                <a:solidFill>
                  <a:srgbClr val="FF0000"/>
                </a:solidFill>
              </a:rPr>
              <a:t>1</a:t>
            </a:r>
            <a:r>
              <a:rPr lang="fr-BE" sz="1900" b="1" baseline="30000" dirty="0">
                <a:solidFill>
                  <a:srgbClr val="FF0000"/>
                </a:solidFill>
              </a:rPr>
              <a:t>er</a:t>
            </a:r>
            <a:r>
              <a:rPr lang="fr-BE" sz="1900" b="1" dirty="0">
                <a:solidFill>
                  <a:srgbClr val="FF0000"/>
                </a:solidFill>
              </a:rPr>
              <a:t> septembre 2021 </a:t>
            </a:r>
            <a:r>
              <a:rPr lang="fr-BE" sz="1900" dirty="0"/>
              <a:t>est une </a:t>
            </a:r>
            <a:r>
              <a:rPr lang="fr-BE" sz="1900" b="1" dirty="0">
                <a:solidFill>
                  <a:srgbClr val="FF0000"/>
                </a:solidFill>
              </a:rPr>
              <a:t>date charnière </a:t>
            </a:r>
            <a:r>
              <a:rPr lang="fr-BE" sz="1900" dirty="0"/>
              <a:t>très importante</a:t>
            </a:r>
          </a:p>
          <a:p>
            <a:pPr marL="0" indent="0">
              <a:buNone/>
            </a:pPr>
            <a:endParaRPr lang="fr-BE" sz="1900" dirty="0"/>
          </a:p>
          <a:p>
            <a:pPr marL="0" indent="0">
              <a:buNone/>
            </a:pP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3"/>
              </a:rPr>
              <a:t>l</a:t>
            </a:r>
            <a:r>
              <a:rPr lang="fr-BE" sz="1400" b="1" dirty="0" err="1">
                <a:solidFill>
                  <a:srgbClr val="FF0000"/>
                </a:solidFill>
                <a:effectLst>
                  <a:outerShdw blurRad="38100" dist="38100" dir="2700000" algn="tl">
                    <a:srgbClr val="000000">
                      <a:alpha val="43137"/>
                    </a:srgbClr>
                  </a:outerShdw>
                </a:effectLst>
                <a:hlinkClick r:id="rId3"/>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4"/>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D948B458-9AD9-26FC-498E-D5D64FF23526}"/>
              </a:ext>
            </a:extLst>
          </p:cNvPr>
          <p:cNvSpPr/>
          <p:nvPr/>
        </p:nvSpPr>
        <p:spPr>
          <a:xfrm>
            <a:off x="5804902" y="2803016"/>
            <a:ext cx="5821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Flèche : droite 5">
            <a:extLst>
              <a:ext uri="{FF2B5EF4-FFF2-40B4-BE49-F238E27FC236}">
                <a16:creationId xmlns:a16="http://schemas.microsoft.com/office/drawing/2014/main" id="{D68ADE89-59B6-EBA2-B6C1-2B297DBFF610}"/>
              </a:ext>
            </a:extLst>
          </p:cNvPr>
          <p:cNvSpPr/>
          <p:nvPr/>
        </p:nvSpPr>
        <p:spPr>
          <a:xfrm>
            <a:off x="5792710" y="4321914"/>
            <a:ext cx="582196"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727555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Conclusions et conseils pratiques</a:t>
            </a:r>
            <a:r>
              <a:rPr lang="fr-BE" sz="2800" dirty="0">
                <a:solidFill>
                  <a:srgbClr val="FFFFFF"/>
                </a:solidFill>
                <a:latin typeface="+mn-lt"/>
              </a:rPr>
              <a:t> </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algn="just"/>
            <a:r>
              <a:rPr lang="fr-FR" dirty="0">
                <a:highlight>
                  <a:srgbClr val="FFFFFF"/>
                </a:highlight>
              </a:rPr>
              <a:t>En cas d’échec des tentatives amiables =&gt; envisager la procédure judiciaire, souvent avec l’intervention d’un expert</a:t>
            </a:r>
          </a:p>
          <a:p>
            <a:pPr algn="just"/>
            <a:r>
              <a:rPr lang="fr-BE" sz="2800" b="0" i="0" dirty="0">
                <a:effectLst/>
              </a:rPr>
              <a:t>⚠️ </a:t>
            </a:r>
            <a:r>
              <a:rPr lang="fr-FR" dirty="0">
                <a:highlight>
                  <a:srgbClr val="FFFFFF"/>
                </a:highlight>
              </a:rPr>
              <a:t>Attirer l’attention du client sur l’importance de vérifier les délais, la prescription, et donc conseille à temps d’introduire une action pour interrompre une prescription…</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2864127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Contentieux et procédure </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marL="0" indent="0" algn="just">
              <a:buNone/>
            </a:pPr>
            <a:r>
              <a:rPr lang="fr-FR" b="1" dirty="0">
                <a:sym typeface="Wingdings" panose="05000000000000000000" pitchFamily="2" charset="2"/>
              </a:rPr>
              <a:t>Si désaccord / conflit : nombreuses alternatives à la procédure, à privilégier absolument dans le cadre des relations de voisinage </a:t>
            </a:r>
          </a:p>
          <a:p>
            <a:pPr algn="just">
              <a:buFontTx/>
              <a:buChar char="-"/>
            </a:pPr>
            <a:r>
              <a:rPr lang="fr-FR" b="1" dirty="0">
                <a:sym typeface="Wingdings" panose="05000000000000000000" pitchFamily="2" charset="2"/>
              </a:rPr>
              <a:t>Négociation</a:t>
            </a:r>
          </a:p>
          <a:p>
            <a:pPr algn="just">
              <a:buFontTx/>
              <a:buChar char="-"/>
            </a:pPr>
            <a:r>
              <a:rPr lang="fr-FR" b="1" dirty="0">
                <a:sym typeface="Wingdings" panose="05000000000000000000" pitchFamily="2" charset="2"/>
              </a:rPr>
              <a:t>Conciliation (devant le juge de paix –gratuit)</a:t>
            </a:r>
          </a:p>
          <a:p>
            <a:pPr algn="just">
              <a:buFontTx/>
              <a:buChar char="-"/>
            </a:pPr>
            <a:r>
              <a:rPr lang="fr-FR" b="1" dirty="0">
                <a:sym typeface="Wingdings" panose="05000000000000000000" pitchFamily="2" charset="2"/>
              </a:rPr>
              <a:t>Médiation (judiciaire ou extra-judiciaire)</a:t>
            </a:r>
          </a:p>
          <a:p>
            <a:pPr marL="0" indent="0" algn="just">
              <a:buNone/>
            </a:pPr>
            <a:r>
              <a:rPr lang="fr-FR" b="1" dirty="0">
                <a:sym typeface="Wingdings" panose="05000000000000000000" pitchFamily="2" charset="2"/>
              </a:rPr>
              <a:t> </a:t>
            </a: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16745461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dirty="0">
                <a:solidFill>
                  <a:srgbClr val="FFFFFF"/>
                </a:solidFill>
                <a:latin typeface="+mn-lt"/>
              </a:rPr>
              <a:t>Conclusions et conseils pratiques</a:t>
            </a:r>
            <a:r>
              <a:rPr lang="fr-BE" sz="2800" dirty="0">
                <a:solidFill>
                  <a:srgbClr val="FFFFFF"/>
                </a:solidFill>
                <a:latin typeface="+mn-lt"/>
              </a:rPr>
              <a:t> </a:t>
            </a: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10274" y="514624"/>
            <a:ext cx="4862447" cy="5546047"/>
          </a:xfrm>
        </p:spPr>
        <p:txBody>
          <a:bodyPr anchor="ctr">
            <a:noAutofit/>
          </a:bodyPr>
          <a:lstStyle/>
          <a:p>
            <a:pPr algn="just">
              <a:buFontTx/>
              <a:buChar char="-"/>
            </a:pPr>
            <a:endParaRPr lang="fr-FR" b="1" dirty="0">
              <a:sym typeface="Wingdings" panose="05000000000000000000" pitchFamily="2" charset="2"/>
            </a:endParaRPr>
          </a:p>
          <a:p>
            <a:pPr algn="just">
              <a:buFontTx/>
              <a:buChar char="-"/>
            </a:pPr>
            <a:r>
              <a:rPr lang="fr-FR" b="1" dirty="0">
                <a:sym typeface="Wingdings" panose="05000000000000000000" pitchFamily="2" charset="2"/>
              </a:rPr>
              <a:t>Importance prépondérante de la prescription acquisitive ;</a:t>
            </a:r>
          </a:p>
          <a:p>
            <a:pPr algn="just">
              <a:buFontTx/>
              <a:buChar char="-"/>
            </a:pPr>
            <a:r>
              <a:rPr lang="fr-FR" b="1" dirty="0">
                <a:sym typeface="Wingdings" panose="05000000000000000000" pitchFamily="2" charset="2"/>
              </a:rPr>
              <a:t>Favoriser les modes alternatifs de résolution des litiges</a:t>
            </a:r>
          </a:p>
          <a:p>
            <a:pPr algn="just">
              <a:buFontTx/>
              <a:buChar char="-"/>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a:p>
            <a:pPr marL="0" indent="0" algn="just">
              <a:buNone/>
            </a:pPr>
            <a:endParaRPr lang="fr-FR" b="1" dirty="0">
              <a:sym typeface="Wingdings" panose="05000000000000000000" pitchFamily="2" charset="2"/>
            </a:endParaRPr>
          </a:p>
        </p:txBody>
      </p:sp>
    </p:spTree>
    <p:extLst>
      <p:ext uri="{BB962C8B-B14F-4D97-AF65-F5344CB8AC3E}">
        <p14:creationId xmlns:p14="http://schemas.microsoft.com/office/powerpoint/2010/main" val="10473274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375239" y="291713"/>
            <a:ext cx="4862447" cy="5546047"/>
          </a:xfrm>
        </p:spPr>
        <p:txBody>
          <a:bodyPr anchor="ctr">
            <a:normAutofit/>
          </a:bodyPr>
          <a:lstStyle/>
          <a:p>
            <a:pPr marL="0" indent="0">
              <a:buNone/>
            </a:pPr>
            <a:r>
              <a:rPr lang="fr-FR" sz="1400" b="1" i="0" dirty="0">
                <a:solidFill>
                  <a:srgbClr val="000000"/>
                </a:solidFill>
                <a:effectLst/>
                <a:latin typeface="Times New Roman" panose="02020603050405020304" pitchFamily="18" charset="0"/>
              </a:rPr>
              <a:t>Art. 3.62. Empiétement</a:t>
            </a:r>
            <a:br>
              <a:rPr lang="fr-FR" sz="1400" dirty="0"/>
            </a:br>
            <a:r>
              <a:rPr lang="fr-FR" sz="1400" b="1" i="0" dirty="0">
                <a:solidFill>
                  <a:srgbClr val="000000"/>
                </a:solidFill>
                <a:effectLst/>
                <a:latin typeface="Times New Roman" panose="02020603050405020304" pitchFamily="18" charset="0"/>
              </a:rPr>
              <a:t>  § 1er. Si un ouvrage est réalisé </a:t>
            </a:r>
            <a:r>
              <a:rPr lang="fr-FR" sz="1400" b="1" i="0" dirty="0">
                <a:solidFill>
                  <a:srgbClr val="FF0000"/>
                </a:solidFill>
                <a:effectLst/>
                <a:latin typeface="Times New Roman" panose="02020603050405020304" pitchFamily="18" charset="0"/>
              </a:rPr>
              <a:t>en partie sur, au-dessus ou en dessous du fonds du voisin, ce dernier peut en exiger l'enlèvement,</a:t>
            </a:r>
            <a:r>
              <a:rPr lang="fr-FR" sz="1400" b="1" i="0" dirty="0">
                <a:solidFill>
                  <a:srgbClr val="000000"/>
                </a:solidFill>
                <a:effectLst/>
                <a:latin typeface="Times New Roman" panose="02020603050405020304" pitchFamily="18" charset="0"/>
              </a:rPr>
              <a:t> sauf si cet empiétement est fondé sur un titre légal ou contractuel. Si l'empiétement a déjà duré le temps de la prescription acquisitive, le propriétaire empiétant peut acquérir un titre légal conformément à l'article 3.27.</a:t>
            </a:r>
            <a:br>
              <a:rPr lang="fr-FR" sz="1400" dirty="0"/>
            </a:br>
            <a:r>
              <a:rPr lang="fr-FR" sz="1400" b="1" i="0" dirty="0">
                <a:solidFill>
                  <a:srgbClr val="000000"/>
                </a:solidFill>
                <a:effectLst/>
                <a:latin typeface="Times New Roman" panose="02020603050405020304" pitchFamily="18" charset="0"/>
              </a:rPr>
              <a:t>  Si des ouvrages sont réalisés sur, au-dessus ou en dessous du fonds du voisin sur la base d'un titre légal ou contractuel et sont une composante inhérente d'un ouvrage appartenant au propriétaire empiétant, ils appartiennent à ce dernier par accession pour la durée de ce titre.</a:t>
            </a:r>
            <a:br>
              <a:rPr lang="fr-FR" sz="1400" dirty="0"/>
            </a:br>
            <a:r>
              <a:rPr lang="fr-FR" sz="1400" b="1" i="0" dirty="0">
                <a:solidFill>
                  <a:srgbClr val="000000"/>
                </a:solidFill>
                <a:effectLst/>
                <a:latin typeface="Times New Roman" panose="02020603050405020304" pitchFamily="18" charset="0"/>
              </a:rPr>
              <a:t>  § 2. A défaut de titre, le voisin peut exiger l'enlèvement de la composante inhérente qui empiète sur son fonds.</a:t>
            </a:r>
            <a:br>
              <a:rPr lang="fr-FR" sz="1400" dirty="0"/>
            </a:br>
            <a:r>
              <a:rPr lang="fr-FR" sz="1400" b="1" i="0" dirty="0">
                <a:solidFill>
                  <a:srgbClr val="000000"/>
                </a:solidFill>
                <a:effectLst/>
                <a:latin typeface="Times New Roman" panose="02020603050405020304" pitchFamily="18" charset="0"/>
              </a:rPr>
              <a:t>  Dans ce cas, si le propriétaire est de bonne foi et qu'il serait, par l'enlèvement de la partie qui empiète, lésé de façon disproportionnée, le propriétaire du fonds contigu ne peut pas en exiger l'enlèvement. Il a le choix soit d'accorder un droit de superficie pour la durée de l'existence de la construction, soit de céder la partie de la parcelle nécessaire, moyennant, dans les deux cas, dédommagement sur la base de l'enrichissement injustifié.</a:t>
            </a:r>
            <a:br>
              <a:rPr lang="fr-FR" sz="1400" dirty="0"/>
            </a:br>
            <a:r>
              <a:rPr lang="fr-FR" sz="1400" b="1" i="0" dirty="0">
                <a:solidFill>
                  <a:srgbClr val="000000"/>
                </a:solidFill>
                <a:effectLst/>
                <a:latin typeface="Times New Roman" panose="02020603050405020304" pitchFamily="18" charset="0"/>
              </a:rPr>
              <a:t>  Si l'auteur de l'empiétement est de mauvaise foi, le voisin peut exiger l'enlèvement de la composante inhérente qui empiète sauf s'il n'y a ni emprise considérable, ni préjudice potentiel dans le chef du voisin. S'il ne demande pas l'enlèvement, l'alinéa 2 est d'application.</a:t>
            </a:r>
            <a:endParaRPr lang="fr-FR" sz="2000" b="1" dirty="0">
              <a:solidFill>
                <a:srgbClr val="000000"/>
              </a:solidFill>
            </a:endParaRPr>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097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554145" y="649480"/>
            <a:ext cx="4862447" cy="5546047"/>
          </a:xfrm>
        </p:spPr>
        <p:txBody>
          <a:bodyPr anchor="ctr">
            <a:noAutofit/>
          </a:bodyPr>
          <a:lstStyle/>
          <a:p>
            <a:pPr marL="0" indent="0">
              <a:buNone/>
            </a:pPr>
            <a:r>
              <a:rPr lang="fr-FR" sz="1800" b="1" i="0" dirty="0">
                <a:solidFill>
                  <a:srgbClr val="000000"/>
                </a:solidFill>
                <a:effectLst/>
              </a:rPr>
              <a:t>Art. 3.62. Empiétement</a:t>
            </a:r>
            <a:br>
              <a:rPr lang="fr-FR" sz="1800" dirty="0"/>
            </a:br>
            <a:r>
              <a:rPr lang="fr-FR" sz="1800" b="1" i="0" dirty="0">
                <a:solidFill>
                  <a:srgbClr val="000000"/>
                </a:solidFill>
                <a:effectLst/>
              </a:rPr>
              <a:t>  § 1er. Si un ouvrage est réalisé en partie sur, au-dessus ou en dessous du fonds du voisin, </a:t>
            </a:r>
            <a:r>
              <a:rPr lang="fr-FR" sz="1800" b="1" i="0" dirty="0">
                <a:solidFill>
                  <a:srgbClr val="FF0000"/>
                </a:solidFill>
                <a:effectLst/>
              </a:rPr>
              <a:t>ce dernier peut en exiger l'enlèvement, sauf </a:t>
            </a:r>
            <a:r>
              <a:rPr lang="fr-FR" sz="1800" b="1" i="0" dirty="0">
                <a:solidFill>
                  <a:srgbClr val="000000"/>
                </a:solidFill>
                <a:effectLst/>
              </a:rPr>
              <a:t>si cet empiétement est fondé </a:t>
            </a:r>
            <a:r>
              <a:rPr lang="fr-FR" sz="1800" b="1" i="0" dirty="0">
                <a:solidFill>
                  <a:srgbClr val="FF0000"/>
                </a:solidFill>
                <a:effectLst/>
              </a:rPr>
              <a:t>sur un titre légal ou contractuel</a:t>
            </a:r>
            <a:r>
              <a:rPr lang="fr-FR" sz="1800" b="1" i="0" dirty="0">
                <a:solidFill>
                  <a:srgbClr val="000000"/>
                </a:solidFill>
                <a:effectLst/>
              </a:rPr>
              <a:t>. Si l'empiétement a déjà duré le temps de la prescription acquisitive, le propriétaire empiétant peut acquérir un titre légal conformément à l'article 3.27.</a:t>
            </a:r>
            <a:br>
              <a:rPr lang="fr-FR" sz="1800" dirty="0"/>
            </a:br>
            <a:r>
              <a:rPr lang="fr-FR" sz="1800" b="1" i="0" dirty="0">
                <a:solidFill>
                  <a:srgbClr val="000000"/>
                </a:solidFill>
                <a:effectLst/>
              </a:rPr>
              <a:t>  Si des ouvrages sont réalisés sur, au-dessus ou en dessous du fonds du voisin sur la base d'un titre légal ou contractuel et sont u</a:t>
            </a:r>
            <a:r>
              <a:rPr lang="fr-FR" sz="1800" b="1" i="0" dirty="0">
                <a:solidFill>
                  <a:srgbClr val="FF0000"/>
                </a:solidFill>
                <a:effectLst/>
              </a:rPr>
              <a:t>ne composante inhérente d'un ouvrage </a:t>
            </a:r>
            <a:r>
              <a:rPr lang="fr-FR" sz="1800" b="1" i="0" dirty="0">
                <a:solidFill>
                  <a:srgbClr val="000000"/>
                </a:solidFill>
                <a:effectLst/>
              </a:rPr>
              <a:t>appartenant au propriétaire empiétant, ils appartiennent à ce dernier </a:t>
            </a:r>
            <a:r>
              <a:rPr lang="fr-FR" sz="1800" b="1" i="0" dirty="0">
                <a:solidFill>
                  <a:srgbClr val="FF0000"/>
                </a:solidFill>
                <a:effectLst/>
              </a:rPr>
              <a:t>par accession pour la durée de ce titre.</a:t>
            </a:r>
            <a:br>
              <a:rPr lang="fr-FR" sz="1800" dirty="0">
                <a:solidFill>
                  <a:srgbClr val="FF0000"/>
                </a:solidFill>
              </a:rPr>
            </a:br>
            <a:r>
              <a:rPr lang="fr-FR" sz="1800" b="1" i="0" dirty="0">
                <a:solidFill>
                  <a:srgbClr val="000000"/>
                </a:solidFill>
                <a:effectLst/>
              </a:rPr>
              <a:t>  </a:t>
            </a:r>
          </a:p>
          <a:p>
            <a:pPr>
              <a:buFont typeface="Wingdings" panose="05000000000000000000" pitchFamily="2" charset="2"/>
              <a:buChar char="è"/>
            </a:pPr>
            <a:r>
              <a:rPr lang="fr-FR" sz="1800" b="1" dirty="0">
                <a:solidFill>
                  <a:srgbClr val="000000"/>
                </a:solidFill>
                <a:sym typeface="Wingdings" panose="05000000000000000000" pitchFamily="2" charset="2"/>
              </a:rPr>
              <a:t>Situation n’était auparavant pas expressément réglée dans l’ancien Code civil, obligation d’enlever sauf abus de droit (bouteille à encre);</a:t>
            </a:r>
          </a:p>
        </p:txBody>
      </p:sp>
      <p:pic>
        <p:nvPicPr>
          <p:cNvPr id="11" name="Image 10">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3" name="Rectangle 12"/>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3458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A47127F-107B-457D-8BD1-A6F40E25A637}"/>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1B683077-A1A3-4941-860E-698B8FAD8B7C}"/>
              </a:ext>
            </a:extLst>
          </p:cNvPr>
          <p:cNvSpPr>
            <a:spLocks noGrp="1"/>
          </p:cNvSpPr>
          <p:nvPr>
            <p:ph idx="1"/>
          </p:nvPr>
        </p:nvSpPr>
        <p:spPr>
          <a:xfrm>
            <a:off x="6280876" y="291713"/>
            <a:ext cx="4862447" cy="5546047"/>
          </a:xfrm>
        </p:spPr>
        <p:txBody>
          <a:bodyPr anchor="ctr">
            <a:noAutofit/>
          </a:bodyPr>
          <a:lstStyle/>
          <a:p>
            <a:pPr marL="0" indent="0">
              <a:buNone/>
            </a:pPr>
            <a:r>
              <a:rPr lang="fr-FR" sz="1800" b="1" i="0" dirty="0">
                <a:solidFill>
                  <a:srgbClr val="000000"/>
                </a:solidFill>
                <a:effectLst/>
                <a:latin typeface="Times New Roman" panose="02020603050405020304" pitchFamily="18" charset="0"/>
              </a:rPr>
              <a:t>§ 2. </a:t>
            </a:r>
            <a:r>
              <a:rPr lang="fr-FR" sz="1800" b="1" i="0" dirty="0">
                <a:solidFill>
                  <a:srgbClr val="FF0000"/>
                </a:solidFill>
                <a:effectLst/>
                <a:latin typeface="Times New Roman" panose="02020603050405020304" pitchFamily="18" charset="0"/>
              </a:rPr>
              <a:t>A défaut de titre</a:t>
            </a:r>
            <a:r>
              <a:rPr lang="fr-FR" sz="1800" b="1" i="0" dirty="0">
                <a:solidFill>
                  <a:srgbClr val="000000"/>
                </a:solidFill>
                <a:effectLst/>
                <a:latin typeface="Times New Roman" panose="02020603050405020304" pitchFamily="18" charset="0"/>
              </a:rPr>
              <a:t>, le voisin peut exiger l'enlèvement de la composante inhérente qui empiète sur son fonds.</a:t>
            </a:r>
            <a:br>
              <a:rPr lang="fr-FR" sz="1800" dirty="0"/>
            </a:br>
            <a:r>
              <a:rPr lang="fr-FR" sz="1800" b="1" i="0" dirty="0">
                <a:solidFill>
                  <a:srgbClr val="000000"/>
                </a:solidFill>
                <a:effectLst/>
                <a:latin typeface="Times New Roman" panose="02020603050405020304" pitchFamily="18" charset="0"/>
              </a:rPr>
              <a:t>  Dans ce cas, si le propriétaire est </a:t>
            </a:r>
            <a:r>
              <a:rPr lang="fr-FR" sz="1800" b="1" i="0" dirty="0">
                <a:solidFill>
                  <a:srgbClr val="FF0000"/>
                </a:solidFill>
                <a:effectLst/>
                <a:latin typeface="Times New Roman" panose="02020603050405020304" pitchFamily="18" charset="0"/>
              </a:rPr>
              <a:t>de bonne foi </a:t>
            </a:r>
            <a:r>
              <a:rPr lang="fr-FR" sz="1800" b="1" i="0" dirty="0">
                <a:solidFill>
                  <a:srgbClr val="000000"/>
                </a:solidFill>
                <a:effectLst/>
                <a:latin typeface="Times New Roman" panose="02020603050405020304" pitchFamily="18" charset="0"/>
              </a:rPr>
              <a:t>et qu'il serait, par l'enlèvement de la partie qui empiète, </a:t>
            </a:r>
            <a:r>
              <a:rPr lang="fr-FR" sz="1800" b="1" i="0" dirty="0">
                <a:solidFill>
                  <a:srgbClr val="FF0000"/>
                </a:solidFill>
                <a:effectLst/>
                <a:latin typeface="Times New Roman" panose="02020603050405020304" pitchFamily="18" charset="0"/>
              </a:rPr>
              <a:t>lésé de façon disproportionn</a:t>
            </a:r>
            <a:r>
              <a:rPr lang="fr-FR" sz="1800" b="1" i="0" dirty="0">
                <a:solidFill>
                  <a:srgbClr val="000000"/>
                </a:solidFill>
                <a:effectLst/>
                <a:latin typeface="Times New Roman" panose="02020603050405020304" pitchFamily="18" charset="0"/>
              </a:rPr>
              <a:t>ée, le propriétaire du fonds contigu </a:t>
            </a:r>
            <a:r>
              <a:rPr lang="fr-FR" sz="1800" b="1" i="0" dirty="0">
                <a:solidFill>
                  <a:srgbClr val="FF0000"/>
                </a:solidFill>
                <a:effectLst/>
                <a:latin typeface="Times New Roman" panose="02020603050405020304" pitchFamily="18" charset="0"/>
              </a:rPr>
              <a:t>ne peut pas en exiger l'enlèvement</a:t>
            </a:r>
            <a:r>
              <a:rPr lang="fr-FR" sz="1800" b="1" i="0" dirty="0">
                <a:solidFill>
                  <a:srgbClr val="000000"/>
                </a:solidFill>
                <a:effectLst/>
                <a:latin typeface="Times New Roman" panose="02020603050405020304" pitchFamily="18" charset="0"/>
              </a:rPr>
              <a:t>. Il a </a:t>
            </a:r>
            <a:r>
              <a:rPr lang="fr-FR" sz="1800" b="1" i="0" dirty="0">
                <a:solidFill>
                  <a:srgbClr val="FF0000"/>
                </a:solidFill>
                <a:effectLst/>
                <a:latin typeface="Times New Roman" panose="02020603050405020304" pitchFamily="18" charset="0"/>
              </a:rPr>
              <a:t>le choix </a:t>
            </a:r>
            <a:r>
              <a:rPr lang="fr-FR" sz="1800" b="1" i="0" dirty="0">
                <a:solidFill>
                  <a:srgbClr val="000000"/>
                </a:solidFill>
                <a:effectLst/>
                <a:latin typeface="Times New Roman" panose="02020603050405020304" pitchFamily="18" charset="0"/>
              </a:rPr>
              <a:t>soit </a:t>
            </a:r>
            <a:r>
              <a:rPr lang="fr-FR" sz="1800" b="1" i="0" dirty="0">
                <a:solidFill>
                  <a:srgbClr val="FF0000"/>
                </a:solidFill>
                <a:effectLst/>
                <a:latin typeface="Times New Roman" panose="02020603050405020304" pitchFamily="18" charset="0"/>
              </a:rPr>
              <a:t>d'accorder un droit de superficie pour la durée de l'existence de la construction,</a:t>
            </a:r>
            <a:r>
              <a:rPr lang="fr-FR" sz="1800" b="1" i="0" dirty="0">
                <a:solidFill>
                  <a:srgbClr val="000000"/>
                </a:solidFill>
                <a:effectLst/>
                <a:latin typeface="Times New Roman" panose="02020603050405020304" pitchFamily="18" charset="0"/>
              </a:rPr>
              <a:t> soit de </a:t>
            </a:r>
            <a:r>
              <a:rPr lang="fr-FR" sz="1800" b="1" i="0" dirty="0">
                <a:solidFill>
                  <a:srgbClr val="FF0000"/>
                </a:solidFill>
                <a:effectLst/>
                <a:latin typeface="Times New Roman" panose="02020603050405020304" pitchFamily="18" charset="0"/>
              </a:rPr>
              <a:t>céder la partie de la parcelle nécessaire, moyennant, dans les deux cas, dédommagement sur la base de l'enrichissement injustifié</a:t>
            </a:r>
            <a:r>
              <a:rPr lang="fr-FR" sz="1800" b="1" i="0" dirty="0">
                <a:solidFill>
                  <a:srgbClr val="000000"/>
                </a:solidFill>
                <a:effectLst/>
                <a:latin typeface="Times New Roman" panose="02020603050405020304" pitchFamily="18" charset="0"/>
              </a:rPr>
              <a:t>.</a:t>
            </a:r>
            <a:br>
              <a:rPr lang="fr-FR" sz="1800" dirty="0"/>
            </a:br>
            <a:r>
              <a:rPr lang="fr-FR" sz="1800" b="1" i="0" dirty="0">
                <a:solidFill>
                  <a:srgbClr val="000000"/>
                </a:solidFill>
                <a:effectLst/>
                <a:latin typeface="Times New Roman" panose="02020603050405020304" pitchFamily="18" charset="0"/>
              </a:rPr>
              <a:t>  Si l'auteur de l'empiétement est </a:t>
            </a:r>
            <a:r>
              <a:rPr lang="fr-FR" sz="1800" b="1" i="0" dirty="0">
                <a:solidFill>
                  <a:srgbClr val="FF0000"/>
                </a:solidFill>
                <a:effectLst/>
                <a:latin typeface="Times New Roman" panose="02020603050405020304" pitchFamily="18" charset="0"/>
              </a:rPr>
              <a:t>de mauvaise foi</a:t>
            </a:r>
            <a:r>
              <a:rPr lang="fr-FR" sz="1800" b="1" i="0" dirty="0">
                <a:solidFill>
                  <a:srgbClr val="000000"/>
                </a:solidFill>
                <a:effectLst/>
                <a:latin typeface="Times New Roman" panose="02020603050405020304" pitchFamily="18" charset="0"/>
              </a:rPr>
              <a:t>, le voisin peut exiger </a:t>
            </a:r>
            <a:r>
              <a:rPr lang="fr-FR" sz="1800" b="1" i="0" dirty="0">
                <a:solidFill>
                  <a:srgbClr val="FF0000"/>
                </a:solidFill>
                <a:effectLst/>
                <a:latin typeface="Times New Roman" panose="02020603050405020304" pitchFamily="18" charset="0"/>
              </a:rPr>
              <a:t>l'enlèvement de la composante inhérente qui empiète sauf s'il n'y a ni emprise considérable, ni préjudice potentiel dans le chef du voisin. S'il ne demande pas l'enlèvement, l'alinéa 2 est d'application.</a:t>
            </a:r>
            <a:endParaRPr lang="fr-FR" sz="1800" b="1" dirty="0">
              <a:solidFill>
                <a:srgbClr val="FF0000"/>
              </a:solidFill>
            </a:endParaRPr>
          </a:p>
        </p:txBody>
      </p:sp>
      <p:sp>
        <p:nvSpPr>
          <p:cNvPr id="11" name="ZoneTexte 10">
            <a:extLst>
              <a:ext uri="{FF2B5EF4-FFF2-40B4-BE49-F238E27FC236}">
                <a16:creationId xmlns:a16="http://schemas.microsoft.com/office/drawing/2014/main" id="{AA3CE1B9-8066-4002-9BEB-720D3BCBB2AA}"/>
              </a:ext>
            </a:extLst>
          </p:cNvPr>
          <p:cNvSpPr txBox="1"/>
          <p:nvPr/>
        </p:nvSpPr>
        <p:spPr>
          <a:xfrm>
            <a:off x="5373415" y="4182250"/>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C4C5AF34-D851-CD45-B7FB-B09F6ED4B49C}"/>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892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B338EC-5287-73E6-51B6-093459FA175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6B7790-BA87-1FF1-9532-807196F7F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68F50A5-98B5-607A-8E4C-7A24FADAE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1B60037-E588-DF63-6F7C-A49BAE826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990824F-B43B-373A-742E-8F41E0645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1D9C7484-715D-EF1F-94BB-122C26EBA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EBC5FF5-E334-5BB8-ABCC-E09B8C6336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2D6496FF-B9FC-2C05-5A9B-2A323DB7B8A0}"/>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7968477F-007F-B99C-B068-525757C4E67D}"/>
              </a:ext>
            </a:extLst>
          </p:cNvPr>
          <p:cNvSpPr>
            <a:spLocks noGrp="1"/>
          </p:cNvSpPr>
          <p:nvPr>
            <p:ph idx="1"/>
          </p:nvPr>
        </p:nvSpPr>
        <p:spPr>
          <a:xfrm>
            <a:off x="6370739" y="856213"/>
            <a:ext cx="4862447" cy="5546047"/>
          </a:xfrm>
        </p:spPr>
        <p:txBody>
          <a:bodyPr anchor="ctr">
            <a:noAutofit/>
          </a:bodyPr>
          <a:lstStyle/>
          <a:p>
            <a:pPr marL="0" indent="0">
              <a:buNone/>
            </a:pPr>
            <a:r>
              <a:rPr lang="fr-FR" sz="1800" b="1" dirty="0"/>
              <a:t>! Arrêt Cour </a:t>
            </a:r>
            <a:r>
              <a:rPr lang="fr-FR" sz="1800" b="1" dirty="0" err="1"/>
              <a:t>const</a:t>
            </a:r>
            <a:r>
              <a:rPr lang="fr-FR" sz="1800" b="1" dirty="0"/>
              <a:t>., 25 avril 2024 (question préjudicielle)</a:t>
            </a:r>
          </a:p>
          <a:p>
            <a:r>
              <a:rPr lang="fr-FR" sz="1800" dirty="0"/>
              <a:t>Isolation dépassant </a:t>
            </a:r>
            <a:r>
              <a:rPr lang="fr-FR" sz="1800" b="1" dirty="0"/>
              <a:t>25 cm</a:t>
            </a:r>
            <a:r>
              <a:rPr lang="fr-FR" sz="1800" dirty="0"/>
              <a:t> sur la parcelle voisine.</a:t>
            </a:r>
            <a:br>
              <a:rPr lang="fr-FR" sz="1800" dirty="0"/>
            </a:br>
            <a:r>
              <a:rPr lang="fr-FR" sz="1800" dirty="0"/>
              <a:t>Le constructeur était </a:t>
            </a:r>
            <a:r>
              <a:rPr lang="fr-FR" sz="1800" b="1" dirty="0"/>
              <a:t>averti</a:t>
            </a:r>
            <a:r>
              <a:rPr lang="fr-FR" sz="1800" dirty="0"/>
              <a:t> → </a:t>
            </a:r>
            <a:r>
              <a:rPr lang="fr-FR" sz="1800" b="1" dirty="0"/>
              <a:t>mauvaise foi</a:t>
            </a:r>
            <a:r>
              <a:rPr lang="fr-FR" sz="1800" dirty="0"/>
              <a:t>.</a:t>
            </a:r>
            <a:br>
              <a:rPr lang="fr-FR" sz="1800" dirty="0"/>
            </a:br>
            <a:r>
              <a:rPr lang="fr-FR" sz="1800" dirty="0"/>
              <a:t>Le juge de paix de Hamme interroge la Cour : le voisin lésé peut-il exiger l’enlèvement ?</a:t>
            </a:r>
          </a:p>
          <a:p>
            <a:r>
              <a:rPr lang="fr-FR" sz="1800" b="1" dirty="0"/>
              <a:t>Décision :</a:t>
            </a:r>
            <a:br>
              <a:rPr lang="fr-FR" sz="1800" dirty="0"/>
            </a:br>
            <a:r>
              <a:rPr lang="fr-FR" sz="1800" dirty="0"/>
              <a:t>L’art. 3.62 §2 est </a:t>
            </a:r>
            <a:r>
              <a:rPr lang="fr-FR" sz="1800" b="1" dirty="0"/>
              <a:t>contraire au droit de propriété</a:t>
            </a:r>
            <a:r>
              <a:rPr lang="fr-FR" sz="1800" dirty="0"/>
              <a:t>.</a:t>
            </a:r>
          </a:p>
          <a:p>
            <a:r>
              <a:rPr lang="fr-FR" sz="1800" dirty="0"/>
              <a:t>Si le constructeur </a:t>
            </a:r>
            <a:r>
              <a:rPr lang="fr-FR" sz="1800" b="1" dirty="0"/>
              <a:t>sait</a:t>
            </a:r>
            <a:r>
              <a:rPr lang="fr-FR" sz="1800" dirty="0"/>
              <a:t> qu’il empiète et </a:t>
            </a:r>
            <a:r>
              <a:rPr lang="fr-FR" sz="1800" b="1" dirty="0"/>
              <a:t>poursuit malgré l’avertissement</a:t>
            </a:r>
            <a:r>
              <a:rPr lang="fr-FR" sz="1800" dirty="0"/>
              <a:t>,</a:t>
            </a:r>
            <a:br>
              <a:rPr lang="fr-FR" sz="1800" dirty="0"/>
            </a:br>
            <a:r>
              <a:rPr lang="fr-FR" sz="1800" dirty="0"/>
              <a:t>le voisin peut </a:t>
            </a:r>
            <a:r>
              <a:rPr lang="fr-FR" sz="1800" b="1" dirty="0"/>
              <a:t>exiger la démolition</a:t>
            </a:r>
            <a:r>
              <a:rPr lang="fr-FR" sz="1800" dirty="0"/>
              <a:t>,</a:t>
            </a:r>
            <a:br>
              <a:rPr lang="fr-FR" sz="1800" dirty="0"/>
            </a:br>
            <a:r>
              <a:rPr lang="fr-FR" sz="1800" dirty="0"/>
              <a:t>même pour un empiètement </a:t>
            </a:r>
            <a:r>
              <a:rPr lang="fr-FR" sz="1800" b="1" dirty="0"/>
              <a:t>minime</a:t>
            </a:r>
            <a:r>
              <a:rPr lang="fr-FR" sz="1800" dirty="0"/>
              <a:t> et </a:t>
            </a:r>
            <a:r>
              <a:rPr lang="fr-FR" sz="1800" b="1" dirty="0"/>
              <a:t>sans dommage démontré</a:t>
            </a:r>
            <a:r>
              <a:rPr lang="fr-FR" sz="1800" dirty="0"/>
              <a:t>.</a:t>
            </a:r>
          </a:p>
        </p:txBody>
      </p:sp>
      <p:sp>
        <p:nvSpPr>
          <p:cNvPr id="11" name="ZoneTexte 10">
            <a:extLst>
              <a:ext uri="{FF2B5EF4-FFF2-40B4-BE49-F238E27FC236}">
                <a16:creationId xmlns:a16="http://schemas.microsoft.com/office/drawing/2014/main" id="{B55F5280-931B-BB6A-0EB5-0AEE9C200409}"/>
              </a:ext>
            </a:extLst>
          </p:cNvPr>
          <p:cNvSpPr txBox="1"/>
          <p:nvPr/>
        </p:nvSpPr>
        <p:spPr>
          <a:xfrm>
            <a:off x="5373415" y="4182250"/>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8BB5F51A-6BF3-1627-03A9-66C13287E5CE}"/>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a:extLst>
              <a:ext uri="{FF2B5EF4-FFF2-40B4-BE49-F238E27FC236}">
                <a16:creationId xmlns:a16="http://schemas.microsoft.com/office/drawing/2014/main" id="{925CCF5D-B365-1645-2654-8654BA528F8C}"/>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3876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2E4C0D-DCB3-F34D-790E-0D0E0DB02D7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01133A-74FC-4291-9FC3-D161F9DF19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D6DEFC5-5C05-8E04-C13F-ACCC7A251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0C5678B-15CC-8B3A-9E56-9DB65D742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6B4D0F2-AC31-1AA9-DF5A-20D7929FC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E9BDD23-E6F7-5D4B-27E0-86A03831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E718842F-A5BC-2A28-EAFF-134594D4F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984600F9-A53F-1EF8-2F29-E891179EF842}"/>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41E23519-F5AC-5B34-B86D-646978223D7B}"/>
              </a:ext>
            </a:extLst>
          </p:cNvPr>
          <p:cNvSpPr>
            <a:spLocks noGrp="1"/>
          </p:cNvSpPr>
          <p:nvPr>
            <p:ph idx="1"/>
          </p:nvPr>
        </p:nvSpPr>
        <p:spPr>
          <a:xfrm>
            <a:off x="6370739" y="856213"/>
            <a:ext cx="4862447" cy="5546047"/>
          </a:xfrm>
        </p:spPr>
        <p:txBody>
          <a:bodyPr anchor="ctr">
            <a:noAutofit/>
          </a:bodyPr>
          <a:lstStyle/>
          <a:p>
            <a:r>
              <a:rPr lang="fr-FR" sz="2400" b="1" dirty="0"/>
              <a:t>! Arrêt Cour constitutionnelle – 29 janvier 2026 (n° 16/2026)</a:t>
            </a:r>
            <a:br>
              <a:rPr lang="fr-FR" sz="2400" dirty="0"/>
            </a:br>
            <a:r>
              <a:rPr lang="fr-FR" sz="2400" b="1" dirty="0"/>
              <a:t>Isolation par l’extérieur &amp; empiètement</a:t>
            </a:r>
            <a:endParaRPr lang="fr-FR" sz="2400" dirty="0"/>
          </a:p>
          <a:p>
            <a:r>
              <a:rPr lang="fr-FR" sz="2400" dirty="0"/>
              <a:t> Cas fréquent en pratique :</a:t>
            </a:r>
          </a:p>
          <a:p>
            <a:r>
              <a:rPr lang="fr-FR" sz="2400" dirty="0"/>
              <a:t>bâtiments anciens en limite de parcelle</a:t>
            </a:r>
          </a:p>
          <a:p>
            <a:r>
              <a:rPr lang="fr-FR" sz="2400" dirty="0"/>
              <a:t>isolation extérieure = empiètement, même minime</a:t>
            </a:r>
          </a:p>
          <a:p>
            <a:r>
              <a:rPr lang="fr-FR" sz="2400" b="1" dirty="0"/>
              <a:t>Question centrale</a:t>
            </a:r>
            <a:br>
              <a:rPr lang="fr-FR" sz="2400" dirty="0"/>
            </a:br>
            <a:r>
              <a:rPr lang="fr-FR" sz="2400" dirty="0"/>
              <a:t>Un juge peut-il imposer au voisin de céder une bande de terrain ?</a:t>
            </a:r>
          </a:p>
          <a:p>
            <a:pPr marL="0" indent="0">
              <a:buNone/>
            </a:pPr>
            <a:endParaRPr lang="fr-FR" sz="1800" dirty="0"/>
          </a:p>
        </p:txBody>
      </p:sp>
      <p:sp>
        <p:nvSpPr>
          <p:cNvPr id="11" name="ZoneTexte 10">
            <a:extLst>
              <a:ext uri="{FF2B5EF4-FFF2-40B4-BE49-F238E27FC236}">
                <a16:creationId xmlns:a16="http://schemas.microsoft.com/office/drawing/2014/main" id="{DD7CB497-7AAC-0446-DF67-A9AB70F8F97C}"/>
              </a:ext>
            </a:extLst>
          </p:cNvPr>
          <p:cNvSpPr txBox="1"/>
          <p:nvPr/>
        </p:nvSpPr>
        <p:spPr>
          <a:xfrm>
            <a:off x="5373415" y="4182250"/>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49F4D10F-1AF6-6C00-C4AA-821604BC0E9F}"/>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a:extLst>
              <a:ext uri="{FF2B5EF4-FFF2-40B4-BE49-F238E27FC236}">
                <a16:creationId xmlns:a16="http://schemas.microsoft.com/office/drawing/2014/main" id="{F2234BB1-AA20-D42C-CDFB-38FF2B49C773}"/>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47040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C2D076-960A-9A55-507A-640312BFC1A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F5D44C-4498-86E2-F54E-EFACA02C9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7BD9ECB-7386-C4BB-5866-5372037BB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3302624-ABFE-B726-506A-9775FB1BF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F1DF0B1-4D0A-0AF7-B8BF-0A1EB5FF7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F8F573F-1E93-7AEB-A5D2-DF06F41FE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75715EBF-AAAE-6D0A-5EB0-9D37C4B87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AF3AEC9-3D78-649A-02C4-416CEA20B205}"/>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7EBEC156-248C-6D98-5F3E-C02B7501D2CF}"/>
              </a:ext>
            </a:extLst>
          </p:cNvPr>
          <p:cNvSpPr>
            <a:spLocks noGrp="1"/>
          </p:cNvSpPr>
          <p:nvPr>
            <p:ph idx="1"/>
          </p:nvPr>
        </p:nvSpPr>
        <p:spPr>
          <a:xfrm>
            <a:off x="6370739" y="856213"/>
            <a:ext cx="4862447" cy="5546047"/>
          </a:xfrm>
        </p:spPr>
        <p:txBody>
          <a:bodyPr anchor="ctr">
            <a:noAutofit/>
          </a:bodyPr>
          <a:lstStyle/>
          <a:p>
            <a:pPr marL="0" indent="0">
              <a:buNone/>
            </a:pPr>
            <a:r>
              <a:rPr lang="fr-FR" sz="2000" b="1" dirty="0"/>
              <a:t>Cour constitutionnelle – 29 janvier 2026 (n° 16/2026)</a:t>
            </a:r>
          </a:p>
          <a:p>
            <a:r>
              <a:rPr lang="fr-FR" sz="2000" b="1" dirty="0"/>
              <a:t>pas d’expropriation privée</a:t>
            </a:r>
          </a:p>
          <a:p>
            <a:r>
              <a:rPr lang="fr-FR" sz="2000" b="1" dirty="0"/>
              <a:t>Réponse claire de la Cour Constitutionnelle</a:t>
            </a:r>
            <a:endParaRPr lang="fr-FR" sz="2000" dirty="0"/>
          </a:p>
          <a:p>
            <a:r>
              <a:rPr lang="fr-FR" sz="2000" dirty="0"/>
              <a:t>❌ Aucune base légale permettant :</a:t>
            </a:r>
          </a:p>
          <a:p>
            <a:pPr lvl="1"/>
            <a:r>
              <a:rPr lang="fr-FR" sz="2000" dirty="0"/>
              <a:t>une vente forcée</a:t>
            </a:r>
          </a:p>
          <a:p>
            <a:pPr lvl="1"/>
            <a:r>
              <a:rPr lang="fr-FR" sz="2000" dirty="0"/>
              <a:t>un transfert contraint de propriété entre voisins</a:t>
            </a:r>
          </a:p>
          <a:p>
            <a:r>
              <a:rPr lang="fr-FR" sz="2000" b="1" dirty="0"/>
              <a:t>Principe</a:t>
            </a:r>
            <a:endParaRPr lang="fr-FR" sz="2000" dirty="0"/>
          </a:p>
          <a:p>
            <a:r>
              <a:rPr lang="fr-FR" sz="2000" dirty="0"/>
              <a:t>Le droit de propriété ne peut être limité que par :</a:t>
            </a:r>
          </a:p>
          <a:p>
            <a:pPr lvl="1"/>
            <a:r>
              <a:rPr lang="fr-FR" sz="2000" dirty="0"/>
              <a:t>une </a:t>
            </a:r>
            <a:r>
              <a:rPr lang="fr-FR" sz="2000" b="1" dirty="0"/>
              <a:t>loi explicite</a:t>
            </a:r>
            <a:endParaRPr lang="fr-FR" sz="2000" dirty="0"/>
          </a:p>
          <a:p>
            <a:pPr lvl="1"/>
            <a:r>
              <a:rPr lang="fr-FR" sz="2000" dirty="0"/>
              <a:t>pas par le juge, même pour des objectifs environnementaux</a:t>
            </a:r>
          </a:p>
          <a:p>
            <a:pPr marL="0" indent="0">
              <a:buNone/>
            </a:pPr>
            <a:endParaRPr lang="fr-FR" sz="1800" dirty="0"/>
          </a:p>
        </p:txBody>
      </p:sp>
      <p:sp>
        <p:nvSpPr>
          <p:cNvPr id="11" name="ZoneTexte 10">
            <a:extLst>
              <a:ext uri="{FF2B5EF4-FFF2-40B4-BE49-F238E27FC236}">
                <a16:creationId xmlns:a16="http://schemas.microsoft.com/office/drawing/2014/main" id="{D4B1A2FD-65C6-F8BB-9133-E5AB60A3E6F0}"/>
              </a:ext>
            </a:extLst>
          </p:cNvPr>
          <p:cNvSpPr txBox="1"/>
          <p:nvPr/>
        </p:nvSpPr>
        <p:spPr>
          <a:xfrm>
            <a:off x="5373415" y="4182250"/>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8B6C7F71-A21C-B4EF-0EEE-DBCE70E6CDBD}"/>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a:extLst>
              <a:ext uri="{FF2B5EF4-FFF2-40B4-BE49-F238E27FC236}">
                <a16:creationId xmlns:a16="http://schemas.microsoft.com/office/drawing/2014/main" id="{B534BF60-8CF1-003D-49ED-9877FC29E552}"/>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4834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FD21B0-A9CC-6AEA-4EFE-9DE2556F076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4C39F0-8BA5-9EBA-720E-4085E43FF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DFED230-E376-C475-8AE3-FA3357773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A6C3E54-8379-CD99-8614-78BCF4F6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711E2D1-B693-3A4A-DFCA-9CAEF765A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7910CB0-DBFC-58AE-68F5-8D9403204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323CA1DC-5B1B-9243-78F7-F87AE925D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9FB7DA8-09B0-129C-C8E0-D60F53E8FE0F}"/>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0EBA095A-3C6B-82B9-9649-858FB35B3BE5}"/>
              </a:ext>
            </a:extLst>
          </p:cNvPr>
          <p:cNvSpPr>
            <a:spLocks noGrp="1"/>
          </p:cNvSpPr>
          <p:nvPr>
            <p:ph idx="1"/>
          </p:nvPr>
        </p:nvSpPr>
        <p:spPr>
          <a:xfrm>
            <a:off x="6206327" y="685692"/>
            <a:ext cx="4862447" cy="5546047"/>
          </a:xfrm>
        </p:spPr>
        <p:txBody>
          <a:bodyPr anchor="ctr">
            <a:noAutofit/>
          </a:bodyPr>
          <a:lstStyle/>
          <a:p>
            <a:pPr marL="0" indent="0">
              <a:buNone/>
            </a:pPr>
            <a:r>
              <a:rPr lang="fr-FR" sz="2000" b="1" dirty="0"/>
              <a:t>Cour constitutionnelle – 29 janvier 2026 (n° 16/2026)</a:t>
            </a:r>
          </a:p>
          <a:p>
            <a:r>
              <a:rPr lang="fr-FR" sz="2000" b="1" dirty="0"/>
              <a:t>l’abus de droit subsiste</a:t>
            </a:r>
          </a:p>
          <a:p>
            <a:r>
              <a:rPr lang="fr-FR" sz="2000" b="1" dirty="0"/>
              <a:t>Clarification importante</a:t>
            </a:r>
            <a:endParaRPr lang="fr-FR" sz="2000" dirty="0"/>
          </a:p>
          <a:p>
            <a:r>
              <a:rPr lang="fr-FR" sz="2000" dirty="0"/>
              <a:t>La recodification du Code civil </a:t>
            </a:r>
            <a:r>
              <a:rPr lang="fr-FR" sz="2000" b="1" dirty="0"/>
              <a:t>n’a pas supprimé</a:t>
            </a:r>
            <a:r>
              <a:rPr lang="fr-FR" sz="2000" dirty="0"/>
              <a:t> la théorie de l’abus de droit</a:t>
            </a:r>
          </a:p>
          <a:p>
            <a:r>
              <a:rPr lang="fr-FR" sz="2000" b="1" dirty="0"/>
              <a:t>Conséquence</a:t>
            </a:r>
            <a:endParaRPr lang="fr-FR" sz="2000" dirty="0"/>
          </a:p>
          <a:p>
            <a:r>
              <a:rPr lang="fr-FR" sz="2000" dirty="0"/>
              <a:t>Le refus de vendre ou d’autoriser un empiètement peut être :</a:t>
            </a:r>
          </a:p>
          <a:p>
            <a:pPr lvl="1"/>
            <a:r>
              <a:rPr lang="fr-FR" sz="2000" b="1" dirty="0"/>
              <a:t>abusif</a:t>
            </a:r>
            <a:endParaRPr lang="fr-FR" sz="2000" dirty="0"/>
          </a:p>
          <a:p>
            <a:pPr lvl="1"/>
            <a:r>
              <a:rPr lang="fr-FR" sz="2000" dirty="0"/>
              <a:t>s’il dépasse l’exercice normal du droit</a:t>
            </a:r>
            <a:br>
              <a:rPr lang="fr-FR" sz="2000" dirty="0"/>
            </a:br>
            <a:r>
              <a:rPr lang="fr-FR" sz="2000" i="1" dirty="0"/>
              <a:t>(critère de la personne prudente et raisonnable)</a:t>
            </a:r>
            <a:endParaRPr lang="fr-FR" sz="2000" dirty="0"/>
          </a:p>
          <a:p>
            <a:pPr marL="0" indent="0">
              <a:buNone/>
            </a:pPr>
            <a:endParaRPr lang="fr-FR" sz="1800" dirty="0"/>
          </a:p>
        </p:txBody>
      </p:sp>
      <p:sp>
        <p:nvSpPr>
          <p:cNvPr id="11" name="ZoneTexte 10">
            <a:extLst>
              <a:ext uri="{FF2B5EF4-FFF2-40B4-BE49-F238E27FC236}">
                <a16:creationId xmlns:a16="http://schemas.microsoft.com/office/drawing/2014/main" id="{DC381EB9-A749-EE03-2BEF-E275E8FBA961}"/>
              </a:ext>
            </a:extLst>
          </p:cNvPr>
          <p:cNvSpPr txBox="1"/>
          <p:nvPr/>
        </p:nvSpPr>
        <p:spPr>
          <a:xfrm>
            <a:off x="5373415" y="4182250"/>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BF944876-7275-7577-D0A3-D5BD28487433}"/>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a:extLst>
              <a:ext uri="{FF2B5EF4-FFF2-40B4-BE49-F238E27FC236}">
                <a16:creationId xmlns:a16="http://schemas.microsoft.com/office/drawing/2014/main" id="{96CAC743-C00C-74A0-534D-703B2271260E}"/>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70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BCB2B939-B9F5-405A-8B35-BE640B1CD287}"/>
              </a:ext>
            </a:extLst>
          </p:cNvPr>
          <p:cNvSpPr>
            <a:spLocks noGrp="1"/>
          </p:cNvSpPr>
          <p:nvPr>
            <p:ph type="title"/>
          </p:nvPr>
        </p:nvSpPr>
        <p:spPr>
          <a:xfrm>
            <a:off x="826396" y="586855"/>
            <a:ext cx="4230100" cy="3769159"/>
          </a:xfrm>
        </p:spPr>
        <p:txBody>
          <a:bodyPr anchor="b">
            <a:noAutofit/>
          </a:bodyPr>
          <a:lstStyle/>
          <a:p>
            <a:pPr lvl="0"/>
            <a:r>
              <a:rPr lang="fr-FR" sz="6000" dirty="0">
                <a:solidFill>
                  <a:schemeClr val="bg1"/>
                </a:solidFill>
                <a:effectLst/>
                <a:latin typeface="+mn-lt"/>
                <a:ea typeface="Times New Roman" panose="02020603050405020304" pitchFamily="18" charset="0"/>
              </a:rPr>
              <a:t>Règles du nouveau livre </a:t>
            </a:r>
            <a:r>
              <a:rPr lang="fr-FR" sz="6000" dirty="0">
                <a:solidFill>
                  <a:schemeClr val="bg1"/>
                </a:solidFill>
                <a:ea typeface="Times New Roman" panose="02020603050405020304" pitchFamily="18" charset="0"/>
              </a:rPr>
              <a:t>3</a:t>
            </a:r>
            <a:endParaRPr lang="fr-BE" sz="6000" dirty="0">
              <a:solidFill>
                <a:schemeClr val="bg1"/>
              </a:solidFill>
              <a:effectLst/>
              <a:latin typeface="+mn-lt"/>
              <a:ea typeface="Times New Roman" panose="02020603050405020304" pitchFamily="18" charset="0"/>
            </a:endParaRPr>
          </a:p>
        </p:txBody>
      </p:sp>
      <p:sp>
        <p:nvSpPr>
          <p:cNvPr id="3" name="Espace réservé du contenu 2">
            <a:extLst>
              <a:ext uri="{FF2B5EF4-FFF2-40B4-BE49-F238E27FC236}">
                <a16:creationId xmlns:a16="http://schemas.microsoft.com/office/drawing/2014/main" id="{9E71D92B-2E7E-44C0-9FF9-545981364625}"/>
              </a:ext>
            </a:extLst>
          </p:cNvPr>
          <p:cNvSpPr>
            <a:spLocks noGrp="1"/>
          </p:cNvSpPr>
          <p:nvPr>
            <p:ph idx="1"/>
          </p:nvPr>
        </p:nvSpPr>
        <p:spPr>
          <a:xfrm>
            <a:off x="6503158" y="649480"/>
            <a:ext cx="4862447" cy="5546047"/>
          </a:xfrm>
        </p:spPr>
        <p:txBody>
          <a:bodyPr anchor="ctr">
            <a:normAutofit/>
          </a:bodyPr>
          <a:lstStyle/>
          <a:p>
            <a:r>
              <a:rPr lang="fr-BE" sz="2000" b="1" dirty="0"/>
              <a:t>Statut des dispositions ? </a:t>
            </a:r>
          </a:p>
          <a:p>
            <a:pPr marL="0" indent="0">
              <a:buNone/>
            </a:pPr>
            <a:r>
              <a:rPr lang="fr-BE" sz="2000" dirty="0"/>
              <a:t>Dispositions supplétives (en règle)  VS dispositions impératives (limitativement énumérées) </a:t>
            </a:r>
            <a:endParaRPr lang="fr-BE" sz="2000" b="1" dirty="0">
              <a:solidFill>
                <a:srgbClr val="FF0000"/>
              </a:solidFill>
            </a:endParaRPr>
          </a:p>
          <a:p>
            <a:pPr marL="0" indent="0">
              <a:buNone/>
            </a:pPr>
            <a:r>
              <a:rPr lang="fr-BE" sz="2000" b="1" dirty="0"/>
              <a:t>Art. 3.1. </a:t>
            </a:r>
            <a:r>
              <a:rPr lang="fr-BE" sz="2000" b="1" dirty="0" err="1"/>
              <a:t>C.civ</a:t>
            </a:r>
            <a:r>
              <a:rPr lang="fr-BE" sz="2000" b="1" dirty="0"/>
              <a:t> : « </a:t>
            </a:r>
            <a:r>
              <a:rPr lang="fr-FR" sz="2000" b="1" i="1" dirty="0">
                <a:solidFill>
                  <a:srgbClr val="FF0000"/>
                </a:solidFill>
                <a:effectLst/>
              </a:rPr>
              <a:t>Les parties peuvent déroger aux dispositions du présent Livre, sauf s'il s'agit de définitions ou si la loi en dispose autrement </a:t>
            </a:r>
            <a:r>
              <a:rPr lang="fr-FR" sz="2000" b="1" i="0" dirty="0">
                <a:solidFill>
                  <a:srgbClr val="000000"/>
                </a:solidFill>
                <a:effectLst/>
              </a:rPr>
              <a:t>».</a:t>
            </a:r>
          </a:p>
          <a:p>
            <a:pPr marL="0" indent="0">
              <a:buNone/>
            </a:pPr>
            <a:endParaRPr lang="fr-FR" sz="2000" b="1" dirty="0">
              <a:solidFill>
                <a:srgbClr val="000000"/>
              </a:solidFill>
            </a:endParaRPr>
          </a:p>
          <a:p>
            <a:pPr marL="0" indent="0">
              <a:buNone/>
            </a:pPr>
            <a:r>
              <a:rPr lang="fr-FR" sz="2000" b="1" dirty="0">
                <a:solidFill>
                  <a:srgbClr val="000000"/>
                </a:solidFill>
                <a:sym typeface="Wingdings" panose="05000000000000000000" pitchFamily="2" charset="2"/>
              </a:rPr>
              <a:t> Toutes les dispositions sur le bornage sont supplétives, sauf certaines dispositions du Code judiciaire (sur la compétence notamment)</a:t>
            </a:r>
            <a:endParaRPr lang="fr-BE" sz="2000" dirty="0"/>
          </a:p>
        </p:txBody>
      </p:sp>
      <p:sp>
        <p:nvSpPr>
          <p:cNvPr id="11" name="Rectangle 10">
            <a:extLst>
              <a:ext uri="{FF2B5EF4-FFF2-40B4-BE49-F238E27FC236}">
                <a16:creationId xmlns:a16="http://schemas.microsoft.com/office/drawing/2014/main" id="{998D5BDC-1C4F-499C-9CFD-78BCAA1E078D}"/>
              </a:ext>
            </a:extLst>
          </p:cNvPr>
          <p:cNvSpPr/>
          <p:nvPr/>
        </p:nvSpPr>
        <p:spPr>
          <a:xfrm>
            <a:off x="1577624" y="6231739"/>
            <a:ext cx="4058877" cy="477054"/>
          </a:xfrm>
          <a:prstGeom prst="rect">
            <a:avLst/>
          </a:prstGeom>
        </p:spPr>
        <p:txBody>
          <a:bodyPr wrap="square">
            <a:spAutoFit/>
          </a:bodyPr>
          <a:lstStyle/>
          <a:p>
            <a:r>
              <a:rPr lang="fr-BE" sz="1200" b="1" dirty="0" err="1">
                <a:solidFill>
                  <a:srgbClr val="FF0000"/>
                </a:solidFill>
                <a:effectLst>
                  <a:outerShdw blurRad="38100" dist="38100" dir="2700000" algn="tl">
                    <a:srgbClr val="000000">
                      <a:alpha val="43137"/>
                    </a:srgbClr>
                  </a:outerShdw>
                </a:effectLst>
                <a:hlinkClick r:id="rId2"/>
              </a:rPr>
              <a:t>l</a:t>
            </a:r>
            <a:r>
              <a:rPr lang="fr-BE" sz="1400" b="1" dirty="0" err="1">
                <a:solidFill>
                  <a:srgbClr val="FF0000"/>
                </a:solidFill>
                <a:effectLst>
                  <a:outerShdw blurRad="38100" dist="38100" dir="2700000" algn="tl">
                    <a:srgbClr val="000000">
                      <a:alpha val="43137"/>
                    </a:srgbClr>
                  </a:outerShdw>
                </a:effectLst>
                <a:hlinkClick r:id="rId2"/>
              </a:rPr>
              <a:t>d@resolved.law</a:t>
            </a:r>
            <a:r>
              <a:rPr lang="fr-BE" sz="1100" b="1" dirty="0">
                <a:solidFill>
                  <a:schemeClr val="bg1"/>
                </a:solidFill>
                <a:effectLst>
                  <a:outerShdw blurRad="38100" dist="38100" dir="2700000" algn="tl">
                    <a:srgbClr val="000000">
                      <a:alpha val="43137"/>
                    </a:srgbClr>
                  </a:outerShdw>
                </a:effectLst>
              </a:rPr>
              <a:t>  -  Av </a:t>
            </a:r>
            <a:r>
              <a:rPr lang="fr-BE" sz="1100" b="1" dirty="0" err="1">
                <a:solidFill>
                  <a:schemeClr val="bg1"/>
                </a:solidFill>
                <a:effectLst>
                  <a:outerShdw blurRad="38100" dist="38100" dir="2700000" algn="tl">
                    <a:srgbClr val="000000">
                      <a:alpha val="43137"/>
                    </a:srgbClr>
                  </a:outerShdw>
                </a:effectLst>
              </a:rPr>
              <a:t>Herrmann-Debroux</a:t>
            </a:r>
            <a:r>
              <a:rPr lang="fr-BE" sz="1100" b="1" dirty="0">
                <a:solidFill>
                  <a:schemeClr val="bg1"/>
                </a:solidFill>
                <a:effectLst>
                  <a:outerShdw blurRad="38100" dist="38100" dir="2700000" algn="tl">
                    <a:srgbClr val="000000">
                      <a:alpha val="43137"/>
                    </a:srgbClr>
                  </a:outerShdw>
                </a:effectLst>
              </a:rPr>
              <a:t>, 40 - 1160 Bruxelles </a:t>
            </a:r>
          </a:p>
          <a:p>
            <a:r>
              <a:rPr lang="fr-BE" sz="1100" b="1" dirty="0">
                <a:solidFill>
                  <a:schemeClr val="bg1"/>
                </a:solidFill>
                <a:effectLst>
                  <a:outerShdw blurRad="38100" dist="38100" dir="2700000" algn="tl">
                    <a:srgbClr val="000000">
                      <a:alpha val="43137"/>
                    </a:srgbClr>
                  </a:outerShdw>
                </a:effectLst>
              </a:rPr>
              <a:t>-  www.resolved.law   –   Tél : +32 2 315 53 00</a:t>
            </a:r>
            <a:endParaRPr lang="fr-BE" sz="1100" dirty="0"/>
          </a:p>
        </p:txBody>
      </p:sp>
      <p:pic>
        <p:nvPicPr>
          <p:cNvPr id="13" name="Image 12">
            <a:extLst>
              <a:ext uri="{FF2B5EF4-FFF2-40B4-BE49-F238E27FC236}">
                <a16:creationId xmlns:a16="http://schemas.microsoft.com/office/drawing/2014/main" id="{7B13AE21-7AEF-4C35-8C72-4B63A31C18FB}"/>
              </a:ext>
            </a:extLst>
          </p:cNvPr>
          <p:cNvPicPr>
            <a:picLocks noChangeAspect="1"/>
          </p:cNvPicPr>
          <p:nvPr/>
        </p:nvPicPr>
        <p:blipFill rotWithShape="1">
          <a:blip r:embed="rId3"/>
          <a:srcRect b="39790"/>
          <a:stretch/>
        </p:blipFill>
        <p:spPr>
          <a:xfrm>
            <a:off x="-19873" y="6252262"/>
            <a:ext cx="1692536" cy="509541"/>
          </a:xfrm>
          <a:prstGeom prst="rect">
            <a:avLst/>
          </a:prstGeom>
        </p:spPr>
      </p:pic>
      <p:sp>
        <p:nvSpPr>
          <p:cNvPr id="5" name="Flèche : droite 4">
            <a:extLst>
              <a:ext uri="{FF2B5EF4-FFF2-40B4-BE49-F238E27FC236}">
                <a16:creationId xmlns:a16="http://schemas.microsoft.com/office/drawing/2014/main" id="{2133C87F-6ACD-86DA-B66E-F316F21AFD43}"/>
              </a:ext>
            </a:extLst>
          </p:cNvPr>
          <p:cNvSpPr/>
          <p:nvPr/>
        </p:nvSpPr>
        <p:spPr>
          <a:xfrm>
            <a:off x="5761904" y="2545677"/>
            <a:ext cx="658585" cy="48463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9793809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C7BF85-ED7A-6B9A-4192-64507C40BAB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9F794B3-3500-26AB-1C92-1ABC865E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8327834-CE03-F52E-E9E6-9475206B2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0BD4F4B-129C-E87F-709B-0041EF50E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3D157E-40E7-F101-4CE1-60FD35913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840D7DEE-FDFB-3706-E1C3-4B179EF79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B554E85D-3EC1-DB7C-CBA2-3188A6E415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205CF0D-EF5F-D14F-3721-49DA59A0BB09}"/>
              </a:ext>
            </a:extLst>
          </p:cNvPr>
          <p:cNvSpPr>
            <a:spLocks noGrp="1"/>
          </p:cNvSpPr>
          <p:nvPr>
            <p:ph type="title"/>
          </p:nvPr>
        </p:nvSpPr>
        <p:spPr>
          <a:xfrm>
            <a:off x="826395" y="649480"/>
            <a:ext cx="4230100" cy="3387497"/>
          </a:xfrm>
        </p:spPr>
        <p:txBody>
          <a:bodyPr anchor="b">
            <a:normAutofit/>
          </a:bodyPr>
          <a:lstStyle/>
          <a:p>
            <a:pPr algn="r"/>
            <a:r>
              <a:rPr lang="fr-BE" sz="2800" dirty="0">
                <a:solidFill>
                  <a:srgbClr val="FFFFFF"/>
                </a:solidFill>
                <a:latin typeface="+mn-lt"/>
              </a:rPr>
              <a:t>PM: </a:t>
            </a:r>
            <a:r>
              <a:rPr lang="fr-BE" sz="2800" dirty="0">
                <a:solidFill>
                  <a:schemeClr val="bg1"/>
                </a:solidFill>
                <a:latin typeface="+mn-lt"/>
              </a:rPr>
              <a:t>L’empiètement</a:t>
            </a:r>
            <a:endParaRPr lang="fr-BE" sz="2800" dirty="0">
              <a:solidFill>
                <a:srgbClr val="FFFFFF"/>
              </a:solidFill>
              <a:latin typeface="+mn-lt"/>
            </a:endParaRPr>
          </a:p>
        </p:txBody>
      </p:sp>
      <p:sp>
        <p:nvSpPr>
          <p:cNvPr id="3" name="Espace réservé du contenu 2">
            <a:extLst>
              <a:ext uri="{FF2B5EF4-FFF2-40B4-BE49-F238E27FC236}">
                <a16:creationId xmlns:a16="http://schemas.microsoft.com/office/drawing/2014/main" id="{FCD5736B-C397-4B1C-2048-5C61B67DA1D6}"/>
              </a:ext>
            </a:extLst>
          </p:cNvPr>
          <p:cNvSpPr>
            <a:spLocks noGrp="1"/>
          </p:cNvSpPr>
          <p:nvPr>
            <p:ph idx="1"/>
          </p:nvPr>
        </p:nvSpPr>
        <p:spPr>
          <a:xfrm>
            <a:off x="6206327" y="685692"/>
            <a:ext cx="4862447" cy="5546047"/>
          </a:xfrm>
        </p:spPr>
        <p:txBody>
          <a:bodyPr anchor="ctr">
            <a:noAutofit/>
          </a:bodyPr>
          <a:lstStyle/>
          <a:p>
            <a:pPr marL="0" indent="0">
              <a:buNone/>
            </a:pPr>
            <a:r>
              <a:rPr lang="fr-FR" sz="2000" b="1" dirty="0"/>
              <a:t>Cour constitutionnelle – 29 janvier 2026 (n° 16/2026)</a:t>
            </a:r>
          </a:p>
          <a:p>
            <a:r>
              <a:rPr lang="fr-FR" sz="2000" b="1" dirty="0"/>
              <a:t>Ce que le juge peut faire</a:t>
            </a:r>
            <a:endParaRPr lang="fr-FR" sz="2000" dirty="0"/>
          </a:p>
          <a:p>
            <a:pPr marL="0" indent="0">
              <a:buNone/>
            </a:pPr>
            <a:r>
              <a:rPr lang="fr-FR" sz="2000" dirty="0"/>
              <a:t>✔️ constater un abus de droit</a:t>
            </a:r>
          </a:p>
          <a:p>
            <a:pPr marL="0" indent="0">
              <a:buNone/>
            </a:pPr>
            <a:r>
              <a:rPr lang="fr-FR" sz="2000" dirty="0"/>
              <a:t>✔️ sanctionner un comportement abusif</a:t>
            </a:r>
          </a:p>
          <a:p>
            <a:r>
              <a:rPr lang="fr-FR" sz="2000" b="1" dirty="0"/>
              <a:t>Ce qu’il ne peut pas faire</a:t>
            </a:r>
            <a:endParaRPr lang="fr-FR" sz="2000" dirty="0"/>
          </a:p>
          <a:p>
            <a:r>
              <a:rPr lang="fr-FR" sz="2000" dirty="0"/>
              <a:t>❌ imposer une cession forcée</a:t>
            </a:r>
          </a:p>
          <a:p>
            <a:r>
              <a:rPr lang="fr-FR" sz="2000" dirty="0"/>
              <a:t>❌ transférer la propriété du sol</a:t>
            </a:r>
          </a:p>
          <a:p>
            <a:r>
              <a:rPr lang="fr-FR" sz="2000" dirty="0"/>
              <a:t>👉 Pas d’expropriation « privée »</a:t>
            </a:r>
          </a:p>
          <a:p>
            <a:endParaRPr lang="fr-FR" sz="2000" dirty="0"/>
          </a:p>
          <a:p>
            <a:pPr marL="0" indent="0">
              <a:buNone/>
            </a:pPr>
            <a:r>
              <a:rPr lang="fr-FR" sz="2000" dirty="0">
                <a:sym typeface="Wingdings" panose="05000000000000000000" pitchFamily="2" charset="2"/>
              </a:rPr>
              <a:t> La Cour constitutionnelle invite le législateur à régler expressément la situation</a:t>
            </a:r>
            <a:endParaRPr lang="fr-FR" sz="2000" dirty="0"/>
          </a:p>
          <a:p>
            <a:pPr marL="0" indent="0">
              <a:buNone/>
            </a:pPr>
            <a:endParaRPr lang="fr-FR" sz="1800" dirty="0"/>
          </a:p>
        </p:txBody>
      </p:sp>
      <p:sp>
        <p:nvSpPr>
          <p:cNvPr id="11" name="ZoneTexte 10">
            <a:extLst>
              <a:ext uri="{FF2B5EF4-FFF2-40B4-BE49-F238E27FC236}">
                <a16:creationId xmlns:a16="http://schemas.microsoft.com/office/drawing/2014/main" id="{412DB70C-5154-BEE0-57E4-5477564CDD17}"/>
              </a:ext>
            </a:extLst>
          </p:cNvPr>
          <p:cNvSpPr txBox="1"/>
          <p:nvPr/>
        </p:nvSpPr>
        <p:spPr>
          <a:xfrm>
            <a:off x="6118894" y="4160479"/>
            <a:ext cx="6101254"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a:extLst>
              <a:ext uri="{FF2B5EF4-FFF2-40B4-BE49-F238E27FC236}">
                <a16:creationId xmlns:a16="http://schemas.microsoft.com/office/drawing/2014/main" id="{A337A666-2C6E-05CB-0336-0A45D220E5D0}"/>
              </a:ext>
            </a:extLst>
          </p:cNvPr>
          <p:cNvPicPr>
            <a:picLocks noChangeAspect="1"/>
          </p:cNvPicPr>
          <p:nvPr/>
        </p:nvPicPr>
        <p:blipFill rotWithShape="1">
          <a:blip r:embed="rId2"/>
          <a:srcRect b="39790"/>
          <a:stretch/>
        </p:blipFill>
        <p:spPr>
          <a:xfrm>
            <a:off x="57061" y="6275423"/>
            <a:ext cx="1538669" cy="463219"/>
          </a:xfrm>
          <a:prstGeom prst="rect">
            <a:avLst/>
          </a:prstGeom>
        </p:spPr>
      </p:pic>
      <p:sp>
        <p:nvSpPr>
          <p:cNvPr id="15" name="Rectangle 14">
            <a:extLst>
              <a:ext uri="{FF2B5EF4-FFF2-40B4-BE49-F238E27FC236}">
                <a16:creationId xmlns:a16="http://schemas.microsoft.com/office/drawing/2014/main" id="{4E0BA1D7-484F-7B23-77C2-1E0E2A0D2C27}"/>
              </a:ext>
            </a:extLst>
          </p:cNvPr>
          <p:cNvSpPr/>
          <p:nvPr/>
        </p:nvSpPr>
        <p:spPr>
          <a:xfrm>
            <a:off x="1577624" y="6231739"/>
            <a:ext cx="4058877" cy="4770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l</a:t>
            </a:r>
            <a:r>
              <a:rPr kumimoji="0" lang="fr-BE" sz="1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hlinkClick r:id="rId3"/>
              </a:rPr>
              <a:t>d@resolved.law</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  Av </a:t>
            </a:r>
            <a:r>
              <a:rPr kumimoji="0" lang="fr-BE" sz="1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Herrmann-Debroux</a:t>
            </a: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40 - 1160 Bruxelles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www.resolved.law   –   Tél : +32 2 315 53 00</a:t>
            </a:r>
            <a:endParaRPr kumimoji="0" lang="fr-B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5055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BA8ED402-C67E-212D-4C5F-7D2C865C3AD2}"/>
              </a:ext>
            </a:extLst>
          </p:cNvPr>
          <p:cNvSpPr>
            <a:spLocks noGrp="1"/>
          </p:cNvSpPr>
          <p:nvPr>
            <p:ph type="title"/>
          </p:nvPr>
        </p:nvSpPr>
        <p:spPr/>
        <p:txBody>
          <a:bodyPr/>
          <a:lstStyle/>
          <a:p>
            <a:endParaRPr lang="fr-BE"/>
          </a:p>
        </p:txBody>
      </p:sp>
      <p:pic>
        <p:nvPicPr>
          <p:cNvPr id="13" name="Espace réservé du contenu 12" descr="Une image contenant texte, lettre, capture d’écran, graphisme&#10;&#10;Le contenu généré par l’IA peut être incorrect.">
            <a:extLst>
              <a:ext uri="{FF2B5EF4-FFF2-40B4-BE49-F238E27FC236}">
                <a16:creationId xmlns:a16="http://schemas.microsoft.com/office/drawing/2014/main" id="{3BF1EAC4-D2DB-510C-13C1-5FE3B895E2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3446" y="3053366"/>
            <a:ext cx="3531108" cy="1895856"/>
          </a:xfrm>
        </p:spPr>
      </p:pic>
      <p:pic>
        <p:nvPicPr>
          <p:cNvPr id="15" name="Espace réservé du contenu 14" descr="Une image contenant texte, lettre, capture d’écran, graphisme&#10;&#10;Le contenu généré par l’IA peut être incorrect.">
            <a:extLst>
              <a:ext uri="{FF2B5EF4-FFF2-40B4-BE49-F238E27FC236}">
                <a16:creationId xmlns:a16="http://schemas.microsoft.com/office/drawing/2014/main" id="{A010B9A3-E046-7731-C9DE-940F601798C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97446" y="3053366"/>
            <a:ext cx="3531108" cy="1895856"/>
          </a:xfrm>
        </p:spPr>
      </p:pic>
      <p:sp>
        <p:nvSpPr>
          <p:cNvPr id="4" name="Rectangle 3"/>
          <p:cNvSpPr/>
          <p:nvPr/>
        </p:nvSpPr>
        <p:spPr>
          <a:xfrm>
            <a:off x="3048000" y="2967335"/>
            <a:ext cx="6096000" cy="923330"/>
          </a:xfrm>
          <a:prstGeom prst="rect">
            <a:avLst/>
          </a:prstGeom>
        </p:spPr>
        <p:txBody>
          <a:bodyPr>
            <a:spAutoFit/>
          </a:bodyPr>
          <a:lstStyle/>
          <a:p>
            <a:r>
              <a:rPr lang="fr-BE" dirty="0" err="1"/>
              <a:t>We</a:t>
            </a:r>
            <a:r>
              <a:rPr lang="fr-BE" dirty="0"/>
              <a:t> </a:t>
            </a:r>
            <a:r>
              <a:rPr lang="fr-BE" dirty="0" err="1"/>
              <a:t>hebben</a:t>
            </a:r>
            <a:r>
              <a:rPr lang="fr-BE" dirty="0"/>
              <a:t> </a:t>
            </a:r>
            <a:r>
              <a:rPr lang="fr-BE" dirty="0" err="1"/>
              <a:t>uw</a:t>
            </a:r>
            <a:r>
              <a:rPr lang="fr-BE" dirty="0"/>
              <a:t> </a:t>
            </a:r>
            <a:r>
              <a:rPr lang="fr-BE" dirty="0" err="1"/>
              <a:t>herinnering</a:t>
            </a:r>
            <a:r>
              <a:rPr lang="fr-BE" dirty="0"/>
              <a:t> van 21 </a:t>
            </a:r>
            <a:r>
              <a:rPr lang="fr-BE" dirty="0" err="1"/>
              <a:t>mei</a:t>
            </a:r>
            <a:r>
              <a:rPr lang="fr-BE" dirty="0"/>
              <a:t> 2021 met </a:t>
            </a:r>
            <a:r>
              <a:rPr lang="fr-BE" dirty="0" err="1"/>
              <a:t>betrekking</a:t>
            </a:r>
            <a:r>
              <a:rPr lang="fr-BE" dirty="0"/>
              <a:t> </a:t>
            </a:r>
            <a:r>
              <a:rPr lang="fr-BE" dirty="0" err="1"/>
              <a:t>tot</a:t>
            </a:r>
            <a:r>
              <a:rPr lang="fr-BE" dirty="0"/>
              <a:t> </a:t>
            </a:r>
            <a:r>
              <a:rPr lang="fr-BE" dirty="0" err="1"/>
              <a:t>uw</a:t>
            </a:r>
            <a:r>
              <a:rPr lang="fr-BE" dirty="0"/>
              <a:t> </a:t>
            </a:r>
            <a:r>
              <a:rPr lang="fr-BE" dirty="0" err="1"/>
              <a:t>factuur</a:t>
            </a:r>
            <a:r>
              <a:rPr lang="fr-BE" dirty="0"/>
              <a:t> 21-DF-F05419 </a:t>
            </a:r>
            <a:r>
              <a:rPr lang="fr-BE" dirty="0" err="1"/>
              <a:t>ontvangen.deze</a:t>
            </a:r>
            <a:r>
              <a:rPr lang="fr-BE" dirty="0"/>
              <a:t> </a:t>
            </a:r>
            <a:r>
              <a:rPr lang="fr-BE" dirty="0" err="1"/>
              <a:t>factuur</a:t>
            </a:r>
            <a:r>
              <a:rPr lang="fr-BE" dirty="0"/>
              <a:t> </a:t>
            </a:r>
            <a:r>
              <a:rPr lang="fr-BE" dirty="0" err="1"/>
              <a:t>is</a:t>
            </a:r>
            <a:r>
              <a:rPr lang="fr-BE" dirty="0"/>
              <a:t> </a:t>
            </a:r>
            <a:r>
              <a:rPr lang="fr-BE" dirty="0" err="1"/>
              <a:t>betaald</a:t>
            </a:r>
            <a:r>
              <a:rPr lang="fr-BE" dirty="0"/>
              <a:t> op 8 </a:t>
            </a:r>
            <a:r>
              <a:rPr lang="fr-BE" dirty="0" err="1"/>
              <a:t>april</a:t>
            </a:r>
            <a:r>
              <a:rPr lang="fr-BE" dirty="0"/>
              <a:t> (</a:t>
            </a:r>
            <a:r>
              <a:rPr lang="fr-BE" dirty="0" err="1"/>
              <a:t>zie</a:t>
            </a:r>
            <a:r>
              <a:rPr lang="fr-BE" dirty="0"/>
              <a:t> </a:t>
            </a:r>
            <a:r>
              <a:rPr lang="fr-BE" dirty="0" err="1"/>
              <a:t>bijlage</a:t>
            </a:r>
            <a:r>
              <a:rPr lang="fr-BE" dirty="0"/>
              <a:t>)</a:t>
            </a:r>
            <a:r>
              <a:rPr lang="fr-BE" dirty="0" err="1"/>
              <a:t>Kunt</a:t>
            </a:r>
            <a:r>
              <a:rPr lang="fr-BE" dirty="0"/>
              <a:t> u dit </a:t>
            </a:r>
            <a:r>
              <a:rPr lang="fr-BE" dirty="0" err="1"/>
              <a:t>verifiëren</a:t>
            </a:r>
            <a:r>
              <a:rPr lang="fr-BE" dirty="0"/>
              <a:t>?</a:t>
            </a:r>
          </a:p>
        </p:txBody>
      </p:sp>
      <p:pic>
        <p:nvPicPr>
          <p:cNvPr id="5" name="Image 4">
            <a:extLst>
              <a:ext uri="{FF2B5EF4-FFF2-40B4-BE49-F238E27FC236}">
                <a16:creationId xmlns:a16="http://schemas.microsoft.com/office/drawing/2014/main" id="{57239214-FC5A-F84D-A058-51D60B31DB71}"/>
              </a:ext>
            </a:extLst>
          </p:cNvPr>
          <p:cNvPicPr>
            <a:picLocks noChangeAspect="1"/>
          </p:cNvPicPr>
          <p:nvPr/>
        </p:nvPicPr>
        <p:blipFill>
          <a:blip r:embed="rId3"/>
          <a:stretch>
            <a:fillRect/>
          </a:stretch>
        </p:blipFill>
        <p:spPr>
          <a:xfrm>
            <a:off x="0" y="0"/>
            <a:ext cx="12192000" cy="6857999"/>
          </a:xfrm>
          <a:prstGeom prst="rect">
            <a:avLst/>
          </a:prstGeom>
        </p:spPr>
      </p:pic>
      <p:pic>
        <p:nvPicPr>
          <p:cNvPr id="6" name="Image 5">
            <a:extLst>
              <a:ext uri="{FF2B5EF4-FFF2-40B4-BE49-F238E27FC236}">
                <a16:creationId xmlns:a16="http://schemas.microsoft.com/office/drawing/2014/main" id="{C4C5AF34-D851-CD45-B7FB-B09F6ED4B49C}"/>
              </a:ext>
            </a:extLst>
          </p:cNvPr>
          <p:cNvPicPr>
            <a:picLocks noChangeAspect="1"/>
          </p:cNvPicPr>
          <p:nvPr/>
        </p:nvPicPr>
        <p:blipFill rotWithShape="1">
          <a:blip r:embed="rId4"/>
          <a:srcRect b="39790"/>
          <a:stretch/>
        </p:blipFill>
        <p:spPr>
          <a:xfrm>
            <a:off x="4283675" y="1087439"/>
            <a:ext cx="3797644" cy="1143287"/>
          </a:xfrm>
          <a:prstGeom prst="rect">
            <a:avLst/>
          </a:prstGeom>
        </p:spPr>
      </p:pic>
      <p:sp>
        <p:nvSpPr>
          <p:cNvPr id="8" name="ZoneTexte 7"/>
          <p:cNvSpPr txBox="1"/>
          <p:nvPr/>
        </p:nvSpPr>
        <p:spPr>
          <a:xfrm>
            <a:off x="2764095" y="2581572"/>
            <a:ext cx="6524364" cy="1692771"/>
          </a:xfrm>
          <a:prstGeom prst="rect">
            <a:avLst/>
          </a:prstGeom>
          <a:noFill/>
        </p:spPr>
        <p:txBody>
          <a:bodyPr wrap="square" rtlCol="0">
            <a:spAutoFit/>
          </a:bodyPr>
          <a:lstStyle/>
          <a:p>
            <a:r>
              <a:rPr lang="fr-BE" sz="2800" i="1" dirty="0">
                <a:solidFill>
                  <a:schemeClr val="bg1"/>
                </a:solidFill>
              </a:rPr>
              <a:t>Merci pour votre attention !</a:t>
            </a:r>
          </a:p>
          <a:p>
            <a:endParaRPr lang="fr-BE" sz="2800" i="1" dirty="0">
              <a:solidFill>
                <a:schemeClr val="bg1"/>
              </a:solidFill>
            </a:endParaRPr>
          </a:p>
          <a:p>
            <a:r>
              <a:rPr lang="fr-BE" sz="2800" i="1" dirty="0">
                <a:solidFill>
                  <a:schemeClr val="bg1"/>
                </a:solidFill>
              </a:rPr>
              <a:t>Des questions ?</a:t>
            </a:r>
          </a:p>
          <a:p>
            <a:endParaRPr lang="fr-BE" sz="2000" i="1" dirty="0">
              <a:solidFill>
                <a:schemeClr val="bg1"/>
              </a:solidFill>
            </a:endParaRPr>
          </a:p>
        </p:txBody>
      </p:sp>
      <p:sp>
        <p:nvSpPr>
          <p:cNvPr id="9" name="ZoneTexte 8"/>
          <p:cNvSpPr txBox="1"/>
          <p:nvPr/>
        </p:nvSpPr>
        <p:spPr>
          <a:xfrm>
            <a:off x="8390237" y="5649754"/>
            <a:ext cx="3801763" cy="1138773"/>
          </a:xfrm>
          <a:prstGeom prst="rect">
            <a:avLst/>
          </a:prstGeom>
          <a:noFill/>
        </p:spPr>
        <p:txBody>
          <a:bodyPr wrap="square" rtlCol="0">
            <a:spAutoFit/>
          </a:bodyPr>
          <a:lstStyle/>
          <a:p>
            <a:r>
              <a:rPr lang="fr-BE" b="1" dirty="0">
                <a:solidFill>
                  <a:schemeClr val="bg1"/>
                </a:solidFill>
                <a:effectLst>
                  <a:outerShdw blurRad="38100" dist="38100" dir="2700000" algn="tl">
                    <a:srgbClr val="000000">
                      <a:alpha val="43137"/>
                    </a:srgbClr>
                  </a:outerShdw>
                </a:effectLst>
              </a:rPr>
              <a:t>Laurent DELMOTTE</a:t>
            </a:r>
          </a:p>
          <a:p>
            <a:r>
              <a:rPr lang="fr-BE" b="1" dirty="0" err="1">
                <a:solidFill>
                  <a:schemeClr val="bg1"/>
                </a:solidFill>
                <a:effectLst>
                  <a:outerShdw blurRad="38100" dist="38100" dir="2700000" algn="tl">
                    <a:srgbClr val="000000">
                      <a:alpha val="43137"/>
                    </a:srgbClr>
                  </a:outerShdw>
                </a:effectLst>
                <a:hlinkClick r:id="rId5"/>
              </a:rPr>
              <a:t>ld@resolved.law</a:t>
            </a:r>
            <a:r>
              <a:rPr lang="fr-BE" b="1" dirty="0">
                <a:solidFill>
                  <a:schemeClr val="bg1"/>
                </a:solidFill>
                <a:effectLst>
                  <a:outerShdw blurRad="38100" dist="38100" dir="2700000" algn="tl">
                    <a:srgbClr val="000000">
                      <a:alpha val="43137"/>
                    </a:srgbClr>
                  </a:outerShdw>
                </a:effectLst>
              </a:rPr>
              <a:t> </a:t>
            </a:r>
          </a:p>
          <a:p>
            <a:r>
              <a:rPr lang="fr-BE" sz="1600" b="1" dirty="0">
                <a:solidFill>
                  <a:schemeClr val="bg1"/>
                </a:solidFill>
                <a:effectLst>
                  <a:outerShdw blurRad="38100" dist="38100" dir="2700000" algn="tl">
                    <a:srgbClr val="000000">
                      <a:alpha val="43137"/>
                    </a:srgbClr>
                  </a:outerShdw>
                </a:effectLst>
              </a:rPr>
              <a:t>Av </a:t>
            </a:r>
            <a:r>
              <a:rPr lang="fr-BE" sz="1600" b="1" dirty="0" err="1">
                <a:solidFill>
                  <a:schemeClr val="bg1"/>
                </a:solidFill>
                <a:effectLst>
                  <a:outerShdw blurRad="38100" dist="38100" dir="2700000" algn="tl">
                    <a:srgbClr val="000000">
                      <a:alpha val="43137"/>
                    </a:srgbClr>
                  </a:outerShdw>
                </a:effectLst>
              </a:rPr>
              <a:t>Herrmann-Debroux</a:t>
            </a:r>
            <a:r>
              <a:rPr lang="fr-BE" sz="1600" b="1" dirty="0">
                <a:solidFill>
                  <a:schemeClr val="bg1"/>
                </a:solidFill>
                <a:effectLst>
                  <a:outerShdw blurRad="38100" dist="38100" dir="2700000" algn="tl">
                    <a:srgbClr val="000000">
                      <a:alpha val="43137"/>
                    </a:srgbClr>
                  </a:outerShdw>
                </a:effectLst>
              </a:rPr>
              <a:t>, 40 - 1160 Bruxelles</a:t>
            </a:r>
          </a:p>
          <a:p>
            <a:r>
              <a:rPr lang="fr-BE" sz="1600" b="1" dirty="0">
                <a:solidFill>
                  <a:schemeClr val="bg1"/>
                </a:solidFill>
                <a:effectLst>
                  <a:outerShdw blurRad="38100" dist="38100" dir="2700000" algn="tl">
                    <a:srgbClr val="000000">
                      <a:alpha val="43137"/>
                    </a:srgbClr>
                  </a:outerShdw>
                </a:effectLst>
              </a:rPr>
              <a:t>www.resolved.law</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 –</a:t>
            </a:r>
            <a:r>
              <a:rPr lang="fr-BE" sz="1200" b="1" dirty="0">
                <a:solidFill>
                  <a:schemeClr val="bg1"/>
                </a:solidFill>
                <a:effectLst>
                  <a:outerShdw blurRad="38100" dist="38100" dir="2700000" algn="tl">
                    <a:srgbClr val="000000">
                      <a:alpha val="43137"/>
                    </a:srgbClr>
                  </a:outerShdw>
                </a:effectLst>
              </a:rPr>
              <a:t>   </a:t>
            </a:r>
            <a:r>
              <a:rPr lang="fr-BE" sz="1600" b="1" dirty="0">
                <a:solidFill>
                  <a:schemeClr val="bg1"/>
                </a:solidFill>
                <a:effectLst>
                  <a:outerShdw blurRad="38100" dist="38100" dir="2700000" algn="tl">
                    <a:srgbClr val="000000">
                      <a:alpha val="43137"/>
                    </a:srgbClr>
                  </a:outerShdw>
                </a:effectLst>
              </a:rPr>
              <a:t>Tél : +32 2 315 53 00</a:t>
            </a:r>
            <a:endParaRPr lang="fr-BE" b="1" dirty="0">
              <a:solidFill>
                <a:schemeClr val="bg1"/>
              </a:solidFill>
              <a:effectLst>
                <a:outerShdw blurRad="38100" dist="38100" dir="2700000" algn="tl">
                  <a:srgbClr val="000000">
                    <a:alpha val="43137"/>
                  </a:srgbClr>
                </a:outerShdw>
              </a:effectLst>
            </a:endParaRPr>
          </a:p>
        </p:txBody>
      </p:sp>
      <p:pic>
        <p:nvPicPr>
          <p:cNvPr id="17" name="Image 16" descr="Une image contenant texte, lettre, capture d’écran, graphisme&#10;&#10;Le contenu généré par l’IA peut être incorrect.">
            <a:extLst>
              <a:ext uri="{FF2B5EF4-FFF2-40B4-BE49-F238E27FC236}">
                <a16:creationId xmlns:a16="http://schemas.microsoft.com/office/drawing/2014/main" id="{E524C43B-FC76-EB0A-F0DD-6DDF369E5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567" y="5615909"/>
            <a:ext cx="1911120" cy="1026083"/>
          </a:xfrm>
          <a:prstGeom prst="rect">
            <a:avLst/>
          </a:prstGeom>
        </p:spPr>
      </p:pic>
    </p:spTree>
    <p:extLst>
      <p:ext uri="{BB962C8B-B14F-4D97-AF65-F5344CB8AC3E}">
        <p14:creationId xmlns:p14="http://schemas.microsoft.com/office/powerpoint/2010/main" val="42659487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932D0EE5FB7C4DA75DF65EC2387722" ma:contentTypeVersion="6" ma:contentTypeDescription="Create a new document." ma:contentTypeScope="" ma:versionID="e7ee8e822afbabb44c59926efbdcb766">
  <xsd:schema xmlns:xsd="http://www.w3.org/2001/XMLSchema" xmlns:xs="http://www.w3.org/2001/XMLSchema" xmlns:p="http://schemas.microsoft.com/office/2006/metadata/properties" xmlns:ns2="86d3e6dd-69a0-42f5-a7f5-76cbf9adbead" xmlns:ns3="3c5b4e11-e66e-40f6-9614-802bf47e023d" targetNamespace="http://schemas.microsoft.com/office/2006/metadata/properties" ma:root="true" ma:fieldsID="2114cc05971aad323f01dc7e20127907" ns2:_="" ns3:_="">
    <xsd:import namespace="86d3e6dd-69a0-42f5-a7f5-76cbf9adbead"/>
    <xsd:import namespace="3c5b4e11-e66e-40f6-9614-802bf47e023d"/>
    <xsd:element name="properties">
      <xsd:complexType>
        <xsd:sequence>
          <xsd:element name="documentManagement">
            <xsd:complexType>
              <xsd:all>
                <xsd:element ref="ns2:ObjectID" minOccurs="0"/>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d3e6dd-69a0-42f5-a7f5-76cbf9adbead" elementFormDefault="qualified">
    <xsd:import namespace="http://schemas.microsoft.com/office/2006/documentManagement/types"/>
    <xsd:import namespace="http://schemas.microsoft.com/office/infopath/2007/PartnerControls"/>
    <xsd:element name="ObjectID" ma:index="8" nillable="true" ma:displayName="ObjectID" ma:internalName="ObjectID">
      <xsd:simpleType>
        <xsd:restriction base="dms:Text">
          <xsd:maxLength value="255"/>
        </xsd:restriction>
      </xsd:simpleType>
    </xsd:element>
    <xsd:element name="lcf76f155ced4ddcb4097134ff3c332f" ma:index="10" nillable="true" ma:taxonomy="true" ma:internalName="lcf76f155ced4ddcb4097134ff3c332f" ma:taxonomyFieldName="MediaServiceImageTags" ma:displayName="Balises d’images" ma:readOnly="false" ma:fieldId="{5cf76f15-5ced-4ddc-b409-7134ff3c332f}" ma:taxonomyMulti="true" ma:sspId="adb0391a-5e31-4be4-8ba0-9163d95fb709" ma:termSetId="09814cd3-568e-fe90-9814-8d621ff8fb84" ma:anchorId="fba54fb3-c3e1-fe81-a776-ca4b69148c4d" ma:open="true" ma:isKeyword="false">
      <xsd:complexType>
        <xsd:sequence>
          <xsd:element ref="pc:Terms" minOccurs="0" maxOccurs="1"/>
        </xsd:sequence>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b4e11-e66e-40f6-9614-802bf47e023d" elementFormDefault="qualified">
    <xsd:import namespace="http://schemas.microsoft.com/office/2006/documentManagement/types"/>
    <xsd:import namespace="http://schemas.microsoft.com/office/infopath/2007/PartnerControls"/>
    <xsd:element name="TaxCatchAll" ma:index="11" nillable="true" ma:displayName="Taxonomy Catch All Column" ma:description="" ma:hidden="true" ma:list="{c670dc11-3052-45cf-9ec9-092861fcc40f}" ma:internalName="TaxCatchAll" ma:showField="CatchAllData" ma:web="3c5b4e11-e66e-40f6-9614-802bf47e02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5b4e11-e66e-40f6-9614-802bf47e023d" xsi:nil="true"/>
    <ObjectID xmlns="86d3e6dd-69a0-42f5-a7f5-76cbf9adbead" xsi:nil="true"/>
    <lcf76f155ced4ddcb4097134ff3c332f xmlns="86d3e6dd-69a0-42f5-a7f5-76cbf9adbea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341DEC-9DFD-4672-A95D-591B695B78B4}"/>
</file>

<file path=customXml/itemProps2.xml><?xml version="1.0" encoding="utf-8"?>
<ds:datastoreItem xmlns:ds="http://schemas.openxmlformats.org/officeDocument/2006/customXml" ds:itemID="{EE56492D-0D2C-4E1D-AC40-7AA78114195C}"/>
</file>

<file path=customXml/itemProps3.xml><?xml version="1.0" encoding="utf-8"?>
<ds:datastoreItem xmlns:ds="http://schemas.openxmlformats.org/officeDocument/2006/customXml" ds:itemID="{B80629AE-9BAE-438B-83E1-EEDE2AE1912C}"/>
</file>

<file path=docProps/app.xml><?xml version="1.0" encoding="utf-8"?>
<Properties xmlns="http://schemas.openxmlformats.org/officeDocument/2006/extended-properties" xmlns:vt="http://schemas.openxmlformats.org/officeDocument/2006/docPropsVTypes">
  <TotalTime>437</TotalTime>
  <Words>8114</Words>
  <Application>Microsoft Office PowerPoint</Application>
  <PresentationFormat>Grand écran</PresentationFormat>
  <Paragraphs>776</Paragraphs>
  <Slides>91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91</vt:i4>
      </vt:variant>
    </vt:vector>
  </HeadingPairs>
  <TitlesOfParts>
    <vt:vector size="100" baseType="lpstr">
      <vt:lpstr>Arial</vt:lpstr>
      <vt:lpstr>Calibri</vt:lpstr>
      <vt:lpstr>Calibri Light</vt:lpstr>
      <vt:lpstr>Century Gothic</vt:lpstr>
      <vt:lpstr>Times New Roman</vt:lpstr>
      <vt:lpstr>Wingdings</vt:lpstr>
      <vt:lpstr>Wingdings 3</vt:lpstr>
      <vt:lpstr>Thème Office</vt:lpstr>
      <vt:lpstr>Brin</vt:lpstr>
      <vt:lpstr>Présentation PowerPoint</vt:lpstr>
      <vt:lpstr>Le bornage et l’abornement, quatre ans après la réforme </vt:lpstr>
      <vt:lpstr>Notes liminaires</vt:lpstr>
      <vt:lpstr>Introduction - Contexte</vt:lpstr>
      <vt:lpstr>Introduction - Contexte</vt:lpstr>
      <vt:lpstr>Introduction - Contexte</vt:lpstr>
      <vt:lpstr>Règles du nouveau livre 3</vt:lpstr>
      <vt:lpstr>Règles du nouveau livre 3</vt:lpstr>
      <vt:lpstr>Règles du nouveau livre 3</vt:lpstr>
      <vt:lpstr> !! Application dans le temps des règles de l’ancien code civil et des règles du nouveau livre 3</vt:lpstr>
      <vt:lpstr> !! Application dans le temps des règles de l’ancien code civil et des règles du nouveau livre 3</vt:lpstr>
      <vt:lpstr> !! Application dans le temps des règles de l’ancien code civil et des règles du nouveau livre 3</vt:lpstr>
      <vt:lpstr> !! Application dans le temps des règles de l’ancien code civil et des règles du nouveau livre 3</vt:lpstr>
      <vt:lpstr>Points d’attention pour les architectes/ entrepreneurs</vt:lpstr>
      <vt:lpstr>Points d’attention pour les architectes/ entrepreneurs</vt:lpstr>
      <vt:lpstr>Clôture et bornage</vt:lpstr>
      <vt:lpstr>Droit de se clore dans le livre 3 : 3.61 § 1er </vt:lpstr>
      <vt:lpstr>Droit de se clore dans le livre 3 : 3.61 § 1er </vt:lpstr>
      <vt:lpstr>Le Bornage avant le 1er septembre 2021 (voire après ?)</vt:lpstr>
      <vt:lpstr>Le Bornage avant le 1er septembre 2021</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Le Bornage dans le livre 3 : art. 3.61, §§ 2 à 5</vt:lpstr>
      <vt:lpstr> Le Bornage dans le livre 3 : art. 3.61, §§ 2 à 5</vt:lpstr>
      <vt:lpstr> Le Bornage dans le livre 3 : art. 3.61, §§ 2 à 5</vt:lpstr>
      <vt:lpstr> Le Bornage dans le livre 3 : art. 3.61, §§ 2 à 5</vt:lpstr>
      <vt:lpstr> Le Bornage dans le livre 3 : art. 3.61, §§ 2 à 5 </vt:lpstr>
      <vt:lpstr> Bornage amiable</vt:lpstr>
      <vt:lpstr>  Bornage amiable </vt:lpstr>
      <vt:lpstr>Bornage amiable</vt:lpstr>
      <vt:lpstr>Pourquoi borner ?</vt:lpstr>
      <vt:lpstr>La procédure</vt:lpstr>
      <vt:lpstr>La préparation</vt:lpstr>
      <vt:lpstr>Attention</vt:lpstr>
      <vt:lpstr>Mesurage</vt:lpstr>
      <vt:lpstr>Gradation des considérations.</vt:lpstr>
      <vt:lpstr>Empiètement. Art 3.62</vt:lpstr>
      <vt:lpstr> Le procès-verbal</vt:lpstr>
      <vt:lpstr> Le procès-verbal. Contenu</vt:lpstr>
      <vt:lpstr> Le procès-verbal. Contenu</vt:lpstr>
      <vt:lpstr> Le procès-verbal. Contenu</vt:lpstr>
      <vt:lpstr> Le procès-verbal</vt:lpstr>
      <vt:lpstr> Le procès-verbal. Contenu</vt:lpstr>
      <vt:lpstr> Le procès-verbal. Contenu</vt:lpstr>
      <vt:lpstr> Le procès-verbal. Contenu</vt:lpstr>
      <vt:lpstr>Les servitudes</vt:lpstr>
      <vt:lpstr>Les servitudes</vt:lpstr>
      <vt:lpstr> Tableau des signatures.</vt:lpstr>
      <vt:lpstr> LE PLAN. Contenu.</vt:lpstr>
      <vt:lpstr> LE PLAN. Contenu.</vt:lpstr>
      <vt:lpstr> LE PLAN + PV.</vt:lpstr>
      <vt:lpstr> LE PLAN + PV.</vt:lpstr>
      <vt:lpstr> Acte authentique.</vt:lpstr>
      <vt:lpstr>Abornement</vt:lpstr>
      <vt:lpstr>Abornement</vt:lpstr>
      <vt:lpstr>Abornement</vt:lpstr>
      <vt:lpstr>Evitez d’en arriver à ça.</vt:lpstr>
      <vt:lpstr>Bornage amiable</vt:lpstr>
      <vt:lpstr>Bornage amiable</vt:lpstr>
      <vt:lpstr>Bornage amiable</vt:lpstr>
      <vt:lpstr>Bornage judiciaire</vt:lpstr>
      <vt:lpstr>Bornage judiciaire</vt:lpstr>
      <vt:lpstr>Bornage judiciaire</vt:lpstr>
      <vt:lpstr>Bornage judiciaire</vt:lpstr>
      <vt:lpstr>Bornage judiciaire</vt:lpstr>
      <vt:lpstr>Bornage judiciaire</vt:lpstr>
      <vt:lpstr>Bornage judiciaire et revendication</vt:lpstr>
      <vt:lpstr>Bornage judiciaire et revendication</vt:lpstr>
      <vt:lpstr>Bornage judiciaire et revendication</vt:lpstr>
      <vt:lpstr>Bornage judiciaire et revendication</vt:lpstr>
      <vt:lpstr>Bornage judiciaire et revendication</vt:lpstr>
      <vt:lpstr>Bornage judiciaire et revendication</vt:lpstr>
      <vt:lpstr>Bornage judiciaire</vt:lpstr>
      <vt:lpstr>Conclusions et conseils pratiques </vt:lpstr>
      <vt:lpstr>Contentieux et procédure </vt:lpstr>
      <vt:lpstr>Conclusions et conseils pratiques </vt:lpstr>
      <vt:lpstr>PM : L’empiètement</vt:lpstr>
      <vt:lpstr>PM : L’empiètement</vt:lpstr>
      <vt:lpstr>PM: L’empiètement</vt:lpstr>
      <vt:lpstr>PM: L’empiètement</vt:lpstr>
      <vt:lpstr>PM: L’empiètement</vt:lpstr>
      <vt:lpstr>PM: L’empiètement</vt:lpstr>
      <vt:lpstr>PM: L’empiètement</vt:lpstr>
      <vt:lpstr>PM: L’empiètement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réforme du droit des biens</dc:title>
  <dc:creator>Laurent DELMOTTE</dc:creator>
  <cp:lastModifiedBy>Laurent DELMOTTE</cp:lastModifiedBy>
  <cp:revision>143</cp:revision>
  <cp:lastPrinted>2021-05-26T21:16:03Z</cp:lastPrinted>
  <dcterms:created xsi:type="dcterms:W3CDTF">2021-05-15T10:22:43Z</dcterms:created>
  <dcterms:modified xsi:type="dcterms:W3CDTF">2026-02-01T16:18:55Z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0x010100B2932D0EE5FB7C4DA75DF65EC2387722</vt:lpwstr>
  </property>
</Properties>
</file>